
<file path=[Content_Types].xml><?xml version="1.0" encoding="utf-8"?>
<Types xmlns="http://schemas.openxmlformats.org/package/2006/content-types">
  <Default Extension="png" ContentType="image/png"/>
  <Default Extension="bmp" ContentType="image/bmp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ahoma"/>
        <a:ea typeface="Tahoma"/>
        <a:cs typeface="Tahoma"/>
        <a:sym typeface="Tahom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8CB"/>
          </a:solidFill>
        </a:fill>
      </a:tcStyle>
    </a:wholeTbl>
    <a:band2H>
      <a:tcTxStyle/>
      <a:tcStyle>
        <a:tcBdr/>
        <a:fill>
          <a:solidFill>
            <a:srgbClr val="FEF4E7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00" d="100"/>
          <a:sy n="100" d="100"/>
        </p:scale>
        <p:origin x="23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"/>
          <p:cNvGrpSpPr/>
          <p:nvPr/>
        </p:nvGrpSpPr>
        <p:grpSpPr>
          <a:xfrm>
            <a:off x="739651" y="1122352"/>
            <a:ext cx="6804150" cy="1397932"/>
            <a:chOff x="0" y="0"/>
            <a:chExt cx="6804148" cy="1397930"/>
          </a:xfrm>
        </p:grpSpPr>
        <p:sp>
          <p:nvSpPr>
            <p:cNvPr id="20" name="Shape"/>
            <p:cNvSpPr/>
            <p:nvPr/>
          </p:nvSpPr>
          <p:spPr>
            <a:xfrm>
              <a:off x="1498917" y="162400"/>
              <a:ext cx="892425" cy="98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86" extrusionOk="0">
                  <a:moveTo>
                    <a:pt x="9188" y="20586"/>
                  </a:moveTo>
                  <a:lnTo>
                    <a:pt x="133" y="1726"/>
                  </a:lnTo>
                  <a:cubicBezTo>
                    <a:pt x="41" y="1562"/>
                    <a:pt x="-5" y="1379"/>
                    <a:pt x="1" y="1194"/>
                  </a:cubicBezTo>
                  <a:cubicBezTo>
                    <a:pt x="30" y="542"/>
                    <a:pt x="618" y="24"/>
                    <a:pt x="1341" y="13"/>
                  </a:cubicBezTo>
                  <a:cubicBezTo>
                    <a:pt x="1967" y="22"/>
                    <a:pt x="2519" y="387"/>
                    <a:pt x="2716" y="923"/>
                  </a:cubicBezTo>
                  <a:lnTo>
                    <a:pt x="10829" y="18477"/>
                  </a:lnTo>
                  <a:lnTo>
                    <a:pt x="18977" y="848"/>
                  </a:lnTo>
                  <a:cubicBezTo>
                    <a:pt x="19205" y="369"/>
                    <a:pt x="19708" y="43"/>
                    <a:pt x="20284" y="0"/>
                  </a:cubicBezTo>
                  <a:cubicBezTo>
                    <a:pt x="20996" y="-3"/>
                    <a:pt x="21578" y="510"/>
                    <a:pt x="21592" y="1152"/>
                  </a:cubicBezTo>
                  <a:cubicBezTo>
                    <a:pt x="21595" y="1317"/>
                    <a:pt x="21561" y="1482"/>
                    <a:pt x="21492" y="1636"/>
                  </a:cubicBezTo>
                  <a:lnTo>
                    <a:pt x="12405" y="20586"/>
                  </a:lnTo>
                  <a:cubicBezTo>
                    <a:pt x="12110" y="21193"/>
                    <a:pt x="11633" y="21586"/>
                    <a:pt x="10864" y="21586"/>
                  </a:cubicBezTo>
                  <a:lnTo>
                    <a:pt x="10729" y="21586"/>
                  </a:lnTo>
                  <a:cubicBezTo>
                    <a:pt x="10027" y="21597"/>
                    <a:pt x="9400" y="21190"/>
                    <a:pt x="9188" y="20586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"/>
            <p:cNvSpPr/>
            <p:nvPr/>
          </p:nvSpPr>
          <p:spPr>
            <a:xfrm>
              <a:off x="2582720" y="163130"/>
              <a:ext cx="109574" cy="98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4"/>
                  </a:moveTo>
                  <a:cubicBezTo>
                    <a:pt x="0" y="539"/>
                    <a:pt x="4835" y="0"/>
                    <a:pt x="10800" y="0"/>
                  </a:cubicBezTo>
                  <a:cubicBezTo>
                    <a:pt x="16765" y="0"/>
                    <a:pt x="21600" y="539"/>
                    <a:pt x="21600" y="1204"/>
                  </a:cubicBezTo>
                  <a:lnTo>
                    <a:pt x="21600" y="20396"/>
                  </a:lnTo>
                  <a:cubicBezTo>
                    <a:pt x="21600" y="21061"/>
                    <a:pt x="16765" y="21600"/>
                    <a:pt x="10800" y="21600"/>
                  </a:cubicBezTo>
                  <a:cubicBezTo>
                    <a:pt x="4835" y="21600"/>
                    <a:pt x="0" y="21061"/>
                    <a:pt x="0" y="20396"/>
                  </a:cubicBezTo>
                  <a:lnTo>
                    <a:pt x="0" y="1204"/>
                  </a:ln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Shape"/>
            <p:cNvSpPr/>
            <p:nvPr/>
          </p:nvSpPr>
          <p:spPr>
            <a:xfrm>
              <a:off x="2896562" y="155356"/>
              <a:ext cx="719421" cy="995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68" extrusionOk="0">
                  <a:moveTo>
                    <a:pt x="625" y="18765"/>
                  </a:moveTo>
                  <a:cubicBezTo>
                    <a:pt x="221" y="18559"/>
                    <a:pt x="-14" y="18222"/>
                    <a:pt x="0" y="17865"/>
                  </a:cubicBezTo>
                  <a:cubicBezTo>
                    <a:pt x="-16" y="17231"/>
                    <a:pt x="684" y="16708"/>
                    <a:pt x="1563" y="16696"/>
                  </a:cubicBezTo>
                  <a:cubicBezTo>
                    <a:pt x="1569" y="16696"/>
                    <a:pt x="1576" y="16696"/>
                    <a:pt x="1582" y="16696"/>
                  </a:cubicBezTo>
                  <a:cubicBezTo>
                    <a:pt x="1948" y="16690"/>
                    <a:pt x="2304" y="16784"/>
                    <a:pt x="2579" y="16959"/>
                  </a:cubicBezTo>
                  <a:cubicBezTo>
                    <a:pt x="5322" y="18644"/>
                    <a:pt x="8065" y="19461"/>
                    <a:pt x="11769" y="19461"/>
                  </a:cubicBezTo>
                  <a:cubicBezTo>
                    <a:pt x="15678" y="19461"/>
                    <a:pt x="18256" y="17960"/>
                    <a:pt x="18256" y="15893"/>
                  </a:cubicBezTo>
                  <a:lnTo>
                    <a:pt x="18256" y="15827"/>
                  </a:lnTo>
                  <a:cubicBezTo>
                    <a:pt x="18256" y="13879"/>
                    <a:pt x="16795" y="12770"/>
                    <a:pt x="10688" y="11841"/>
                  </a:cubicBezTo>
                  <a:cubicBezTo>
                    <a:pt x="3996" y="10787"/>
                    <a:pt x="921" y="9234"/>
                    <a:pt x="921" y="5785"/>
                  </a:cubicBezTo>
                  <a:lnTo>
                    <a:pt x="921" y="5724"/>
                  </a:lnTo>
                  <a:cubicBezTo>
                    <a:pt x="921" y="2428"/>
                    <a:pt x="4939" y="0"/>
                    <a:pt x="10480" y="0"/>
                  </a:cubicBezTo>
                  <a:cubicBezTo>
                    <a:pt x="14308" y="0"/>
                    <a:pt x="17091" y="690"/>
                    <a:pt x="19754" y="2070"/>
                  </a:cubicBezTo>
                  <a:cubicBezTo>
                    <a:pt x="20185" y="2291"/>
                    <a:pt x="20446" y="2646"/>
                    <a:pt x="20459" y="3028"/>
                  </a:cubicBezTo>
                  <a:cubicBezTo>
                    <a:pt x="20461" y="3655"/>
                    <a:pt x="19758" y="4164"/>
                    <a:pt x="18888" y="4165"/>
                  </a:cubicBezTo>
                  <a:cubicBezTo>
                    <a:pt x="18886" y="4165"/>
                    <a:pt x="18883" y="4165"/>
                    <a:pt x="18881" y="4165"/>
                  </a:cubicBezTo>
                  <a:cubicBezTo>
                    <a:pt x="18539" y="4175"/>
                    <a:pt x="18202" y="4102"/>
                    <a:pt x="17924" y="3957"/>
                  </a:cubicBezTo>
                  <a:cubicBezTo>
                    <a:pt x="15773" y="2753"/>
                    <a:pt x="13123" y="2104"/>
                    <a:pt x="10399" y="2114"/>
                  </a:cubicBezTo>
                  <a:cubicBezTo>
                    <a:pt x="6615" y="2114"/>
                    <a:pt x="4190" y="3615"/>
                    <a:pt x="4190" y="5503"/>
                  </a:cubicBezTo>
                  <a:lnTo>
                    <a:pt x="4190" y="5561"/>
                  </a:lnTo>
                  <a:cubicBezTo>
                    <a:pt x="4190" y="7541"/>
                    <a:pt x="5687" y="8649"/>
                    <a:pt x="12087" y="9637"/>
                  </a:cubicBezTo>
                  <a:cubicBezTo>
                    <a:pt x="18574" y="10656"/>
                    <a:pt x="21584" y="12365"/>
                    <a:pt x="21584" y="15572"/>
                  </a:cubicBezTo>
                  <a:lnTo>
                    <a:pt x="21584" y="15632"/>
                  </a:lnTo>
                  <a:cubicBezTo>
                    <a:pt x="21584" y="19229"/>
                    <a:pt x="17424" y="21567"/>
                    <a:pt x="11645" y="21567"/>
                  </a:cubicBezTo>
                  <a:cubicBezTo>
                    <a:pt x="7628" y="21600"/>
                    <a:pt x="3724" y="20608"/>
                    <a:pt x="625" y="18765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Shape"/>
            <p:cNvSpPr/>
            <p:nvPr/>
          </p:nvSpPr>
          <p:spPr>
            <a:xfrm>
              <a:off x="3840115" y="155962"/>
              <a:ext cx="689236" cy="97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55" extrusionOk="0">
                  <a:moveTo>
                    <a:pt x="823" y="19304"/>
                  </a:moveTo>
                  <a:lnTo>
                    <a:pt x="11151" y="12900"/>
                  </a:lnTo>
                  <a:cubicBezTo>
                    <a:pt x="15820" y="9986"/>
                    <a:pt x="17461" y="8352"/>
                    <a:pt x="17461" y="6212"/>
                  </a:cubicBezTo>
                  <a:cubicBezTo>
                    <a:pt x="17461" y="3724"/>
                    <a:pt x="14650" y="2145"/>
                    <a:pt x="11368" y="2145"/>
                  </a:cubicBezTo>
                  <a:cubicBezTo>
                    <a:pt x="8169" y="2145"/>
                    <a:pt x="6010" y="3237"/>
                    <a:pt x="3846" y="5241"/>
                  </a:cubicBezTo>
                  <a:cubicBezTo>
                    <a:pt x="3551" y="5516"/>
                    <a:pt x="3084" y="5674"/>
                    <a:pt x="2594" y="5666"/>
                  </a:cubicBezTo>
                  <a:cubicBezTo>
                    <a:pt x="1738" y="5669"/>
                    <a:pt x="1040" y="5184"/>
                    <a:pt x="1036" y="4583"/>
                  </a:cubicBezTo>
                  <a:cubicBezTo>
                    <a:pt x="1036" y="4583"/>
                    <a:pt x="1036" y="4583"/>
                    <a:pt x="1036" y="4583"/>
                  </a:cubicBezTo>
                  <a:cubicBezTo>
                    <a:pt x="1040" y="4339"/>
                    <a:pt x="1163" y="4104"/>
                    <a:pt x="1383" y="3916"/>
                  </a:cubicBezTo>
                  <a:cubicBezTo>
                    <a:pt x="3888" y="1458"/>
                    <a:pt x="6653" y="0"/>
                    <a:pt x="11623" y="0"/>
                  </a:cubicBezTo>
                  <a:cubicBezTo>
                    <a:pt x="17069" y="0"/>
                    <a:pt x="21003" y="2549"/>
                    <a:pt x="21003" y="6011"/>
                  </a:cubicBezTo>
                  <a:lnTo>
                    <a:pt x="21003" y="6070"/>
                  </a:lnTo>
                  <a:cubicBezTo>
                    <a:pt x="21003" y="9168"/>
                    <a:pt x="18668" y="11078"/>
                    <a:pt x="13352" y="14326"/>
                  </a:cubicBezTo>
                  <a:lnTo>
                    <a:pt x="5275" y="19366"/>
                  </a:lnTo>
                  <a:lnTo>
                    <a:pt x="19925" y="19366"/>
                  </a:lnTo>
                  <a:cubicBezTo>
                    <a:pt x="20784" y="19336"/>
                    <a:pt x="21515" y="19801"/>
                    <a:pt x="21557" y="20404"/>
                  </a:cubicBezTo>
                  <a:cubicBezTo>
                    <a:pt x="21600" y="21008"/>
                    <a:pt x="20938" y="21521"/>
                    <a:pt x="20079" y="21551"/>
                  </a:cubicBezTo>
                  <a:cubicBezTo>
                    <a:pt x="20028" y="21553"/>
                    <a:pt x="19976" y="21553"/>
                    <a:pt x="19925" y="21551"/>
                  </a:cubicBezTo>
                  <a:lnTo>
                    <a:pt x="1729" y="21551"/>
                  </a:lnTo>
                  <a:cubicBezTo>
                    <a:pt x="846" y="21600"/>
                    <a:pt x="75" y="21137"/>
                    <a:pt x="5" y="20517"/>
                  </a:cubicBezTo>
                  <a:cubicBezTo>
                    <a:pt x="2" y="20487"/>
                    <a:pt x="0" y="20457"/>
                    <a:pt x="0" y="20428"/>
                  </a:cubicBezTo>
                  <a:cubicBezTo>
                    <a:pt x="0" y="19982"/>
                    <a:pt x="306" y="19563"/>
                    <a:pt x="823" y="19304"/>
                  </a:cubicBezTo>
                  <a:lnTo>
                    <a:pt x="823" y="19304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" name="Shape"/>
            <p:cNvSpPr/>
            <p:nvPr/>
          </p:nvSpPr>
          <p:spPr>
            <a:xfrm>
              <a:off x="4640231" y="153411"/>
              <a:ext cx="816553" cy="99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55"/>
                  </a:moveTo>
                  <a:lnTo>
                    <a:pt x="0" y="10800"/>
                  </a:lnTo>
                  <a:cubicBezTo>
                    <a:pt x="0" y="4952"/>
                    <a:pt x="4277" y="0"/>
                    <a:pt x="10853" y="0"/>
                  </a:cubicBezTo>
                  <a:cubicBezTo>
                    <a:pt x="17429" y="0"/>
                    <a:pt x="21600" y="4891"/>
                    <a:pt x="21600" y="10740"/>
                  </a:cubicBezTo>
                  <a:lnTo>
                    <a:pt x="21600" y="10800"/>
                  </a:lnTo>
                  <a:cubicBezTo>
                    <a:pt x="21600" y="16646"/>
                    <a:pt x="17359" y="21600"/>
                    <a:pt x="10782" y="21600"/>
                  </a:cubicBezTo>
                  <a:cubicBezTo>
                    <a:pt x="4206" y="21600"/>
                    <a:pt x="0" y="16704"/>
                    <a:pt x="0" y="10855"/>
                  </a:cubicBezTo>
                  <a:close/>
                  <a:moveTo>
                    <a:pt x="18602" y="10855"/>
                  </a:moveTo>
                  <a:lnTo>
                    <a:pt x="18602" y="10800"/>
                  </a:lnTo>
                  <a:cubicBezTo>
                    <a:pt x="18602" y="6235"/>
                    <a:pt x="15533" y="2146"/>
                    <a:pt x="10782" y="2146"/>
                  </a:cubicBezTo>
                  <a:cubicBezTo>
                    <a:pt x="6032" y="2146"/>
                    <a:pt x="2998" y="6146"/>
                    <a:pt x="2998" y="10740"/>
                  </a:cubicBezTo>
                  <a:lnTo>
                    <a:pt x="2998" y="10800"/>
                  </a:lnTo>
                  <a:cubicBezTo>
                    <a:pt x="2998" y="15362"/>
                    <a:pt x="6067" y="19452"/>
                    <a:pt x="10853" y="19452"/>
                  </a:cubicBezTo>
                  <a:cubicBezTo>
                    <a:pt x="15639" y="19452"/>
                    <a:pt x="18602" y="15420"/>
                    <a:pt x="18602" y="10855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Shape"/>
            <p:cNvSpPr/>
            <p:nvPr/>
          </p:nvSpPr>
          <p:spPr>
            <a:xfrm>
              <a:off x="5524596" y="158993"/>
              <a:ext cx="313993" cy="982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590" extrusionOk="0">
                  <a:moveTo>
                    <a:pt x="14138" y="2477"/>
                  </a:moveTo>
                  <a:lnTo>
                    <a:pt x="4841" y="3446"/>
                  </a:lnTo>
                  <a:cubicBezTo>
                    <a:pt x="4321" y="3503"/>
                    <a:pt x="3777" y="3534"/>
                    <a:pt x="3227" y="3537"/>
                  </a:cubicBezTo>
                  <a:cubicBezTo>
                    <a:pt x="1454" y="3532"/>
                    <a:pt x="18" y="3075"/>
                    <a:pt x="0" y="2509"/>
                  </a:cubicBezTo>
                  <a:cubicBezTo>
                    <a:pt x="0" y="1994"/>
                    <a:pt x="1045" y="1660"/>
                    <a:pt x="2659" y="1479"/>
                  </a:cubicBezTo>
                  <a:lnTo>
                    <a:pt x="13570" y="267"/>
                  </a:lnTo>
                  <a:cubicBezTo>
                    <a:pt x="14881" y="114"/>
                    <a:pt x="16256" y="25"/>
                    <a:pt x="17650" y="0"/>
                  </a:cubicBezTo>
                  <a:lnTo>
                    <a:pt x="17859" y="0"/>
                  </a:lnTo>
                  <a:cubicBezTo>
                    <a:pt x="19872" y="-10"/>
                    <a:pt x="21530" y="503"/>
                    <a:pt x="21563" y="1145"/>
                  </a:cubicBezTo>
                  <a:cubicBezTo>
                    <a:pt x="21563" y="1157"/>
                    <a:pt x="21564" y="1168"/>
                    <a:pt x="21563" y="1180"/>
                  </a:cubicBezTo>
                  <a:lnTo>
                    <a:pt x="21563" y="20378"/>
                  </a:lnTo>
                  <a:cubicBezTo>
                    <a:pt x="21600" y="21036"/>
                    <a:pt x="19961" y="21578"/>
                    <a:pt x="17902" y="21590"/>
                  </a:cubicBezTo>
                  <a:cubicBezTo>
                    <a:pt x="17887" y="21590"/>
                    <a:pt x="17873" y="21590"/>
                    <a:pt x="17859" y="21590"/>
                  </a:cubicBezTo>
                  <a:cubicBezTo>
                    <a:pt x="15800" y="21574"/>
                    <a:pt x="14158" y="21036"/>
                    <a:pt x="14164" y="20378"/>
                  </a:cubicBezTo>
                  <a:lnTo>
                    <a:pt x="14138" y="2477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Shape"/>
            <p:cNvSpPr/>
            <p:nvPr/>
          </p:nvSpPr>
          <p:spPr>
            <a:xfrm>
              <a:off x="6081584" y="152682"/>
              <a:ext cx="722565" cy="997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1529" y="19513"/>
                  </a:moveTo>
                  <a:cubicBezTo>
                    <a:pt x="783" y="19201"/>
                    <a:pt x="528" y="18511"/>
                    <a:pt x="961" y="17973"/>
                  </a:cubicBezTo>
                  <a:cubicBezTo>
                    <a:pt x="1248" y="17615"/>
                    <a:pt x="1783" y="17399"/>
                    <a:pt x="2355" y="17411"/>
                  </a:cubicBezTo>
                  <a:cubicBezTo>
                    <a:pt x="2723" y="17416"/>
                    <a:pt x="3081" y="17499"/>
                    <a:pt x="3385" y="17650"/>
                  </a:cubicBezTo>
                  <a:cubicBezTo>
                    <a:pt x="5412" y="18843"/>
                    <a:pt x="7388" y="19440"/>
                    <a:pt x="9663" y="19440"/>
                  </a:cubicBezTo>
                  <a:cubicBezTo>
                    <a:pt x="14867" y="19440"/>
                    <a:pt x="18379" y="15624"/>
                    <a:pt x="18255" y="10286"/>
                  </a:cubicBezTo>
                  <a:cubicBezTo>
                    <a:pt x="16687" y="12105"/>
                    <a:pt x="14085" y="13624"/>
                    <a:pt x="10078" y="13624"/>
                  </a:cubicBezTo>
                  <a:cubicBezTo>
                    <a:pt x="4131" y="13624"/>
                    <a:pt x="0" y="10912"/>
                    <a:pt x="0" y="7156"/>
                  </a:cubicBezTo>
                  <a:lnTo>
                    <a:pt x="0" y="7096"/>
                  </a:lnTo>
                  <a:cubicBezTo>
                    <a:pt x="0" y="3130"/>
                    <a:pt x="4255" y="0"/>
                    <a:pt x="10409" y="0"/>
                  </a:cubicBezTo>
                  <a:cubicBezTo>
                    <a:pt x="13713" y="0"/>
                    <a:pt x="16148" y="804"/>
                    <a:pt x="18008" y="2145"/>
                  </a:cubicBezTo>
                  <a:cubicBezTo>
                    <a:pt x="20192" y="3721"/>
                    <a:pt x="21600" y="6052"/>
                    <a:pt x="21600" y="10226"/>
                  </a:cubicBezTo>
                  <a:lnTo>
                    <a:pt x="21600" y="10286"/>
                  </a:lnTo>
                  <a:cubicBezTo>
                    <a:pt x="21600" y="16904"/>
                    <a:pt x="16727" y="21587"/>
                    <a:pt x="9590" y="21587"/>
                  </a:cubicBezTo>
                  <a:cubicBezTo>
                    <a:pt x="6278" y="21600"/>
                    <a:pt x="3716" y="20704"/>
                    <a:pt x="1529" y="19513"/>
                  </a:cubicBezTo>
                  <a:close/>
                  <a:moveTo>
                    <a:pt x="17637" y="6899"/>
                  </a:moveTo>
                  <a:lnTo>
                    <a:pt x="17637" y="6841"/>
                  </a:lnTo>
                  <a:cubicBezTo>
                    <a:pt x="17637" y="4186"/>
                    <a:pt x="14620" y="2110"/>
                    <a:pt x="10285" y="2110"/>
                  </a:cubicBezTo>
                  <a:cubicBezTo>
                    <a:pt x="5950" y="2110"/>
                    <a:pt x="3345" y="4405"/>
                    <a:pt x="3345" y="6999"/>
                  </a:cubicBezTo>
                  <a:lnTo>
                    <a:pt x="3345" y="7059"/>
                  </a:lnTo>
                  <a:cubicBezTo>
                    <a:pt x="3345" y="9713"/>
                    <a:pt x="6238" y="11621"/>
                    <a:pt x="10449" y="11621"/>
                  </a:cubicBezTo>
                  <a:cubicBezTo>
                    <a:pt x="14867" y="11611"/>
                    <a:pt x="17637" y="9285"/>
                    <a:pt x="17637" y="6899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Circle"/>
            <p:cNvSpPr/>
            <p:nvPr/>
          </p:nvSpPr>
          <p:spPr>
            <a:xfrm>
              <a:off x="282046" y="278109"/>
              <a:ext cx="219146" cy="21866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Circle"/>
            <p:cNvSpPr/>
            <p:nvPr/>
          </p:nvSpPr>
          <p:spPr>
            <a:xfrm>
              <a:off x="900953" y="894975"/>
              <a:ext cx="219145" cy="21866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" name="Circle"/>
            <p:cNvSpPr/>
            <p:nvPr/>
          </p:nvSpPr>
          <p:spPr>
            <a:xfrm>
              <a:off x="900832" y="278109"/>
              <a:ext cx="219146" cy="21866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" name="Circle"/>
            <p:cNvSpPr/>
            <p:nvPr/>
          </p:nvSpPr>
          <p:spPr>
            <a:xfrm>
              <a:off x="282726" y="894975"/>
              <a:ext cx="219145" cy="21866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" name="Shape"/>
            <p:cNvSpPr/>
            <p:nvPr/>
          </p:nvSpPr>
          <p:spPr>
            <a:xfrm>
              <a:off x="490025" y="486019"/>
              <a:ext cx="420513" cy="418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Shape"/>
            <p:cNvSpPr/>
            <p:nvPr/>
          </p:nvSpPr>
          <p:spPr>
            <a:xfrm>
              <a:off x="0" y="-1"/>
              <a:ext cx="1403234" cy="1397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4" name="Line"/>
          <p:cNvSpPr/>
          <p:nvPr/>
        </p:nvSpPr>
        <p:spPr>
          <a:xfrm>
            <a:off x="2317749" y="2603500"/>
            <a:ext cx="11550652" cy="0"/>
          </a:xfrm>
          <a:prstGeom prst="line">
            <a:avLst/>
          </a:prstGeom>
          <a:ln w="19050">
            <a:solidFill>
              <a:srgbClr val="169D95">
                <a:alpha val="43920"/>
              </a:srgbClr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1" name="Group"/>
          <p:cNvGrpSpPr/>
          <p:nvPr/>
        </p:nvGrpSpPr>
        <p:grpSpPr>
          <a:xfrm>
            <a:off x="10210800" y="4419598"/>
            <a:ext cx="5194856" cy="5175522"/>
            <a:chOff x="0" y="0"/>
            <a:chExt cx="5194855" cy="5175520"/>
          </a:xfrm>
        </p:grpSpPr>
        <p:sp>
          <p:nvSpPr>
            <p:cNvPr id="35" name="Circle"/>
            <p:cNvSpPr/>
            <p:nvPr/>
          </p:nvSpPr>
          <p:spPr>
            <a:xfrm>
              <a:off x="1044154" y="1029638"/>
              <a:ext cx="811290" cy="809548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Circle"/>
            <p:cNvSpPr/>
            <p:nvPr/>
          </p:nvSpPr>
          <p:spPr>
            <a:xfrm>
              <a:off x="3335382" y="3313444"/>
              <a:ext cx="811286" cy="809542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Circle"/>
            <p:cNvSpPr/>
            <p:nvPr/>
          </p:nvSpPr>
          <p:spPr>
            <a:xfrm>
              <a:off x="3334938" y="1029638"/>
              <a:ext cx="811288" cy="809548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Circle"/>
            <p:cNvSpPr/>
            <p:nvPr/>
          </p:nvSpPr>
          <p:spPr>
            <a:xfrm>
              <a:off x="1046670" y="3313444"/>
              <a:ext cx="811289" cy="809542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Shape"/>
            <p:cNvSpPr/>
            <p:nvPr/>
          </p:nvSpPr>
          <p:spPr>
            <a:xfrm>
              <a:off x="1814102" y="1799379"/>
              <a:ext cx="1556762" cy="154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Shape"/>
            <p:cNvSpPr/>
            <p:nvPr/>
          </p:nvSpPr>
          <p:spPr>
            <a:xfrm>
              <a:off x="0" y="0"/>
              <a:ext cx="5194856" cy="517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6800" y="7429499"/>
            <a:ext cx="3413761" cy="510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"/>
          <p:cNvGrpSpPr/>
          <p:nvPr/>
        </p:nvGrpSpPr>
        <p:grpSpPr>
          <a:xfrm>
            <a:off x="838538" y="7679833"/>
            <a:ext cx="1571288" cy="322478"/>
            <a:chOff x="0" y="0"/>
            <a:chExt cx="1571286" cy="322477"/>
          </a:xfrm>
        </p:grpSpPr>
        <p:sp>
          <p:nvSpPr>
            <p:cNvPr id="49" name="Shape"/>
            <p:cNvSpPr/>
            <p:nvPr/>
          </p:nvSpPr>
          <p:spPr>
            <a:xfrm>
              <a:off x="346146" y="37462"/>
              <a:ext cx="206089" cy="22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86" extrusionOk="0">
                  <a:moveTo>
                    <a:pt x="9188" y="20586"/>
                  </a:moveTo>
                  <a:lnTo>
                    <a:pt x="133" y="1726"/>
                  </a:lnTo>
                  <a:cubicBezTo>
                    <a:pt x="41" y="1562"/>
                    <a:pt x="-5" y="1379"/>
                    <a:pt x="1" y="1194"/>
                  </a:cubicBezTo>
                  <a:cubicBezTo>
                    <a:pt x="30" y="542"/>
                    <a:pt x="618" y="24"/>
                    <a:pt x="1341" y="13"/>
                  </a:cubicBezTo>
                  <a:cubicBezTo>
                    <a:pt x="1967" y="22"/>
                    <a:pt x="2519" y="387"/>
                    <a:pt x="2716" y="923"/>
                  </a:cubicBezTo>
                  <a:lnTo>
                    <a:pt x="10829" y="18477"/>
                  </a:lnTo>
                  <a:lnTo>
                    <a:pt x="18977" y="848"/>
                  </a:lnTo>
                  <a:cubicBezTo>
                    <a:pt x="19205" y="369"/>
                    <a:pt x="19708" y="43"/>
                    <a:pt x="20284" y="0"/>
                  </a:cubicBezTo>
                  <a:cubicBezTo>
                    <a:pt x="20996" y="-3"/>
                    <a:pt x="21578" y="510"/>
                    <a:pt x="21592" y="1152"/>
                  </a:cubicBezTo>
                  <a:cubicBezTo>
                    <a:pt x="21595" y="1317"/>
                    <a:pt x="21561" y="1482"/>
                    <a:pt x="21492" y="1636"/>
                  </a:cubicBezTo>
                  <a:lnTo>
                    <a:pt x="12405" y="20586"/>
                  </a:lnTo>
                  <a:cubicBezTo>
                    <a:pt x="12110" y="21193"/>
                    <a:pt x="11633" y="21586"/>
                    <a:pt x="10864" y="21586"/>
                  </a:cubicBezTo>
                  <a:lnTo>
                    <a:pt x="10729" y="21586"/>
                  </a:lnTo>
                  <a:cubicBezTo>
                    <a:pt x="10027" y="21597"/>
                    <a:pt x="9400" y="21190"/>
                    <a:pt x="9188" y="20586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Shape"/>
            <p:cNvSpPr/>
            <p:nvPr/>
          </p:nvSpPr>
          <p:spPr>
            <a:xfrm>
              <a:off x="596429" y="37631"/>
              <a:ext cx="25305" cy="22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4"/>
                  </a:moveTo>
                  <a:cubicBezTo>
                    <a:pt x="0" y="539"/>
                    <a:pt x="4835" y="0"/>
                    <a:pt x="10800" y="0"/>
                  </a:cubicBezTo>
                  <a:cubicBezTo>
                    <a:pt x="16765" y="0"/>
                    <a:pt x="21600" y="539"/>
                    <a:pt x="21600" y="1204"/>
                  </a:cubicBezTo>
                  <a:lnTo>
                    <a:pt x="21600" y="20396"/>
                  </a:lnTo>
                  <a:cubicBezTo>
                    <a:pt x="21600" y="21061"/>
                    <a:pt x="16765" y="21600"/>
                    <a:pt x="10800" y="21600"/>
                  </a:cubicBezTo>
                  <a:cubicBezTo>
                    <a:pt x="4835" y="21600"/>
                    <a:pt x="0" y="21061"/>
                    <a:pt x="0" y="20396"/>
                  </a:cubicBezTo>
                  <a:lnTo>
                    <a:pt x="0" y="1204"/>
                  </a:ln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Shape"/>
            <p:cNvSpPr/>
            <p:nvPr/>
          </p:nvSpPr>
          <p:spPr>
            <a:xfrm>
              <a:off x="668905" y="35837"/>
              <a:ext cx="166137" cy="22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68" extrusionOk="0">
                  <a:moveTo>
                    <a:pt x="625" y="18765"/>
                  </a:moveTo>
                  <a:cubicBezTo>
                    <a:pt x="221" y="18559"/>
                    <a:pt x="-14" y="18222"/>
                    <a:pt x="0" y="17865"/>
                  </a:cubicBezTo>
                  <a:cubicBezTo>
                    <a:pt x="-16" y="17231"/>
                    <a:pt x="684" y="16708"/>
                    <a:pt x="1563" y="16696"/>
                  </a:cubicBezTo>
                  <a:cubicBezTo>
                    <a:pt x="1569" y="16696"/>
                    <a:pt x="1576" y="16696"/>
                    <a:pt x="1582" y="16696"/>
                  </a:cubicBezTo>
                  <a:cubicBezTo>
                    <a:pt x="1948" y="16690"/>
                    <a:pt x="2304" y="16784"/>
                    <a:pt x="2579" y="16959"/>
                  </a:cubicBezTo>
                  <a:cubicBezTo>
                    <a:pt x="5322" y="18644"/>
                    <a:pt x="8065" y="19461"/>
                    <a:pt x="11769" y="19461"/>
                  </a:cubicBezTo>
                  <a:cubicBezTo>
                    <a:pt x="15678" y="19461"/>
                    <a:pt x="18256" y="17960"/>
                    <a:pt x="18256" y="15893"/>
                  </a:cubicBezTo>
                  <a:lnTo>
                    <a:pt x="18256" y="15827"/>
                  </a:lnTo>
                  <a:cubicBezTo>
                    <a:pt x="18256" y="13879"/>
                    <a:pt x="16795" y="12770"/>
                    <a:pt x="10688" y="11841"/>
                  </a:cubicBezTo>
                  <a:cubicBezTo>
                    <a:pt x="3996" y="10787"/>
                    <a:pt x="921" y="9234"/>
                    <a:pt x="921" y="5785"/>
                  </a:cubicBezTo>
                  <a:lnTo>
                    <a:pt x="921" y="5724"/>
                  </a:lnTo>
                  <a:cubicBezTo>
                    <a:pt x="921" y="2428"/>
                    <a:pt x="4939" y="0"/>
                    <a:pt x="10480" y="0"/>
                  </a:cubicBezTo>
                  <a:cubicBezTo>
                    <a:pt x="14308" y="0"/>
                    <a:pt x="17091" y="690"/>
                    <a:pt x="19754" y="2070"/>
                  </a:cubicBezTo>
                  <a:cubicBezTo>
                    <a:pt x="20185" y="2291"/>
                    <a:pt x="20446" y="2646"/>
                    <a:pt x="20459" y="3028"/>
                  </a:cubicBezTo>
                  <a:cubicBezTo>
                    <a:pt x="20461" y="3655"/>
                    <a:pt x="19758" y="4164"/>
                    <a:pt x="18888" y="4165"/>
                  </a:cubicBezTo>
                  <a:cubicBezTo>
                    <a:pt x="18886" y="4165"/>
                    <a:pt x="18883" y="4165"/>
                    <a:pt x="18881" y="4165"/>
                  </a:cubicBezTo>
                  <a:cubicBezTo>
                    <a:pt x="18539" y="4175"/>
                    <a:pt x="18202" y="4102"/>
                    <a:pt x="17924" y="3957"/>
                  </a:cubicBezTo>
                  <a:cubicBezTo>
                    <a:pt x="15773" y="2753"/>
                    <a:pt x="13123" y="2104"/>
                    <a:pt x="10399" y="2114"/>
                  </a:cubicBezTo>
                  <a:cubicBezTo>
                    <a:pt x="6615" y="2114"/>
                    <a:pt x="4190" y="3615"/>
                    <a:pt x="4190" y="5503"/>
                  </a:cubicBezTo>
                  <a:lnTo>
                    <a:pt x="4190" y="5561"/>
                  </a:lnTo>
                  <a:cubicBezTo>
                    <a:pt x="4190" y="7541"/>
                    <a:pt x="5687" y="8649"/>
                    <a:pt x="12087" y="9637"/>
                  </a:cubicBezTo>
                  <a:cubicBezTo>
                    <a:pt x="18574" y="10656"/>
                    <a:pt x="21584" y="12365"/>
                    <a:pt x="21584" y="15572"/>
                  </a:cubicBezTo>
                  <a:lnTo>
                    <a:pt x="21584" y="15632"/>
                  </a:lnTo>
                  <a:cubicBezTo>
                    <a:pt x="21584" y="19229"/>
                    <a:pt x="17424" y="21567"/>
                    <a:pt x="11645" y="21567"/>
                  </a:cubicBezTo>
                  <a:cubicBezTo>
                    <a:pt x="7628" y="21600"/>
                    <a:pt x="3724" y="20608"/>
                    <a:pt x="625" y="18765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" name="Shape"/>
            <p:cNvSpPr/>
            <p:nvPr/>
          </p:nvSpPr>
          <p:spPr>
            <a:xfrm>
              <a:off x="886800" y="35977"/>
              <a:ext cx="159167" cy="22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55" extrusionOk="0">
                  <a:moveTo>
                    <a:pt x="823" y="19304"/>
                  </a:moveTo>
                  <a:lnTo>
                    <a:pt x="11151" y="12900"/>
                  </a:lnTo>
                  <a:cubicBezTo>
                    <a:pt x="15820" y="9986"/>
                    <a:pt x="17461" y="8352"/>
                    <a:pt x="17461" y="6212"/>
                  </a:cubicBezTo>
                  <a:cubicBezTo>
                    <a:pt x="17461" y="3724"/>
                    <a:pt x="14650" y="2145"/>
                    <a:pt x="11368" y="2145"/>
                  </a:cubicBezTo>
                  <a:cubicBezTo>
                    <a:pt x="8169" y="2145"/>
                    <a:pt x="6010" y="3237"/>
                    <a:pt x="3846" y="5241"/>
                  </a:cubicBezTo>
                  <a:cubicBezTo>
                    <a:pt x="3551" y="5516"/>
                    <a:pt x="3084" y="5674"/>
                    <a:pt x="2594" y="5666"/>
                  </a:cubicBezTo>
                  <a:cubicBezTo>
                    <a:pt x="1738" y="5669"/>
                    <a:pt x="1040" y="5184"/>
                    <a:pt x="1036" y="4583"/>
                  </a:cubicBezTo>
                  <a:cubicBezTo>
                    <a:pt x="1036" y="4583"/>
                    <a:pt x="1036" y="4583"/>
                    <a:pt x="1036" y="4583"/>
                  </a:cubicBezTo>
                  <a:cubicBezTo>
                    <a:pt x="1040" y="4339"/>
                    <a:pt x="1163" y="4104"/>
                    <a:pt x="1383" y="3916"/>
                  </a:cubicBezTo>
                  <a:cubicBezTo>
                    <a:pt x="3888" y="1458"/>
                    <a:pt x="6653" y="0"/>
                    <a:pt x="11623" y="0"/>
                  </a:cubicBezTo>
                  <a:cubicBezTo>
                    <a:pt x="17069" y="0"/>
                    <a:pt x="21003" y="2549"/>
                    <a:pt x="21003" y="6011"/>
                  </a:cubicBezTo>
                  <a:lnTo>
                    <a:pt x="21003" y="6070"/>
                  </a:lnTo>
                  <a:cubicBezTo>
                    <a:pt x="21003" y="9168"/>
                    <a:pt x="18668" y="11078"/>
                    <a:pt x="13352" y="14326"/>
                  </a:cubicBezTo>
                  <a:lnTo>
                    <a:pt x="5275" y="19366"/>
                  </a:lnTo>
                  <a:lnTo>
                    <a:pt x="19925" y="19366"/>
                  </a:lnTo>
                  <a:cubicBezTo>
                    <a:pt x="20784" y="19336"/>
                    <a:pt x="21515" y="19801"/>
                    <a:pt x="21557" y="20404"/>
                  </a:cubicBezTo>
                  <a:cubicBezTo>
                    <a:pt x="21600" y="21008"/>
                    <a:pt x="20938" y="21521"/>
                    <a:pt x="20079" y="21551"/>
                  </a:cubicBezTo>
                  <a:cubicBezTo>
                    <a:pt x="20028" y="21553"/>
                    <a:pt x="19976" y="21553"/>
                    <a:pt x="19925" y="21551"/>
                  </a:cubicBezTo>
                  <a:lnTo>
                    <a:pt x="1729" y="21551"/>
                  </a:lnTo>
                  <a:cubicBezTo>
                    <a:pt x="846" y="21600"/>
                    <a:pt x="75" y="21137"/>
                    <a:pt x="5" y="20517"/>
                  </a:cubicBezTo>
                  <a:cubicBezTo>
                    <a:pt x="2" y="20487"/>
                    <a:pt x="0" y="20457"/>
                    <a:pt x="0" y="20428"/>
                  </a:cubicBezTo>
                  <a:cubicBezTo>
                    <a:pt x="0" y="19982"/>
                    <a:pt x="306" y="19563"/>
                    <a:pt x="823" y="19304"/>
                  </a:cubicBezTo>
                  <a:lnTo>
                    <a:pt x="823" y="19304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" name="Shape"/>
            <p:cNvSpPr/>
            <p:nvPr/>
          </p:nvSpPr>
          <p:spPr>
            <a:xfrm>
              <a:off x="1071571" y="35389"/>
              <a:ext cx="188568" cy="2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55"/>
                  </a:moveTo>
                  <a:lnTo>
                    <a:pt x="0" y="10800"/>
                  </a:lnTo>
                  <a:cubicBezTo>
                    <a:pt x="0" y="4952"/>
                    <a:pt x="4277" y="0"/>
                    <a:pt x="10853" y="0"/>
                  </a:cubicBezTo>
                  <a:cubicBezTo>
                    <a:pt x="17429" y="0"/>
                    <a:pt x="21600" y="4891"/>
                    <a:pt x="21600" y="10740"/>
                  </a:cubicBezTo>
                  <a:lnTo>
                    <a:pt x="21600" y="10800"/>
                  </a:lnTo>
                  <a:cubicBezTo>
                    <a:pt x="21600" y="16646"/>
                    <a:pt x="17359" y="21600"/>
                    <a:pt x="10782" y="21600"/>
                  </a:cubicBezTo>
                  <a:cubicBezTo>
                    <a:pt x="4206" y="21600"/>
                    <a:pt x="0" y="16704"/>
                    <a:pt x="0" y="10855"/>
                  </a:cubicBezTo>
                  <a:close/>
                  <a:moveTo>
                    <a:pt x="18602" y="10855"/>
                  </a:moveTo>
                  <a:lnTo>
                    <a:pt x="18602" y="10800"/>
                  </a:lnTo>
                  <a:cubicBezTo>
                    <a:pt x="18602" y="6235"/>
                    <a:pt x="15533" y="2146"/>
                    <a:pt x="10782" y="2146"/>
                  </a:cubicBezTo>
                  <a:cubicBezTo>
                    <a:pt x="6032" y="2146"/>
                    <a:pt x="2998" y="6146"/>
                    <a:pt x="2998" y="10740"/>
                  </a:cubicBezTo>
                  <a:lnTo>
                    <a:pt x="2998" y="10800"/>
                  </a:lnTo>
                  <a:cubicBezTo>
                    <a:pt x="2998" y="15362"/>
                    <a:pt x="6067" y="19452"/>
                    <a:pt x="10853" y="19452"/>
                  </a:cubicBezTo>
                  <a:cubicBezTo>
                    <a:pt x="15639" y="19452"/>
                    <a:pt x="18602" y="15420"/>
                    <a:pt x="18602" y="10855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" name="Shape"/>
            <p:cNvSpPr/>
            <p:nvPr/>
          </p:nvSpPr>
          <p:spPr>
            <a:xfrm>
              <a:off x="1275799" y="36676"/>
              <a:ext cx="72511" cy="22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590" extrusionOk="0">
                  <a:moveTo>
                    <a:pt x="14138" y="2477"/>
                  </a:moveTo>
                  <a:lnTo>
                    <a:pt x="4841" y="3446"/>
                  </a:lnTo>
                  <a:cubicBezTo>
                    <a:pt x="4321" y="3503"/>
                    <a:pt x="3777" y="3534"/>
                    <a:pt x="3227" y="3537"/>
                  </a:cubicBezTo>
                  <a:cubicBezTo>
                    <a:pt x="1454" y="3532"/>
                    <a:pt x="18" y="3075"/>
                    <a:pt x="0" y="2509"/>
                  </a:cubicBezTo>
                  <a:cubicBezTo>
                    <a:pt x="0" y="1994"/>
                    <a:pt x="1045" y="1660"/>
                    <a:pt x="2659" y="1479"/>
                  </a:cubicBezTo>
                  <a:lnTo>
                    <a:pt x="13570" y="267"/>
                  </a:lnTo>
                  <a:cubicBezTo>
                    <a:pt x="14881" y="114"/>
                    <a:pt x="16256" y="25"/>
                    <a:pt x="17650" y="0"/>
                  </a:cubicBezTo>
                  <a:lnTo>
                    <a:pt x="17859" y="0"/>
                  </a:lnTo>
                  <a:cubicBezTo>
                    <a:pt x="19872" y="-10"/>
                    <a:pt x="21530" y="503"/>
                    <a:pt x="21563" y="1145"/>
                  </a:cubicBezTo>
                  <a:cubicBezTo>
                    <a:pt x="21563" y="1157"/>
                    <a:pt x="21564" y="1168"/>
                    <a:pt x="21563" y="1180"/>
                  </a:cubicBezTo>
                  <a:lnTo>
                    <a:pt x="21563" y="20378"/>
                  </a:lnTo>
                  <a:cubicBezTo>
                    <a:pt x="21600" y="21036"/>
                    <a:pt x="19961" y="21578"/>
                    <a:pt x="17902" y="21590"/>
                  </a:cubicBezTo>
                  <a:cubicBezTo>
                    <a:pt x="17887" y="21590"/>
                    <a:pt x="17873" y="21590"/>
                    <a:pt x="17859" y="21590"/>
                  </a:cubicBezTo>
                  <a:cubicBezTo>
                    <a:pt x="15800" y="21574"/>
                    <a:pt x="14158" y="21036"/>
                    <a:pt x="14164" y="20378"/>
                  </a:cubicBezTo>
                  <a:lnTo>
                    <a:pt x="14138" y="2477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" name="Shape"/>
            <p:cNvSpPr/>
            <p:nvPr/>
          </p:nvSpPr>
          <p:spPr>
            <a:xfrm>
              <a:off x="1404424" y="35221"/>
              <a:ext cx="166863" cy="23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1529" y="19513"/>
                  </a:moveTo>
                  <a:cubicBezTo>
                    <a:pt x="783" y="19201"/>
                    <a:pt x="528" y="18511"/>
                    <a:pt x="961" y="17973"/>
                  </a:cubicBezTo>
                  <a:cubicBezTo>
                    <a:pt x="1248" y="17615"/>
                    <a:pt x="1783" y="17399"/>
                    <a:pt x="2355" y="17411"/>
                  </a:cubicBezTo>
                  <a:cubicBezTo>
                    <a:pt x="2723" y="17416"/>
                    <a:pt x="3081" y="17499"/>
                    <a:pt x="3385" y="17650"/>
                  </a:cubicBezTo>
                  <a:cubicBezTo>
                    <a:pt x="5412" y="18843"/>
                    <a:pt x="7388" y="19440"/>
                    <a:pt x="9663" y="19440"/>
                  </a:cubicBezTo>
                  <a:cubicBezTo>
                    <a:pt x="14867" y="19440"/>
                    <a:pt x="18379" y="15624"/>
                    <a:pt x="18255" y="10286"/>
                  </a:cubicBezTo>
                  <a:cubicBezTo>
                    <a:pt x="16687" y="12105"/>
                    <a:pt x="14085" y="13624"/>
                    <a:pt x="10078" y="13624"/>
                  </a:cubicBezTo>
                  <a:cubicBezTo>
                    <a:pt x="4131" y="13624"/>
                    <a:pt x="0" y="10912"/>
                    <a:pt x="0" y="7156"/>
                  </a:cubicBezTo>
                  <a:lnTo>
                    <a:pt x="0" y="7096"/>
                  </a:lnTo>
                  <a:cubicBezTo>
                    <a:pt x="0" y="3130"/>
                    <a:pt x="4255" y="0"/>
                    <a:pt x="10409" y="0"/>
                  </a:cubicBezTo>
                  <a:cubicBezTo>
                    <a:pt x="13713" y="0"/>
                    <a:pt x="16148" y="804"/>
                    <a:pt x="18008" y="2145"/>
                  </a:cubicBezTo>
                  <a:cubicBezTo>
                    <a:pt x="20192" y="3721"/>
                    <a:pt x="21600" y="6052"/>
                    <a:pt x="21600" y="10226"/>
                  </a:cubicBezTo>
                  <a:lnTo>
                    <a:pt x="21600" y="10286"/>
                  </a:lnTo>
                  <a:cubicBezTo>
                    <a:pt x="21600" y="16904"/>
                    <a:pt x="16727" y="21587"/>
                    <a:pt x="9590" y="21587"/>
                  </a:cubicBezTo>
                  <a:cubicBezTo>
                    <a:pt x="6278" y="21600"/>
                    <a:pt x="3716" y="20704"/>
                    <a:pt x="1529" y="19513"/>
                  </a:cubicBezTo>
                  <a:close/>
                  <a:moveTo>
                    <a:pt x="17637" y="6899"/>
                  </a:moveTo>
                  <a:lnTo>
                    <a:pt x="17637" y="6841"/>
                  </a:lnTo>
                  <a:cubicBezTo>
                    <a:pt x="17637" y="4186"/>
                    <a:pt x="14620" y="2110"/>
                    <a:pt x="10285" y="2110"/>
                  </a:cubicBezTo>
                  <a:cubicBezTo>
                    <a:pt x="5950" y="2110"/>
                    <a:pt x="3345" y="4405"/>
                    <a:pt x="3345" y="6999"/>
                  </a:cubicBezTo>
                  <a:lnTo>
                    <a:pt x="3345" y="7059"/>
                  </a:lnTo>
                  <a:cubicBezTo>
                    <a:pt x="3345" y="9713"/>
                    <a:pt x="6238" y="11621"/>
                    <a:pt x="10449" y="11621"/>
                  </a:cubicBezTo>
                  <a:cubicBezTo>
                    <a:pt x="14867" y="11611"/>
                    <a:pt x="17637" y="9285"/>
                    <a:pt x="17637" y="6899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" name="Circle"/>
            <p:cNvSpPr/>
            <p:nvPr/>
          </p:nvSpPr>
          <p:spPr>
            <a:xfrm>
              <a:off x="65133" y="64154"/>
              <a:ext cx="50608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" name="Circle"/>
            <p:cNvSpPr/>
            <p:nvPr/>
          </p:nvSpPr>
          <p:spPr>
            <a:xfrm>
              <a:off x="208057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Circle"/>
            <p:cNvSpPr/>
            <p:nvPr/>
          </p:nvSpPr>
          <p:spPr>
            <a:xfrm>
              <a:off x="208029" y="64154"/>
              <a:ext cx="50609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Circle"/>
            <p:cNvSpPr/>
            <p:nvPr/>
          </p:nvSpPr>
          <p:spPr>
            <a:xfrm>
              <a:off x="65290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Shape"/>
            <p:cNvSpPr/>
            <p:nvPr/>
          </p:nvSpPr>
          <p:spPr>
            <a:xfrm>
              <a:off x="113161" y="112115"/>
              <a:ext cx="97111" cy="9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Shape"/>
            <p:cNvSpPr/>
            <p:nvPr/>
          </p:nvSpPr>
          <p:spPr>
            <a:xfrm>
              <a:off x="0" y="0"/>
              <a:ext cx="324050" cy="32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3" name="Line"/>
          <p:cNvSpPr/>
          <p:nvPr/>
        </p:nvSpPr>
        <p:spPr>
          <a:xfrm>
            <a:off x="838200" y="7543800"/>
            <a:ext cx="12954000" cy="0"/>
          </a:xfrm>
          <a:prstGeom prst="line">
            <a:avLst/>
          </a:prstGeom>
          <a:ln w="19050">
            <a:solidFill>
              <a:srgbClr val="169D95">
                <a:alpha val="43920"/>
              </a:srgbClr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6800" y="7429499"/>
            <a:ext cx="3413761" cy="510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"/>
          <p:cNvGrpSpPr/>
          <p:nvPr/>
        </p:nvGrpSpPr>
        <p:grpSpPr>
          <a:xfrm>
            <a:off x="838538" y="7679833"/>
            <a:ext cx="1571288" cy="322478"/>
            <a:chOff x="0" y="0"/>
            <a:chExt cx="1571286" cy="322477"/>
          </a:xfrm>
        </p:grpSpPr>
        <p:sp>
          <p:nvSpPr>
            <p:cNvPr id="71" name="Shape"/>
            <p:cNvSpPr/>
            <p:nvPr/>
          </p:nvSpPr>
          <p:spPr>
            <a:xfrm>
              <a:off x="346146" y="37462"/>
              <a:ext cx="206089" cy="22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86" extrusionOk="0">
                  <a:moveTo>
                    <a:pt x="9188" y="20586"/>
                  </a:moveTo>
                  <a:lnTo>
                    <a:pt x="133" y="1726"/>
                  </a:lnTo>
                  <a:cubicBezTo>
                    <a:pt x="41" y="1562"/>
                    <a:pt x="-5" y="1379"/>
                    <a:pt x="1" y="1194"/>
                  </a:cubicBezTo>
                  <a:cubicBezTo>
                    <a:pt x="30" y="542"/>
                    <a:pt x="618" y="24"/>
                    <a:pt x="1341" y="13"/>
                  </a:cubicBezTo>
                  <a:cubicBezTo>
                    <a:pt x="1967" y="22"/>
                    <a:pt x="2519" y="387"/>
                    <a:pt x="2716" y="923"/>
                  </a:cubicBezTo>
                  <a:lnTo>
                    <a:pt x="10829" y="18477"/>
                  </a:lnTo>
                  <a:lnTo>
                    <a:pt x="18977" y="848"/>
                  </a:lnTo>
                  <a:cubicBezTo>
                    <a:pt x="19205" y="369"/>
                    <a:pt x="19708" y="43"/>
                    <a:pt x="20284" y="0"/>
                  </a:cubicBezTo>
                  <a:cubicBezTo>
                    <a:pt x="20996" y="-3"/>
                    <a:pt x="21578" y="510"/>
                    <a:pt x="21592" y="1152"/>
                  </a:cubicBezTo>
                  <a:cubicBezTo>
                    <a:pt x="21595" y="1317"/>
                    <a:pt x="21561" y="1482"/>
                    <a:pt x="21492" y="1636"/>
                  </a:cubicBezTo>
                  <a:lnTo>
                    <a:pt x="12405" y="20586"/>
                  </a:lnTo>
                  <a:cubicBezTo>
                    <a:pt x="12110" y="21193"/>
                    <a:pt x="11633" y="21586"/>
                    <a:pt x="10864" y="21586"/>
                  </a:cubicBezTo>
                  <a:lnTo>
                    <a:pt x="10729" y="21586"/>
                  </a:lnTo>
                  <a:cubicBezTo>
                    <a:pt x="10027" y="21597"/>
                    <a:pt x="9400" y="21190"/>
                    <a:pt x="9188" y="20586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Shape"/>
            <p:cNvSpPr/>
            <p:nvPr/>
          </p:nvSpPr>
          <p:spPr>
            <a:xfrm>
              <a:off x="596429" y="37631"/>
              <a:ext cx="25305" cy="22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4"/>
                  </a:moveTo>
                  <a:cubicBezTo>
                    <a:pt x="0" y="539"/>
                    <a:pt x="4835" y="0"/>
                    <a:pt x="10800" y="0"/>
                  </a:cubicBezTo>
                  <a:cubicBezTo>
                    <a:pt x="16765" y="0"/>
                    <a:pt x="21600" y="539"/>
                    <a:pt x="21600" y="1204"/>
                  </a:cubicBezTo>
                  <a:lnTo>
                    <a:pt x="21600" y="20396"/>
                  </a:lnTo>
                  <a:cubicBezTo>
                    <a:pt x="21600" y="21061"/>
                    <a:pt x="16765" y="21600"/>
                    <a:pt x="10800" y="21600"/>
                  </a:cubicBezTo>
                  <a:cubicBezTo>
                    <a:pt x="4835" y="21600"/>
                    <a:pt x="0" y="21061"/>
                    <a:pt x="0" y="20396"/>
                  </a:cubicBezTo>
                  <a:lnTo>
                    <a:pt x="0" y="1204"/>
                  </a:ln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Shape"/>
            <p:cNvSpPr/>
            <p:nvPr/>
          </p:nvSpPr>
          <p:spPr>
            <a:xfrm>
              <a:off x="668905" y="35837"/>
              <a:ext cx="166137" cy="22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68" extrusionOk="0">
                  <a:moveTo>
                    <a:pt x="625" y="18765"/>
                  </a:moveTo>
                  <a:cubicBezTo>
                    <a:pt x="221" y="18559"/>
                    <a:pt x="-14" y="18222"/>
                    <a:pt x="0" y="17865"/>
                  </a:cubicBezTo>
                  <a:cubicBezTo>
                    <a:pt x="-16" y="17231"/>
                    <a:pt x="684" y="16708"/>
                    <a:pt x="1563" y="16696"/>
                  </a:cubicBezTo>
                  <a:cubicBezTo>
                    <a:pt x="1569" y="16696"/>
                    <a:pt x="1576" y="16696"/>
                    <a:pt x="1582" y="16696"/>
                  </a:cubicBezTo>
                  <a:cubicBezTo>
                    <a:pt x="1948" y="16690"/>
                    <a:pt x="2304" y="16784"/>
                    <a:pt x="2579" y="16959"/>
                  </a:cubicBezTo>
                  <a:cubicBezTo>
                    <a:pt x="5322" y="18644"/>
                    <a:pt x="8065" y="19461"/>
                    <a:pt x="11769" y="19461"/>
                  </a:cubicBezTo>
                  <a:cubicBezTo>
                    <a:pt x="15678" y="19461"/>
                    <a:pt x="18256" y="17960"/>
                    <a:pt x="18256" y="15893"/>
                  </a:cubicBezTo>
                  <a:lnTo>
                    <a:pt x="18256" y="15827"/>
                  </a:lnTo>
                  <a:cubicBezTo>
                    <a:pt x="18256" y="13879"/>
                    <a:pt x="16795" y="12770"/>
                    <a:pt x="10688" y="11841"/>
                  </a:cubicBezTo>
                  <a:cubicBezTo>
                    <a:pt x="3996" y="10787"/>
                    <a:pt x="921" y="9234"/>
                    <a:pt x="921" y="5785"/>
                  </a:cubicBezTo>
                  <a:lnTo>
                    <a:pt x="921" y="5724"/>
                  </a:lnTo>
                  <a:cubicBezTo>
                    <a:pt x="921" y="2428"/>
                    <a:pt x="4939" y="0"/>
                    <a:pt x="10480" y="0"/>
                  </a:cubicBezTo>
                  <a:cubicBezTo>
                    <a:pt x="14308" y="0"/>
                    <a:pt x="17091" y="690"/>
                    <a:pt x="19754" y="2070"/>
                  </a:cubicBezTo>
                  <a:cubicBezTo>
                    <a:pt x="20185" y="2291"/>
                    <a:pt x="20446" y="2646"/>
                    <a:pt x="20459" y="3028"/>
                  </a:cubicBezTo>
                  <a:cubicBezTo>
                    <a:pt x="20461" y="3655"/>
                    <a:pt x="19758" y="4164"/>
                    <a:pt x="18888" y="4165"/>
                  </a:cubicBezTo>
                  <a:cubicBezTo>
                    <a:pt x="18886" y="4165"/>
                    <a:pt x="18883" y="4165"/>
                    <a:pt x="18881" y="4165"/>
                  </a:cubicBezTo>
                  <a:cubicBezTo>
                    <a:pt x="18539" y="4175"/>
                    <a:pt x="18202" y="4102"/>
                    <a:pt x="17924" y="3957"/>
                  </a:cubicBezTo>
                  <a:cubicBezTo>
                    <a:pt x="15773" y="2753"/>
                    <a:pt x="13123" y="2104"/>
                    <a:pt x="10399" y="2114"/>
                  </a:cubicBezTo>
                  <a:cubicBezTo>
                    <a:pt x="6615" y="2114"/>
                    <a:pt x="4190" y="3615"/>
                    <a:pt x="4190" y="5503"/>
                  </a:cubicBezTo>
                  <a:lnTo>
                    <a:pt x="4190" y="5561"/>
                  </a:lnTo>
                  <a:cubicBezTo>
                    <a:pt x="4190" y="7541"/>
                    <a:pt x="5687" y="8649"/>
                    <a:pt x="12087" y="9637"/>
                  </a:cubicBezTo>
                  <a:cubicBezTo>
                    <a:pt x="18574" y="10656"/>
                    <a:pt x="21584" y="12365"/>
                    <a:pt x="21584" y="15572"/>
                  </a:cubicBezTo>
                  <a:lnTo>
                    <a:pt x="21584" y="15632"/>
                  </a:lnTo>
                  <a:cubicBezTo>
                    <a:pt x="21584" y="19229"/>
                    <a:pt x="17424" y="21567"/>
                    <a:pt x="11645" y="21567"/>
                  </a:cubicBezTo>
                  <a:cubicBezTo>
                    <a:pt x="7628" y="21600"/>
                    <a:pt x="3724" y="20608"/>
                    <a:pt x="625" y="18765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Shape"/>
            <p:cNvSpPr/>
            <p:nvPr/>
          </p:nvSpPr>
          <p:spPr>
            <a:xfrm>
              <a:off x="886800" y="35977"/>
              <a:ext cx="159167" cy="22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55" extrusionOk="0">
                  <a:moveTo>
                    <a:pt x="823" y="19304"/>
                  </a:moveTo>
                  <a:lnTo>
                    <a:pt x="11151" y="12900"/>
                  </a:lnTo>
                  <a:cubicBezTo>
                    <a:pt x="15820" y="9986"/>
                    <a:pt x="17461" y="8352"/>
                    <a:pt x="17461" y="6212"/>
                  </a:cubicBezTo>
                  <a:cubicBezTo>
                    <a:pt x="17461" y="3724"/>
                    <a:pt x="14650" y="2145"/>
                    <a:pt x="11368" y="2145"/>
                  </a:cubicBezTo>
                  <a:cubicBezTo>
                    <a:pt x="8169" y="2145"/>
                    <a:pt x="6010" y="3237"/>
                    <a:pt x="3846" y="5241"/>
                  </a:cubicBezTo>
                  <a:cubicBezTo>
                    <a:pt x="3551" y="5516"/>
                    <a:pt x="3084" y="5674"/>
                    <a:pt x="2594" y="5666"/>
                  </a:cubicBezTo>
                  <a:cubicBezTo>
                    <a:pt x="1738" y="5669"/>
                    <a:pt x="1040" y="5184"/>
                    <a:pt x="1036" y="4583"/>
                  </a:cubicBezTo>
                  <a:cubicBezTo>
                    <a:pt x="1036" y="4583"/>
                    <a:pt x="1036" y="4583"/>
                    <a:pt x="1036" y="4583"/>
                  </a:cubicBezTo>
                  <a:cubicBezTo>
                    <a:pt x="1040" y="4339"/>
                    <a:pt x="1163" y="4104"/>
                    <a:pt x="1383" y="3916"/>
                  </a:cubicBezTo>
                  <a:cubicBezTo>
                    <a:pt x="3888" y="1458"/>
                    <a:pt x="6653" y="0"/>
                    <a:pt x="11623" y="0"/>
                  </a:cubicBezTo>
                  <a:cubicBezTo>
                    <a:pt x="17069" y="0"/>
                    <a:pt x="21003" y="2549"/>
                    <a:pt x="21003" y="6011"/>
                  </a:cubicBezTo>
                  <a:lnTo>
                    <a:pt x="21003" y="6070"/>
                  </a:lnTo>
                  <a:cubicBezTo>
                    <a:pt x="21003" y="9168"/>
                    <a:pt x="18668" y="11078"/>
                    <a:pt x="13352" y="14326"/>
                  </a:cubicBezTo>
                  <a:lnTo>
                    <a:pt x="5275" y="19366"/>
                  </a:lnTo>
                  <a:lnTo>
                    <a:pt x="19925" y="19366"/>
                  </a:lnTo>
                  <a:cubicBezTo>
                    <a:pt x="20784" y="19336"/>
                    <a:pt x="21515" y="19801"/>
                    <a:pt x="21557" y="20404"/>
                  </a:cubicBezTo>
                  <a:cubicBezTo>
                    <a:pt x="21600" y="21008"/>
                    <a:pt x="20938" y="21521"/>
                    <a:pt x="20079" y="21551"/>
                  </a:cubicBezTo>
                  <a:cubicBezTo>
                    <a:pt x="20028" y="21553"/>
                    <a:pt x="19976" y="21553"/>
                    <a:pt x="19925" y="21551"/>
                  </a:cubicBezTo>
                  <a:lnTo>
                    <a:pt x="1729" y="21551"/>
                  </a:lnTo>
                  <a:cubicBezTo>
                    <a:pt x="846" y="21600"/>
                    <a:pt x="75" y="21137"/>
                    <a:pt x="5" y="20517"/>
                  </a:cubicBezTo>
                  <a:cubicBezTo>
                    <a:pt x="2" y="20487"/>
                    <a:pt x="0" y="20457"/>
                    <a:pt x="0" y="20428"/>
                  </a:cubicBezTo>
                  <a:cubicBezTo>
                    <a:pt x="0" y="19982"/>
                    <a:pt x="306" y="19563"/>
                    <a:pt x="823" y="19304"/>
                  </a:cubicBezTo>
                  <a:lnTo>
                    <a:pt x="823" y="19304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" name="Shape"/>
            <p:cNvSpPr/>
            <p:nvPr/>
          </p:nvSpPr>
          <p:spPr>
            <a:xfrm>
              <a:off x="1071571" y="35389"/>
              <a:ext cx="188568" cy="2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55"/>
                  </a:moveTo>
                  <a:lnTo>
                    <a:pt x="0" y="10800"/>
                  </a:lnTo>
                  <a:cubicBezTo>
                    <a:pt x="0" y="4952"/>
                    <a:pt x="4277" y="0"/>
                    <a:pt x="10853" y="0"/>
                  </a:cubicBezTo>
                  <a:cubicBezTo>
                    <a:pt x="17429" y="0"/>
                    <a:pt x="21600" y="4891"/>
                    <a:pt x="21600" y="10740"/>
                  </a:cubicBezTo>
                  <a:lnTo>
                    <a:pt x="21600" y="10800"/>
                  </a:lnTo>
                  <a:cubicBezTo>
                    <a:pt x="21600" y="16646"/>
                    <a:pt x="17359" y="21600"/>
                    <a:pt x="10782" y="21600"/>
                  </a:cubicBezTo>
                  <a:cubicBezTo>
                    <a:pt x="4206" y="21600"/>
                    <a:pt x="0" y="16704"/>
                    <a:pt x="0" y="10855"/>
                  </a:cubicBezTo>
                  <a:close/>
                  <a:moveTo>
                    <a:pt x="18602" y="10855"/>
                  </a:moveTo>
                  <a:lnTo>
                    <a:pt x="18602" y="10800"/>
                  </a:lnTo>
                  <a:cubicBezTo>
                    <a:pt x="18602" y="6235"/>
                    <a:pt x="15533" y="2146"/>
                    <a:pt x="10782" y="2146"/>
                  </a:cubicBezTo>
                  <a:cubicBezTo>
                    <a:pt x="6032" y="2146"/>
                    <a:pt x="2998" y="6146"/>
                    <a:pt x="2998" y="10740"/>
                  </a:cubicBezTo>
                  <a:lnTo>
                    <a:pt x="2998" y="10800"/>
                  </a:lnTo>
                  <a:cubicBezTo>
                    <a:pt x="2998" y="15362"/>
                    <a:pt x="6067" y="19452"/>
                    <a:pt x="10853" y="19452"/>
                  </a:cubicBezTo>
                  <a:cubicBezTo>
                    <a:pt x="15639" y="19452"/>
                    <a:pt x="18602" y="15420"/>
                    <a:pt x="18602" y="10855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Shape"/>
            <p:cNvSpPr/>
            <p:nvPr/>
          </p:nvSpPr>
          <p:spPr>
            <a:xfrm>
              <a:off x="1275799" y="36676"/>
              <a:ext cx="72511" cy="22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590" extrusionOk="0">
                  <a:moveTo>
                    <a:pt x="14138" y="2477"/>
                  </a:moveTo>
                  <a:lnTo>
                    <a:pt x="4841" y="3446"/>
                  </a:lnTo>
                  <a:cubicBezTo>
                    <a:pt x="4321" y="3503"/>
                    <a:pt x="3777" y="3534"/>
                    <a:pt x="3227" y="3537"/>
                  </a:cubicBezTo>
                  <a:cubicBezTo>
                    <a:pt x="1454" y="3532"/>
                    <a:pt x="18" y="3075"/>
                    <a:pt x="0" y="2509"/>
                  </a:cubicBezTo>
                  <a:cubicBezTo>
                    <a:pt x="0" y="1994"/>
                    <a:pt x="1045" y="1660"/>
                    <a:pt x="2659" y="1479"/>
                  </a:cubicBezTo>
                  <a:lnTo>
                    <a:pt x="13570" y="267"/>
                  </a:lnTo>
                  <a:cubicBezTo>
                    <a:pt x="14881" y="114"/>
                    <a:pt x="16256" y="25"/>
                    <a:pt x="17650" y="0"/>
                  </a:cubicBezTo>
                  <a:lnTo>
                    <a:pt x="17859" y="0"/>
                  </a:lnTo>
                  <a:cubicBezTo>
                    <a:pt x="19872" y="-10"/>
                    <a:pt x="21530" y="503"/>
                    <a:pt x="21563" y="1145"/>
                  </a:cubicBezTo>
                  <a:cubicBezTo>
                    <a:pt x="21563" y="1157"/>
                    <a:pt x="21564" y="1168"/>
                    <a:pt x="21563" y="1180"/>
                  </a:cubicBezTo>
                  <a:lnTo>
                    <a:pt x="21563" y="20378"/>
                  </a:lnTo>
                  <a:cubicBezTo>
                    <a:pt x="21600" y="21036"/>
                    <a:pt x="19961" y="21578"/>
                    <a:pt x="17902" y="21590"/>
                  </a:cubicBezTo>
                  <a:cubicBezTo>
                    <a:pt x="17887" y="21590"/>
                    <a:pt x="17873" y="21590"/>
                    <a:pt x="17859" y="21590"/>
                  </a:cubicBezTo>
                  <a:cubicBezTo>
                    <a:pt x="15800" y="21574"/>
                    <a:pt x="14158" y="21036"/>
                    <a:pt x="14164" y="20378"/>
                  </a:cubicBezTo>
                  <a:lnTo>
                    <a:pt x="14138" y="2477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" name="Shape"/>
            <p:cNvSpPr/>
            <p:nvPr/>
          </p:nvSpPr>
          <p:spPr>
            <a:xfrm>
              <a:off x="1404424" y="35221"/>
              <a:ext cx="166863" cy="23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1529" y="19513"/>
                  </a:moveTo>
                  <a:cubicBezTo>
                    <a:pt x="783" y="19201"/>
                    <a:pt x="528" y="18511"/>
                    <a:pt x="961" y="17973"/>
                  </a:cubicBezTo>
                  <a:cubicBezTo>
                    <a:pt x="1248" y="17615"/>
                    <a:pt x="1783" y="17399"/>
                    <a:pt x="2355" y="17411"/>
                  </a:cubicBezTo>
                  <a:cubicBezTo>
                    <a:pt x="2723" y="17416"/>
                    <a:pt x="3081" y="17499"/>
                    <a:pt x="3385" y="17650"/>
                  </a:cubicBezTo>
                  <a:cubicBezTo>
                    <a:pt x="5412" y="18843"/>
                    <a:pt x="7388" y="19440"/>
                    <a:pt x="9663" y="19440"/>
                  </a:cubicBezTo>
                  <a:cubicBezTo>
                    <a:pt x="14867" y="19440"/>
                    <a:pt x="18379" y="15624"/>
                    <a:pt x="18255" y="10286"/>
                  </a:cubicBezTo>
                  <a:cubicBezTo>
                    <a:pt x="16687" y="12105"/>
                    <a:pt x="14085" y="13624"/>
                    <a:pt x="10078" y="13624"/>
                  </a:cubicBezTo>
                  <a:cubicBezTo>
                    <a:pt x="4131" y="13624"/>
                    <a:pt x="0" y="10912"/>
                    <a:pt x="0" y="7156"/>
                  </a:cubicBezTo>
                  <a:lnTo>
                    <a:pt x="0" y="7096"/>
                  </a:lnTo>
                  <a:cubicBezTo>
                    <a:pt x="0" y="3130"/>
                    <a:pt x="4255" y="0"/>
                    <a:pt x="10409" y="0"/>
                  </a:cubicBezTo>
                  <a:cubicBezTo>
                    <a:pt x="13713" y="0"/>
                    <a:pt x="16148" y="804"/>
                    <a:pt x="18008" y="2145"/>
                  </a:cubicBezTo>
                  <a:cubicBezTo>
                    <a:pt x="20192" y="3721"/>
                    <a:pt x="21600" y="6052"/>
                    <a:pt x="21600" y="10226"/>
                  </a:cubicBezTo>
                  <a:lnTo>
                    <a:pt x="21600" y="10286"/>
                  </a:lnTo>
                  <a:cubicBezTo>
                    <a:pt x="21600" y="16904"/>
                    <a:pt x="16727" y="21587"/>
                    <a:pt x="9590" y="21587"/>
                  </a:cubicBezTo>
                  <a:cubicBezTo>
                    <a:pt x="6278" y="21600"/>
                    <a:pt x="3716" y="20704"/>
                    <a:pt x="1529" y="19513"/>
                  </a:cubicBezTo>
                  <a:close/>
                  <a:moveTo>
                    <a:pt x="17637" y="6899"/>
                  </a:moveTo>
                  <a:lnTo>
                    <a:pt x="17637" y="6841"/>
                  </a:lnTo>
                  <a:cubicBezTo>
                    <a:pt x="17637" y="4186"/>
                    <a:pt x="14620" y="2110"/>
                    <a:pt x="10285" y="2110"/>
                  </a:cubicBezTo>
                  <a:cubicBezTo>
                    <a:pt x="5950" y="2110"/>
                    <a:pt x="3345" y="4405"/>
                    <a:pt x="3345" y="6999"/>
                  </a:cubicBezTo>
                  <a:lnTo>
                    <a:pt x="3345" y="7059"/>
                  </a:lnTo>
                  <a:cubicBezTo>
                    <a:pt x="3345" y="9713"/>
                    <a:pt x="6238" y="11621"/>
                    <a:pt x="10449" y="11621"/>
                  </a:cubicBezTo>
                  <a:cubicBezTo>
                    <a:pt x="14867" y="11611"/>
                    <a:pt x="17637" y="9285"/>
                    <a:pt x="17637" y="6899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" name="Circle"/>
            <p:cNvSpPr/>
            <p:nvPr/>
          </p:nvSpPr>
          <p:spPr>
            <a:xfrm>
              <a:off x="65133" y="64154"/>
              <a:ext cx="50608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" name="Circle"/>
            <p:cNvSpPr/>
            <p:nvPr/>
          </p:nvSpPr>
          <p:spPr>
            <a:xfrm>
              <a:off x="208057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" name="Circle"/>
            <p:cNvSpPr/>
            <p:nvPr/>
          </p:nvSpPr>
          <p:spPr>
            <a:xfrm>
              <a:off x="208029" y="64154"/>
              <a:ext cx="50609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" name="Circle"/>
            <p:cNvSpPr/>
            <p:nvPr/>
          </p:nvSpPr>
          <p:spPr>
            <a:xfrm>
              <a:off x="65290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" name="Shape"/>
            <p:cNvSpPr/>
            <p:nvPr/>
          </p:nvSpPr>
          <p:spPr>
            <a:xfrm>
              <a:off x="113161" y="112115"/>
              <a:ext cx="97111" cy="9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" name="Shape"/>
            <p:cNvSpPr/>
            <p:nvPr/>
          </p:nvSpPr>
          <p:spPr>
            <a:xfrm>
              <a:off x="0" y="0"/>
              <a:ext cx="324050" cy="32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5" name="Line"/>
          <p:cNvSpPr/>
          <p:nvPr/>
        </p:nvSpPr>
        <p:spPr>
          <a:xfrm>
            <a:off x="838200" y="7543800"/>
            <a:ext cx="12954000" cy="0"/>
          </a:xfrm>
          <a:prstGeom prst="line">
            <a:avLst/>
          </a:prstGeom>
          <a:ln w="19050">
            <a:solidFill>
              <a:srgbClr val="169D95">
                <a:alpha val="43920"/>
              </a:srgbClr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6800" y="7429499"/>
            <a:ext cx="3413761" cy="510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"/>
          <p:cNvGrpSpPr/>
          <p:nvPr/>
        </p:nvGrpSpPr>
        <p:grpSpPr>
          <a:xfrm>
            <a:off x="838538" y="7679833"/>
            <a:ext cx="1571288" cy="322478"/>
            <a:chOff x="0" y="0"/>
            <a:chExt cx="1571286" cy="322477"/>
          </a:xfrm>
        </p:grpSpPr>
        <p:sp>
          <p:nvSpPr>
            <p:cNvPr id="95" name="Shape"/>
            <p:cNvSpPr/>
            <p:nvPr/>
          </p:nvSpPr>
          <p:spPr>
            <a:xfrm>
              <a:off x="346146" y="37462"/>
              <a:ext cx="206089" cy="22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86" extrusionOk="0">
                  <a:moveTo>
                    <a:pt x="9188" y="20586"/>
                  </a:moveTo>
                  <a:lnTo>
                    <a:pt x="133" y="1726"/>
                  </a:lnTo>
                  <a:cubicBezTo>
                    <a:pt x="41" y="1562"/>
                    <a:pt x="-5" y="1379"/>
                    <a:pt x="1" y="1194"/>
                  </a:cubicBezTo>
                  <a:cubicBezTo>
                    <a:pt x="30" y="542"/>
                    <a:pt x="618" y="24"/>
                    <a:pt x="1341" y="13"/>
                  </a:cubicBezTo>
                  <a:cubicBezTo>
                    <a:pt x="1967" y="22"/>
                    <a:pt x="2519" y="387"/>
                    <a:pt x="2716" y="923"/>
                  </a:cubicBezTo>
                  <a:lnTo>
                    <a:pt x="10829" y="18477"/>
                  </a:lnTo>
                  <a:lnTo>
                    <a:pt x="18977" y="848"/>
                  </a:lnTo>
                  <a:cubicBezTo>
                    <a:pt x="19205" y="369"/>
                    <a:pt x="19708" y="43"/>
                    <a:pt x="20284" y="0"/>
                  </a:cubicBezTo>
                  <a:cubicBezTo>
                    <a:pt x="20996" y="-3"/>
                    <a:pt x="21578" y="510"/>
                    <a:pt x="21592" y="1152"/>
                  </a:cubicBezTo>
                  <a:cubicBezTo>
                    <a:pt x="21595" y="1317"/>
                    <a:pt x="21561" y="1482"/>
                    <a:pt x="21492" y="1636"/>
                  </a:cubicBezTo>
                  <a:lnTo>
                    <a:pt x="12405" y="20586"/>
                  </a:lnTo>
                  <a:cubicBezTo>
                    <a:pt x="12110" y="21193"/>
                    <a:pt x="11633" y="21586"/>
                    <a:pt x="10864" y="21586"/>
                  </a:cubicBezTo>
                  <a:lnTo>
                    <a:pt x="10729" y="21586"/>
                  </a:lnTo>
                  <a:cubicBezTo>
                    <a:pt x="10027" y="21597"/>
                    <a:pt x="9400" y="21190"/>
                    <a:pt x="9188" y="20586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" name="Shape"/>
            <p:cNvSpPr/>
            <p:nvPr/>
          </p:nvSpPr>
          <p:spPr>
            <a:xfrm>
              <a:off x="596429" y="37631"/>
              <a:ext cx="25305" cy="22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4"/>
                  </a:moveTo>
                  <a:cubicBezTo>
                    <a:pt x="0" y="539"/>
                    <a:pt x="4835" y="0"/>
                    <a:pt x="10800" y="0"/>
                  </a:cubicBezTo>
                  <a:cubicBezTo>
                    <a:pt x="16765" y="0"/>
                    <a:pt x="21600" y="539"/>
                    <a:pt x="21600" y="1204"/>
                  </a:cubicBezTo>
                  <a:lnTo>
                    <a:pt x="21600" y="20396"/>
                  </a:lnTo>
                  <a:cubicBezTo>
                    <a:pt x="21600" y="21061"/>
                    <a:pt x="16765" y="21600"/>
                    <a:pt x="10800" y="21600"/>
                  </a:cubicBezTo>
                  <a:cubicBezTo>
                    <a:pt x="4835" y="21600"/>
                    <a:pt x="0" y="21061"/>
                    <a:pt x="0" y="20396"/>
                  </a:cubicBezTo>
                  <a:lnTo>
                    <a:pt x="0" y="1204"/>
                  </a:ln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Shape"/>
            <p:cNvSpPr/>
            <p:nvPr/>
          </p:nvSpPr>
          <p:spPr>
            <a:xfrm>
              <a:off x="668905" y="35837"/>
              <a:ext cx="166137" cy="22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68" extrusionOk="0">
                  <a:moveTo>
                    <a:pt x="625" y="18765"/>
                  </a:moveTo>
                  <a:cubicBezTo>
                    <a:pt x="221" y="18559"/>
                    <a:pt x="-14" y="18222"/>
                    <a:pt x="0" y="17865"/>
                  </a:cubicBezTo>
                  <a:cubicBezTo>
                    <a:pt x="-16" y="17231"/>
                    <a:pt x="684" y="16708"/>
                    <a:pt x="1563" y="16696"/>
                  </a:cubicBezTo>
                  <a:cubicBezTo>
                    <a:pt x="1569" y="16696"/>
                    <a:pt x="1576" y="16696"/>
                    <a:pt x="1582" y="16696"/>
                  </a:cubicBezTo>
                  <a:cubicBezTo>
                    <a:pt x="1948" y="16690"/>
                    <a:pt x="2304" y="16784"/>
                    <a:pt x="2579" y="16959"/>
                  </a:cubicBezTo>
                  <a:cubicBezTo>
                    <a:pt x="5322" y="18644"/>
                    <a:pt x="8065" y="19461"/>
                    <a:pt x="11769" y="19461"/>
                  </a:cubicBezTo>
                  <a:cubicBezTo>
                    <a:pt x="15678" y="19461"/>
                    <a:pt x="18256" y="17960"/>
                    <a:pt x="18256" y="15893"/>
                  </a:cubicBezTo>
                  <a:lnTo>
                    <a:pt x="18256" y="15827"/>
                  </a:lnTo>
                  <a:cubicBezTo>
                    <a:pt x="18256" y="13879"/>
                    <a:pt x="16795" y="12770"/>
                    <a:pt x="10688" y="11841"/>
                  </a:cubicBezTo>
                  <a:cubicBezTo>
                    <a:pt x="3996" y="10787"/>
                    <a:pt x="921" y="9234"/>
                    <a:pt x="921" y="5785"/>
                  </a:cubicBezTo>
                  <a:lnTo>
                    <a:pt x="921" y="5724"/>
                  </a:lnTo>
                  <a:cubicBezTo>
                    <a:pt x="921" y="2428"/>
                    <a:pt x="4939" y="0"/>
                    <a:pt x="10480" y="0"/>
                  </a:cubicBezTo>
                  <a:cubicBezTo>
                    <a:pt x="14308" y="0"/>
                    <a:pt x="17091" y="690"/>
                    <a:pt x="19754" y="2070"/>
                  </a:cubicBezTo>
                  <a:cubicBezTo>
                    <a:pt x="20185" y="2291"/>
                    <a:pt x="20446" y="2646"/>
                    <a:pt x="20459" y="3028"/>
                  </a:cubicBezTo>
                  <a:cubicBezTo>
                    <a:pt x="20461" y="3655"/>
                    <a:pt x="19758" y="4164"/>
                    <a:pt x="18888" y="4165"/>
                  </a:cubicBezTo>
                  <a:cubicBezTo>
                    <a:pt x="18886" y="4165"/>
                    <a:pt x="18883" y="4165"/>
                    <a:pt x="18881" y="4165"/>
                  </a:cubicBezTo>
                  <a:cubicBezTo>
                    <a:pt x="18539" y="4175"/>
                    <a:pt x="18202" y="4102"/>
                    <a:pt x="17924" y="3957"/>
                  </a:cubicBezTo>
                  <a:cubicBezTo>
                    <a:pt x="15773" y="2753"/>
                    <a:pt x="13123" y="2104"/>
                    <a:pt x="10399" y="2114"/>
                  </a:cubicBezTo>
                  <a:cubicBezTo>
                    <a:pt x="6615" y="2114"/>
                    <a:pt x="4190" y="3615"/>
                    <a:pt x="4190" y="5503"/>
                  </a:cubicBezTo>
                  <a:lnTo>
                    <a:pt x="4190" y="5561"/>
                  </a:lnTo>
                  <a:cubicBezTo>
                    <a:pt x="4190" y="7541"/>
                    <a:pt x="5687" y="8649"/>
                    <a:pt x="12087" y="9637"/>
                  </a:cubicBezTo>
                  <a:cubicBezTo>
                    <a:pt x="18574" y="10656"/>
                    <a:pt x="21584" y="12365"/>
                    <a:pt x="21584" y="15572"/>
                  </a:cubicBezTo>
                  <a:lnTo>
                    <a:pt x="21584" y="15632"/>
                  </a:lnTo>
                  <a:cubicBezTo>
                    <a:pt x="21584" y="19229"/>
                    <a:pt x="17424" y="21567"/>
                    <a:pt x="11645" y="21567"/>
                  </a:cubicBezTo>
                  <a:cubicBezTo>
                    <a:pt x="7628" y="21600"/>
                    <a:pt x="3724" y="20608"/>
                    <a:pt x="625" y="18765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" name="Shape"/>
            <p:cNvSpPr/>
            <p:nvPr/>
          </p:nvSpPr>
          <p:spPr>
            <a:xfrm>
              <a:off x="886800" y="35977"/>
              <a:ext cx="159167" cy="22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55" extrusionOk="0">
                  <a:moveTo>
                    <a:pt x="823" y="19304"/>
                  </a:moveTo>
                  <a:lnTo>
                    <a:pt x="11151" y="12900"/>
                  </a:lnTo>
                  <a:cubicBezTo>
                    <a:pt x="15820" y="9986"/>
                    <a:pt x="17461" y="8352"/>
                    <a:pt x="17461" y="6212"/>
                  </a:cubicBezTo>
                  <a:cubicBezTo>
                    <a:pt x="17461" y="3724"/>
                    <a:pt x="14650" y="2145"/>
                    <a:pt x="11368" y="2145"/>
                  </a:cubicBezTo>
                  <a:cubicBezTo>
                    <a:pt x="8169" y="2145"/>
                    <a:pt x="6010" y="3237"/>
                    <a:pt x="3846" y="5241"/>
                  </a:cubicBezTo>
                  <a:cubicBezTo>
                    <a:pt x="3551" y="5516"/>
                    <a:pt x="3084" y="5674"/>
                    <a:pt x="2594" y="5666"/>
                  </a:cubicBezTo>
                  <a:cubicBezTo>
                    <a:pt x="1738" y="5669"/>
                    <a:pt x="1040" y="5184"/>
                    <a:pt x="1036" y="4583"/>
                  </a:cubicBezTo>
                  <a:cubicBezTo>
                    <a:pt x="1036" y="4583"/>
                    <a:pt x="1036" y="4583"/>
                    <a:pt x="1036" y="4583"/>
                  </a:cubicBezTo>
                  <a:cubicBezTo>
                    <a:pt x="1040" y="4339"/>
                    <a:pt x="1163" y="4104"/>
                    <a:pt x="1383" y="3916"/>
                  </a:cubicBezTo>
                  <a:cubicBezTo>
                    <a:pt x="3888" y="1458"/>
                    <a:pt x="6653" y="0"/>
                    <a:pt x="11623" y="0"/>
                  </a:cubicBezTo>
                  <a:cubicBezTo>
                    <a:pt x="17069" y="0"/>
                    <a:pt x="21003" y="2549"/>
                    <a:pt x="21003" y="6011"/>
                  </a:cubicBezTo>
                  <a:lnTo>
                    <a:pt x="21003" y="6070"/>
                  </a:lnTo>
                  <a:cubicBezTo>
                    <a:pt x="21003" y="9168"/>
                    <a:pt x="18668" y="11078"/>
                    <a:pt x="13352" y="14326"/>
                  </a:cubicBezTo>
                  <a:lnTo>
                    <a:pt x="5275" y="19366"/>
                  </a:lnTo>
                  <a:lnTo>
                    <a:pt x="19925" y="19366"/>
                  </a:lnTo>
                  <a:cubicBezTo>
                    <a:pt x="20784" y="19336"/>
                    <a:pt x="21515" y="19801"/>
                    <a:pt x="21557" y="20404"/>
                  </a:cubicBezTo>
                  <a:cubicBezTo>
                    <a:pt x="21600" y="21008"/>
                    <a:pt x="20938" y="21521"/>
                    <a:pt x="20079" y="21551"/>
                  </a:cubicBezTo>
                  <a:cubicBezTo>
                    <a:pt x="20028" y="21553"/>
                    <a:pt x="19976" y="21553"/>
                    <a:pt x="19925" y="21551"/>
                  </a:cubicBezTo>
                  <a:lnTo>
                    <a:pt x="1729" y="21551"/>
                  </a:lnTo>
                  <a:cubicBezTo>
                    <a:pt x="846" y="21600"/>
                    <a:pt x="75" y="21137"/>
                    <a:pt x="5" y="20517"/>
                  </a:cubicBezTo>
                  <a:cubicBezTo>
                    <a:pt x="2" y="20487"/>
                    <a:pt x="0" y="20457"/>
                    <a:pt x="0" y="20428"/>
                  </a:cubicBezTo>
                  <a:cubicBezTo>
                    <a:pt x="0" y="19982"/>
                    <a:pt x="306" y="19563"/>
                    <a:pt x="823" y="19304"/>
                  </a:cubicBezTo>
                  <a:lnTo>
                    <a:pt x="823" y="19304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" name="Shape"/>
            <p:cNvSpPr/>
            <p:nvPr/>
          </p:nvSpPr>
          <p:spPr>
            <a:xfrm>
              <a:off x="1071571" y="35389"/>
              <a:ext cx="188568" cy="2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55"/>
                  </a:moveTo>
                  <a:lnTo>
                    <a:pt x="0" y="10800"/>
                  </a:lnTo>
                  <a:cubicBezTo>
                    <a:pt x="0" y="4952"/>
                    <a:pt x="4277" y="0"/>
                    <a:pt x="10853" y="0"/>
                  </a:cubicBezTo>
                  <a:cubicBezTo>
                    <a:pt x="17429" y="0"/>
                    <a:pt x="21600" y="4891"/>
                    <a:pt x="21600" y="10740"/>
                  </a:cubicBezTo>
                  <a:lnTo>
                    <a:pt x="21600" y="10800"/>
                  </a:lnTo>
                  <a:cubicBezTo>
                    <a:pt x="21600" y="16646"/>
                    <a:pt x="17359" y="21600"/>
                    <a:pt x="10782" y="21600"/>
                  </a:cubicBezTo>
                  <a:cubicBezTo>
                    <a:pt x="4206" y="21600"/>
                    <a:pt x="0" y="16704"/>
                    <a:pt x="0" y="10855"/>
                  </a:cubicBezTo>
                  <a:close/>
                  <a:moveTo>
                    <a:pt x="18602" y="10855"/>
                  </a:moveTo>
                  <a:lnTo>
                    <a:pt x="18602" y="10800"/>
                  </a:lnTo>
                  <a:cubicBezTo>
                    <a:pt x="18602" y="6235"/>
                    <a:pt x="15533" y="2146"/>
                    <a:pt x="10782" y="2146"/>
                  </a:cubicBezTo>
                  <a:cubicBezTo>
                    <a:pt x="6032" y="2146"/>
                    <a:pt x="2998" y="6146"/>
                    <a:pt x="2998" y="10740"/>
                  </a:cubicBezTo>
                  <a:lnTo>
                    <a:pt x="2998" y="10800"/>
                  </a:lnTo>
                  <a:cubicBezTo>
                    <a:pt x="2998" y="15362"/>
                    <a:pt x="6067" y="19452"/>
                    <a:pt x="10853" y="19452"/>
                  </a:cubicBezTo>
                  <a:cubicBezTo>
                    <a:pt x="15639" y="19452"/>
                    <a:pt x="18602" y="15420"/>
                    <a:pt x="18602" y="10855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" name="Shape"/>
            <p:cNvSpPr/>
            <p:nvPr/>
          </p:nvSpPr>
          <p:spPr>
            <a:xfrm>
              <a:off x="1275799" y="36676"/>
              <a:ext cx="72511" cy="22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590" extrusionOk="0">
                  <a:moveTo>
                    <a:pt x="14138" y="2477"/>
                  </a:moveTo>
                  <a:lnTo>
                    <a:pt x="4841" y="3446"/>
                  </a:lnTo>
                  <a:cubicBezTo>
                    <a:pt x="4321" y="3503"/>
                    <a:pt x="3777" y="3534"/>
                    <a:pt x="3227" y="3537"/>
                  </a:cubicBezTo>
                  <a:cubicBezTo>
                    <a:pt x="1454" y="3532"/>
                    <a:pt x="18" y="3075"/>
                    <a:pt x="0" y="2509"/>
                  </a:cubicBezTo>
                  <a:cubicBezTo>
                    <a:pt x="0" y="1994"/>
                    <a:pt x="1045" y="1660"/>
                    <a:pt x="2659" y="1479"/>
                  </a:cubicBezTo>
                  <a:lnTo>
                    <a:pt x="13570" y="267"/>
                  </a:lnTo>
                  <a:cubicBezTo>
                    <a:pt x="14881" y="114"/>
                    <a:pt x="16256" y="25"/>
                    <a:pt x="17650" y="0"/>
                  </a:cubicBezTo>
                  <a:lnTo>
                    <a:pt x="17859" y="0"/>
                  </a:lnTo>
                  <a:cubicBezTo>
                    <a:pt x="19872" y="-10"/>
                    <a:pt x="21530" y="503"/>
                    <a:pt x="21563" y="1145"/>
                  </a:cubicBezTo>
                  <a:cubicBezTo>
                    <a:pt x="21563" y="1157"/>
                    <a:pt x="21564" y="1168"/>
                    <a:pt x="21563" y="1180"/>
                  </a:cubicBezTo>
                  <a:lnTo>
                    <a:pt x="21563" y="20378"/>
                  </a:lnTo>
                  <a:cubicBezTo>
                    <a:pt x="21600" y="21036"/>
                    <a:pt x="19961" y="21578"/>
                    <a:pt x="17902" y="21590"/>
                  </a:cubicBezTo>
                  <a:cubicBezTo>
                    <a:pt x="17887" y="21590"/>
                    <a:pt x="17873" y="21590"/>
                    <a:pt x="17859" y="21590"/>
                  </a:cubicBezTo>
                  <a:cubicBezTo>
                    <a:pt x="15800" y="21574"/>
                    <a:pt x="14158" y="21036"/>
                    <a:pt x="14164" y="20378"/>
                  </a:cubicBezTo>
                  <a:lnTo>
                    <a:pt x="14138" y="2477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" name="Shape"/>
            <p:cNvSpPr/>
            <p:nvPr/>
          </p:nvSpPr>
          <p:spPr>
            <a:xfrm>
              <a:off x="1404424" y="35221"/>
              <a:ext cx="166863" cy="23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1529" y="19513"/>
                  </a:moveTo>
                  <a:cubicBezTo>
                    <a:pt x="783" y="19201"/>
                    <a:pt x="528" y="18511"/>
                    <a:pt x="961" y="17973"/>
                  </a:cubicBezTo>
                  <a:cubicBezTo>
                    <a:pt x="1248" y="17615"/>
                    <a:pt x="1783" y="17399"/>
                    <a:pt x="2355" y="17411"/>
                  </a:cubicBezTo>
                  <a:cubicBezTo>
                    <a:pt x="2723" y="17416"/>
                    <a:pt x="3081" y="17499"/>
                    <a:pt x="3385" y="17650"/>
                  </a:cubicBezTo>
                  <a:cubicBezTo>
                    <a:pt x="5412" y="18843"/>
                    <a:pt x="7388" y="19440"/>
                    <a:pt x="9663" y="19440"/>
                  </a:cubicBezTo>
                  <a:cubicBezTo>
                    <a:pt x="14867" y="19440"/>
                    <a:pt x="18379" y="15624"/>
                    <a:pt x="18255" y="10286"/>
                  </a:cubicBezTo>
                  <a:cubicBezTo>
                    <a:pt x="16687" y="12105"/>
                    <a:pt x="14085" y="13624"/>
                    <a:pt x="10078" y="13624"/>
                  </a:cubicBezTo>
                  <a:cubicBezTo>
                    <a:pt x="4131" y="13624"/>
                    <a:pt x="0" y="10912"/>
                    <a:pt x="0" y="7156"/>
                  </a:cubicBezTo>
                  <a:lnTo>
                    <a:pt x="0" y="7096"/>
                  </a:lnTo>
                  <a:cubicBezTo>
                    <a:pt x="0" y="3130"/>
                    <a:pt x="4255" y="0"/>
                    <a:pt x="10409" y="0"/>
                  </a:cubicBezTo>
                  <a:cubicBezTo>
                    <a:pt x="13713" y="0"/>
                    <a:pt x="16148" y="804"/>
                    <a:pt x="18008" y="2145"/>
                  </a:cubicBezTo>
                  <a:cubicBezTo>
                    <a:pt x="20192" y="3721"/>
                    <a:pt x="21600" y="6052"/>
                    <a:pt x="21600" y="10226"/>
                  </a:cubicBezTo>
                  <a:lnTo>
                    <a:pt x="21600" y="10286"/>
                  </a:lnTo>
                  <a:cubicBezTo>
                    <a:pt x="21600" y="16904"/>
                    <a:pt x="16727" y="21587"/>
                    <a:pt x="9590" y="21587"/>
                  </a:cubicBezTo>
                  <a:cubicBezTo>
                    <a:pt x="6278" y="21600"/>
                    <a:pt x="3716" y="20704"/>
                    <a:pt x="1529" y="19513"/>
                  </a:cubicBezTo>
                  <a:close/>
                  <a:moveTo>
                    <a:pt x="17637" y="6899"/>
                  </a:moveTo>
                  <a:lnTo>
                    <a:pt x="17637" y="6841"/>
                  </a:lnTo>
                  <a:cubicBezTo>
                    <a:pt x="17637" y="4186"/>
                    <a:pt x="14620" y="2110"/>
                    <a:pt x="10285" y="2110"/>
                  </a:cubicBezTo>
                  <a:cubicBezTo>
                    <a:pt x="5950" y="2110"/>
                    <a:pt x="3345" y="4405"/>
                    <a:pt x="3345" y="6999"/>
                  </a:cubicBezTo>
                  <a:lnTo>
                    <a:pt x="3345" y="7059"/>
                  </a:lnTo>
                  <a:cubicBezTo>
                    <a:pt x="3345" y="9713"/>
                    <a:pt x="6238" y="11621"/>
                    <a:pt x="10449" y="11621"/>
                  </a:cubicBezTo>
                  <a:cubicBezTo>
                    <a:pt x="14867" y="11611"/>
                    <a:pt x="17637" y="9285"/>
                    <a:pt x="17637" y="6899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" name="Circle"/>
            <p:cNvSpPr/>
            <p:nvPr/>
          </p:nvSpPr>
          <p:spPr>
            <a:xfrm>
              <a:off x="65133" y="64154"/>
              <a:ext cx="50608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" name="Circle"/>
            <p:cNvSpPr/>
            <p:nvPr/>
          </p:nvSpPr>
          <p:spPr>
            <a:xfrm>
              <a:off x="208057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" name="Circle"/>
            <p:cNvSpPr/>
            <p:nvPr/>
          </p:nvSpPr>
          <p:spPr>
            <a:xfrm>
              <a:off x="208029" y="64154"/>
              <a:ext cx="50609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" name="Circle"/>
            <p:cNvSpPr/>
            <p:nvPr/>
          </p:nvSpPr>
          <p:spPr>
            <a:xfrm>
              <a:off x="65290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" name="Shape"/>
            <p:cNvSpPr/>
            <p:nvPr/>
          </p:nvSpPr>
          <p:spPr>
            <a:xfrm>
              <a:off x="113161" y="112115"/>
              <a:ext cx="97111" cy="9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" name="Shape"/>
            <p:cNvSpPr/>
            <p:nvPr/>
          </p:nvSpPr>
          <p:spPr>
            <a:xfrm>
              <a:off x="0" y="0"/>
              <a:ext cx="324050" cy="32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09" name="Line"/>
          <p:cNvSpPr/>
          <p:nvPr/>
        </p:nvSpPr>
        <p:spPr>
          <a:xfrm>
            <a:off x="838200" y="7543800"/>
            <a:ext cx="12954000" cy="0"/>
          </a:xfrm>
          <a:prstGeom prst="line">
            <a:avLst/>
          </a:prstGeom>
          <a:ln w="19050">
            <a:solidFill>
              <a:srgbClr val="169D95">
                <a:alpha val="43920"/>
              </a:srgbClr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6800" y="7429499"/>
            <a:ext cx="3413761" cy="510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"/>
          <p:cNvGrpSpPr/>
          <p:nvPr/>
        </p:nvGrpSpPr>
        <p:grpSpPr>
          <a:xfrm>
            <a:off x="-796926" y="4495798"/>
            <a:ext cx="5194857" cy="5175522"/>
            <a:chOff x="0" y="0"/>
            <a:chExt cx="5194855" cy="5175520"/>
          </a:xfrm>
        </p:grpSpPr>
        <p:sp>
          <p:nvSpPr>
            <p:cNvPr id="119" name="Circle"/>
            <p:cNvSpPr/>
            <p:nvPr/>
          </p:nvSpPr>
          <p:spPr>
            <a:xfrm>
              <a:off x="1044154" y="1029638"/>
              <a:ext cx="811290" cy="809548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" name="Circle"/>
            <p:cNvSpPr/>
            <p:nvPr/>
          </p:nvSpPr>
          <p:spPr>
            <a:xfrm>
              <a:off x="3335382" y="3313444"/>
              <a:ext cx="811286" cy="809542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" name="Circle"/>
            <p:cNvSpPr/>
            <p:nvPr/>
          </p:nvSpPr>
          <p:spPr>
            <a:xfrm>
              <a:off x="3334938" y="1029638"/>
              <a:ext cx="811288" cy="809548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" name="Circle"/>
            <p:cNvSpPr/>
            <p:nvPr/>
          </p:nvSpPr>
          <p:spPr>
            <a:xfrm>
              <a:off x="1046670" y="3313444"/>
              <a:ext cx="811289" cy="809542"/>
            </a:xfrm>
            <a:prstGeom prst="ellipse">
              <a:avLst/>
            </a:pr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" name="Shape"/>
            <p:cNvSpPr/>
            <p:nvPr/>
          </p:nvSpPr>
          <p:spPr>
            <a:xfrm>
              <a:off x="1814102" y="1799379"/>
              <a:ext cx="1556762" cy="154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Shape"/>
            <p:cNvSpPr/>
            <p:nvPr/>
          </p:nvSpPr>
          <p:spPr>
            <a:xfrm>
              <a:off x="0" y="0"/>
              <a:ext cx="5194856" cy="517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>
                <a:alpha val="1215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26" name="Line"/>
          <p:cNvSpPr/>
          <p:nvPr/>
        </p:nvSpPr>
        <p:spPr>
          <a:xfrm flipV="1">
            <a:off x="2895600" y="1214437"/>
            <a:ext cx="1" cy="5867401"/>
          </a:xfrm>
          <a:prstGeom prst="line">
            <a:avLst/>
          </a:prstGeom>
          <a:ln w="19050">
            <a:solidFill>
              <a:srgbClr val="169D95">
                <a:alpha val="43920"/>
              </a:srgbClr>
            </a:solidFill>
            <a:prstDash val="lgDash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0" name="Group"/>
          <p:cNvGrpSpPr/>
          <p:nvPr/>
        </p:nvGrpSpPr>
        <p:grpSpPr>
          <a:xfrm>
            <a:off x="838538" y="7679833"/>
            <a:ext cx="1571288" cy="322478"/>
            <a:chOff x="0" y="0"/>
            <a:chExt cx="1571286" cy="322477"/>
          </a:xfrm>
        </p:grpSpPr>
        <p:sp>
          <p:nvSpPr>
            <p:cNvPr id="127" name="Shape"/>
            <p:cNvSpPr/>
            <p:nvPr/>
          </p:nvSpPr>
          <p:spPr>
            <a:xfrm>
              <a:off x="346146" y="37462"/>
              <a:ext cx="206089" cy="22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586" extrusionOk="0">
                  <a:moveTo>
                    <a:pt x="9188" y="20586"/>
                  </a:moveTo>
                  <a:lnTo>
                    <a:pt x="133" y="1726"/>
                  </a:lnTo>
                  <a:cubicBezTo>
                    <a:pt x="41" y="1562"/>
                    <a:pt x="-5" y="1379"/>
                    <a:pt x="1" y="1194"/>
                  </a:cubicBezTo>
                  <a:cubicBezTo>
                    <a:pt x="30" y="542"/>
                    <a:pt x="618" y="24"/>
                    <a:pt x="1341" y="13"/>
                  </a:cubicBezTo>
                  <a:cubicBezTo>
                    <a:pt x="1967" y="22"/>
                    <a:pt x="2519" y="387"/>
                    <a:pt x="2716" y="923"/>
                  </a:cubicBezTo>
                  <a:lnTo>
                    <a:pt x="10829" y="18477"/>
                  </a:lnTo>
                  <a:lnTo>
                    <a:pt x="18977" y="848"/>
                  </a:lnTo>
                  <a:cubicBezTo>
                    <a:pt x="19205" y="369"/>
                    <a:pt x="19708" y="43"/>
                    <a:pt x="20284" y="0"/>
                  </a:cubicBezTo>
                  <a:cubicBezTo>
                    <a:pt x="20996" y="-3"/>
                    <a:pt x="21578" y="510"/>
                    <a:pt x="21592" y="1152"/>
                  </a:cubicBezTo>
                  <a:cubicBezTo>
                    <a:pt x="21595" y="1317"/>
                    <a:pt x="21561" y="1482"/>
                    <a:pt x="21492" y="1636"/>
                  </a:cubicBezTo>
                  <a:lnTo>
                    <a:pt x="12405" y="20586"/>
                  </a:lnTo>
                  <a:cubicBezTo>
                    <a:pt x="12110" y="21193"/>
                    <a:pt x="11633" y="21586"/>
                    <a:pt x="10864" y="21586"/>
                  </a:cubicBezTo>
                  <a:lnTo>
                    <a:pt x="10729" y="21586"/>
                  </a:lnTo>
                  <a:cubicBezTo>
                    <a:pt x="10027" y="21597"/>
                    <a:pt x="9400" y="21190"/>
                    <a:pt x="9188" y="20586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" name="Shape"/>
            <p:cNvSpPr/>
            <p:nvPr/>
          </p:nvSpPr>
          <p:spPr>
            <a:xfrm>
              <a:off x="596429" y="37631"/>
              <a:ext cx="25305" cy="22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04"/>
                  </a:moveTo>
                  <a:cubicBezTo>
                    <a:pt x="0" y="539"/>
                    <a:pt x="4835" y="0"/>
                    <a:pt x="10800" y="0"/>
                  </a:cubicBezTo>
                  <a:cubicBezTo>
                    <a:pt x="16765" y="0"/>
                    <a:pt x="21600" y="539"/>
                    <a:pt x="21600" y="1204"/>
                  </a:cubicBezTo>
                  <a:lnTo>
                    <a:pt x="21600" y="20396"/>
                  </a:lnTo>
                  <a:cubicBezTo>
                    <a:pt x="21600" y="21061"/>
                    <a:pt x="16765" y="21600"/>
                    <a:pt x="10800" y="21600"/>
                  </a:cubicBezTo>
                  <a:cubicBezTo>
                    <a:pt x="4835" y="21600"/>
                    <a:pt x="0" y="21061"/>
                    <a:pt x="0" y="20396"/>
                  </a:cubicBezTo>
                  <a:lnTo>
                    <a:pt x="0" y="1204"/>
                  </a:ln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" name="Shape"/>
            <p:cNvSpPr/>
            <p:nvPr/>
          </p:nvSpPr>
          <p:spPr>
            <a:xfrm>
              <a:off x="668905" y="35837"/>
              <a:ext cx="166137" cy="22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568" extrusionOk="0">
                  <a:moveTo>
                    <a:pt x="625" y="18765"/>
                  </a:moveTo>
                  <a:cubicBezTo>
                    <a:pt x="221" y="18559"/>
                    <a:pt x="-14" y="18222"/>
                    <a:pt x="0" y="17865"/>
                  </a:cubicBezTo>
                  <a:cubicBezTo>
                    <a:pt x="-16" y="17231"/>
                    <a:pt x="684" y="16708"/>
                    <a:pt x="1563" y="16696"/>
                  </a:cubicBezTo>
                  <a:cubicBezTo>
                    <a:pt x="1569" y="16696"/>
                    <a:pt x="1576" y="16696"/>
                    <a:pt x="1582" y="16696"/>
                  </a:cubicBezTo>
                  <a:cubicBezTo>
                    <a:pt x="1948" y="16690"/>
                    <a:pt x="2304" y="16784"/>
                    <a:pt x="2579" y="16959"/>
                  </a:cubicBezTo>
                  <a:cubicBezTo>
                    <a:pt x="5322" y="18644"/>
                    <a:pt x="8065" y="19461"/>
                    <a:pt x="11769" y="19461"/>
                  </a:cubicBezTo>
                  <a:cubicBezTo>
                    <a:pt x="15678" y="19461"/>
                    <a:pt x="18256" y="17960"/>
                    <a:pt x="18256" y="15893"/>
                  </a:cubicBezTo>
                  <a:lnTo>
                    <a:pt x="18256" y="15827"/>
                  </a:lnTo>
                  <a:cubicBezTo>
                    <a:pt x="18256" y="13879"/>
                    <a:pt x="16795" y="12770"/>
                    <a:pt x="10688" y="11841"/>
                  </a:cubicBezTo>
                  <a:cubicBezTo>
                    <a:pt x="3996" y="10787"/>
                    <a:pt x="921" y="9234"/>
                    <a:pt x="921" y="5785"/>
                  </a:cubicBezTo>
                  <a:lnTo>
                    <a:pt x="921" y="5724"/>
                  </a:lnTo>
                  <a:cubicBezTo>
                    <a:pt x="921" y="2428"/>
                    <a:pt x="4939" y="0"/>
                    <a:pt x="10480" y="0"/>
                  </a:cubicBezTo>
                  <a:cubicBezTo>
                    <a:pt x="14308" y="0"/>
                    <a:pt x="17091" y="690"/>
                    <a:pt x="19754" y="2070"/>
                  </a:cubicBezTo>
                  <a:cubicBezTo>
                    <a:pt x="20185" y="2291"/>
                    <a:pt x="20446" y="2646"/>
                    <a:pt x="20459" y="3028"/>
                  </a:cubicBezTo>
                  <a:cubicBezTo>
                    <a:pt x="20461" y="3655"/>
                    <a:pt x="19758" y="4164"/>
                    <a:pt x="18888" y="4165"/>
                  </a:cubicBezTo>
                  <a:cubicBezTo>
                    <a:pt x="18886" y="4165"/>
                    <a:pt x="18883" y="4165"/>
                    <a:pt x="18881" y="4165"/>
                  </a:cubicBezTo>
                  <a:cubicBezTo>
                    <a:pt x="18539" y="4175"/>
                    <a:pt x="18202" y="4102"/>
                    <a:pt x="17924" y="3957"/>
                  </a:cubicBezTo>
                  <a:cubicBezTo>
                    <a:pt x="15773" y="2753"/>
                    <a:pt x="13123" y="2104"/>
                    <a:pt x="10399" y="2114"/>
                  </a:cubicBezTo>
                  <a:cubicBezTo>
                    <a:pt x="6615" y="2114"/>
                    <a:pt x="4190" y="3615"/>
                    <a:pt x="4190" y="5503"/>
                  </a:cubicBezTo>
                  <a:lnTo>
                    <a:pt x="4190" y="5561"/>
                  </a:lnTo>
                  <a:cubicBezTo>
                    <a:pt x="4190" y="7541"/>
                    <a:pt x="5687" y="8649"/>
                    <a:pt x="12087" y="9637"/>
                  </a:cubicBezTo>
                  <a:cubicBezTo>
                    <a:pt x="18574" y="10656"/>
                    <a:pt x="21584" y="12365"/>
                    <a:pt x="21584" y="15572"/>
                  </a:cubicBezTo>
                  <a:lnTo>
                    <a:pt x="21584" y="15632"/>
                  </a:lnTo>
                  <a:cubicBezTo>
                    <a:pt x="21584" y="19229"/>
                    <a:pt x="17424" y="21567"/>
                    <a:pt x="11645" y="21567"/>
                  </a:cubicBezTo>
                  <a:cubicBezTo>
                    <a:pt x="7628" y="21600"/>
                    <a:pt x="3724" y="20608"/>
                    <a:pt x="625" y="18765"/>
                  </a:cubicBezTo>
                  <a:close/>
                </a:path>
              </a:pathLst>
            </a:custGeom>
            <a:solidFill>
              <a:srgbClr val="189C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0" name="Shape"/>
            <p:cNvSpPr/>
            <p:nvPr/>
          </p:nvSpPr>
          <p:spPr>
            <a:xfrm>
              <a:off x="886800" y="35977"/>
              <a:ext cx="159167" cy="22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55" extrusionOk="0">
                  <a:moveTo>
                    <a:pt x="823" y="19304"/>
                  </a:moveTo>
                  <a:lnTo>
                    <a:pt x="11151" y="12900"/>
                  </a:lnTo>
                  <a:cubicBezTo>
                    <a:pt x="15820" y="9986"/>
                    <a:pt x="17461" y="8352"/>
                    <a:pt x="17461" y="6212"/>
                  </a:cubicBezTo>
                  <a:cubicBezTo>
                    <a:pt x="17461" y="3724"/>
                    <a:pt x="14650" y="2145"/>
                    <a:pt x="11368" y="2145"/>
                  </a:cubicBezTo>
                  <a:cubicBezTo>
                    <a:pt x="8169" y="2145"/>
                    <a:pt x="6010" y="3237"/>
                    <a:pt x="3846" y="5241"/>
                  </a:cubicBezTo>
                  <a:cubicBezTo>
                    <a:pt x="3551" y="5516"/>
                    <a:pt x="3084" y="5674"/>
                    <a:pt x="2594" y="5666"/>
                  </a:cubicBezTo>
                  <a:cubicBezTo>
                    <a:pt x="1738" y="5669"/>
                    <a:pt x="1040" y="5184"/>
                    <a:pt x="1036" y="4583"/>
                  </a:cubicBezTo>
                  <a:cubicBezTo>
                    <a:pt x="1036" y="4583"/>
                    <a:pt x="1036" y="4583"/>
                    <a:pt x="1036" y="4583"/>
                  </a:cubicBezTo>
                  <a:cubicBezTo>
                    <a:pt x="1040" y="4339"/>
                    <a:pt x="1163" y="4104"/>
                    <a:pt x="1383" y="3916"/>
                  </a:cubicBezTo>
                  <a:cubicBezTo>
                    <a:pt x="3888" y="1458"/>
                    <a:pt x="6653" y="0"/>
                    <a:pt x="11623" y="0"/>
                  </a:cubicBezTo>
                  <a:cubicBezTo>
                    <a:pt x="17069" y="0"/>
                    <a:pt x="21003" y="2549"/>
                    <a:pt x="21003" y="6011"/>
                  </a:cubicBezTo>
                  <a:lnTo>
                    <a:pt x="21003" y="6070"/>
                  </a:lnTo>
                  <a:cubicBezTo>
                    <a:pt x="21003" y="9168"/>
                    <a:pt x="18668" y="11078"/>
                    <a:pt x="13352" y="14326"/>
                  </a:cubicBezTo>
                  <a:lnTo>
                    <a:pt x="5275" y="19366"/>
                  </a:lnTo>
                  <a:lnTo>
                    <a:pt x="19925" y="19366"/>
                  </a:lnTo>
                  <a:cubicBezTo>
                    <a:pt x="20784" y="19336"/>
                    <a:pt x="21515" y="19801"/>
                    <a:pt x="21557" y="20404"/>
                  </a:cubicBezTo>
                  <a:cubicBezTo>
                    <a:pt x="21600" y="21008"/>
                    <a:pt x="20938" y="21521"/>
                    <a:pt x="20079" y="21551"/>
                  </a:cubicBezTo>
                  <a:cubicBezTo>
                    <a:pt x="20028" y="21553"/>
                    <a:pt x="19976" y="21553"/>
                    <a:pt x="19925" y="21551"/>
                  </a:cubicBezTo>
                  <a:lnTo>
                    <a:pt x="1729" y="21551"/>
                  </a:lnTo>
                  <a:cubicBezTo>
                    <a:pt x="846" y="21600"/>
                    <a:pt x="75" y="21137"/>
                    <a:pt x="5" y="20517"/>
                  </a:cubicBezTo>
                  <a:cubicBezTo>
                    <a:pt x="2" y="20487"/>
                    <a:pt x="0" y="20457"/>
                    <a:pt x="0" y="20428"/>
                  </a:cubicBezTo>
                  <a:cubicBezTo>
                    <a:pt x="0" y="19982"/>
                    <a:pt x="306" y="19563"/>
                    <a:pt x="823" y="19304"/>
                  </a:cubicBezTo>
                  <a:lnTo>
                    <a:pt x="823" y="19304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1" name="Shape"/>
            <p:cNvSpPr/>
            <p:nvPr/>
          </p:nvSpPr>
          <p:spPr>
            <a:xfrm>
              <a:off x="1071571" y="35389"/>
              <a:ext cx="188568" cy="230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55"/>
                  </a:moveTo>
                  <a:lnTo>
                    <a:pt x="0" y="10800"/>
                  </a:lnTo>
                  <a:cubicBezTo>
                    <a:pt x="0" y="4952"/>
                    <a:pt x="4277" y="0"/>
                    <a:pt x="10853" y="0"/>
                  </a:cubicBezTo>
                  <a:cubicBezTo>
                    <a:pt x="17429" y="0"/>
                    <a:pt x="21600" y="4891"/>
                    <a:pt x="21600" y="10740"/>
                  </a:cubicBezTo>
                  <a:lnTo>
                    <a:pt x="21600" y="10800"/>
                  </a:lnTo>
                  <a:cubicBezTo>
                    <a:pt x="21600" y="16646"/>
                    <a:pt x="17359" y="21600"/>
                    <a:pt x="10782" y="21600"/>
                  </a:cubicBezTo>
                  <a:cubicBezTo>
                    <a:pt x="4206" y="21600"/>
                    <a:pt x="0" y="16704"/>
                    <a:pt x="0" y="10855"/>
                  </a:cubicBezTo>
                  <a:close/>
                  <a:moveTo>
                    <a:pt x="18602" y="10855"/>
                  </a:moveTo>
                  <a:lnTo>
                    <a:pt x="18602" y="10800"/>
                  </a:lnTo>
                  <a:cubicBezTo>
                    <a:pt x="18602" y="6235"/>
                    <a:pt x="15533" y="2146"/>
                    <a:pt x="10782" y="2146"/>
                  </a:cubicBezTo>
                  <a:cubicBezTo>
                    <a:pt x="6032" y="2146"/>
                    <a:pt x="2998" y="6146"/>
                    <a:pt x="2998" y="10740"/>
                  </a:cubicBezTo>
                  <a:lnTo>
                    <a:pt x="2998" y="10800"/>
                  </a:lnTo>
                  <a:cubicBezTo>
                    <a:pt x="2998" y="15362"/>
                    <a:pt x="6067" y="19452"/>
                    <a:pt x="10853" y="19452"/>
                  </a:cubicBezTo>
                  <a:cubicBezTo>
                    <a:pt x="15639" y="19452"/>
                    <a:pt x="18602" y="15420"/>
                    <a:pt x="18602" y="10855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" name="Shape"/>
            <p:cNvSpPr/>
            <p:nvPr/>
          </p:nvSpPr>
          <p:spPr>
            <a:xfrm>
              <a:off x="1275799" y="36676"/>
              <a:ext cx="72511" cy="226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590" extrusionOk="0">
                  <a:moveTo>
                    <a:pt x="14138" y="2477"/>
                  </a:moveTo>
                  <a:lnTo>
                    <a:pt x="4841" y="3446"/>
                  </a:lnTo>
                  <a:cubicBezTo>
                    <a:pt x="4321" y="3503"/>
                    <a:pt x="3777" y="3534"/>
                    <a:pt x="3227" y="3537"/>
                  </a:cubicBezTo>
                  <a:cubicBezTo>
                    <a:pt x="1454" y="3532"/>
                    <a:pt x="18" y="3075"/>
                    <a:pt x="0" y="2509"/>
                  </a:cubicBezTo>
                  <a:cubicBezTo>
                    <a:pt x="0" y="1994"/>
                    <a:pt x="1045" y="1660"/>
                    <a:pt x="2659" y="1479"/>
                  </a:cubicBezTo>
                  <a:lnTo>
                    <a:pt x="13570" y="267"/>
                  </a:lnTo>
                  <a:cubicBezTo>
                    <a:pt x="14881" y="114"/>
                    <a:pt x="16256" y="25"/>
                    <a:pt x="17650" y="0"/>
                  </a:cubicBezTo>
                  <a:lnTo>
                    <a:pt x="17859" y="0"/>
                  </a:lnTo>
                  <a:cubicBezTo>
                    <a:pt x="19872" y="-10"/>
                    <a:pt x="21530" y="503"/>
                    <a:pt x="21563" y="1145"/>
                  </a:cubicBezTo>
                  <a:cubicBezTo>
                    <a:pt x="21563" y="1157"/>
                    <a:pt x="21564" y="1168"/>
                    <a:pt x="21563" y="1180"/>
                  </a:cubicBezTo>
                  <a:lnTo>
                    <a:pt x="21563" y="20378"/>
                  </a:lnTo>
                  <a:cubicBezTo>
                    <a:pt x="21600" y="21036"/>
                    <a:pt x="19961" y="21578"/>
                    <a:pt x="17902" y="21590"/>
                  </a:cubicBezTo>
                  <a:cubicBezTo>
                    <a:pt x="17887" y="21590"/>
                    <a:pt x="17873" y="21590"/>
                    <a:pt x="17859" y="21590"/>
                  </a:cubicBezTo>
                  <a:cubicBezTo>
                    <a:pt x="15800" y="21574"/>
                    <a:pt x="14158" y="21036"/>
                    <a:pt x="14164" y="20378"/>
                  </a:cubicBezTo>
                  <a:lnTo>
                    <a:pt x="14138" y="2477"/>
                  </a:ln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3" name="Shape"/>
            <p:cNvSpPr/>
            <p:nvPr/>
          </p:nvSpPr>
          <p:spPr>
            <a:xfrm>
              <a:off x="1404424" y="35221"/>
              <a:ext cx="166863" cy="23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1529" y="19513"/>
                  </a:moveTo>
                  <a:cubicBezTo>
                    <a:pt x="783" y="19201"/>
                    <a:pt x="528" y="18511"/>
                    <a:pt x="961" y="17973"/>
                  </a:cubicBezTo>
                  <a:cubicBezTo>
                    <a:pt x="1248" y="17615"/>
                    <a:pt x="1783" y="17399"/>
                    <a:pt x="2355" y="17411"/>
                  </a:cubicBezTo>
                  <a:cubicBezTo>
                    <a:pt x="2723" y="17416"/>
                    <a:pt x="3081" y="17499"/>
                    <a:pt x="3385" y="17650"/>
                  </a:cubicBezTo>
                  <a:cubicBezTo>
                    <a:pt x="5412" y="18843"/>
                    <a:pt x="7388" y="19440"/>
                    <a:pt x="9663" y="19440"/>
                  </a:cubicBezTo>
                  <a:cubicBezTo>
                    <a:pt x="14867" y="19440"/>
                    <a:pt x="18379" y="15624"/>
                    <a:pt x="18255" y="10286"/>
                  </a:cubicBezTo>
                  <a:cubicBezTo>
                    <a:pt x="16687" y="12105"/>
                    <a:pt x="14085" y="13624"/>
                    <a:pt x="10078" y="13624"/>
                  </a:cubicBezTo>
                  <a:cubicBezTo>
                    <a:pt x="4131" y="13624"/>
                    <a:pt x="0" y="10912"/>
                    <a:pt x="0" y="7156"/>
                  </a:cubicBezTo>
                  <a:lnTo>
                    <a:pt x="0" y="7096"/>
                  </a:lnTo>
                  <a:cubicBezTo>
                    <a:pt x="0" y="3130"/>
                    <a:pt x="4255" y="0"/>
                    <a:pt x="10409" y="0"/>
                  </a:cubicBezTo>
                  <a:cubicBezTo>
                    <a:pt x="13713" y="0"/>
                    <a:pt x="16148" y="804"/>
                    <a:pt x="18008" y="2145"/>
                  </a:cubicBezTo>
                  <a:cubicBezTo>
                    <a:pt x="20192" y="3721"/>
                    <a:pt x="21600" y="6052"/>
                    <a:pt x="21600" y="10226"/>
                  </a:cubicBezTo>
                  <a:lnTo>
                    <a:pt x="21600" y="10286"/>
                  </a:lnTo>
                  <a:cubicBezTo>
                    <a:pt x="21600" y="16904"/>
                    <a:pt x="16727" y="21587"/>
                    <a:pt x="9590" y="21587"/>
                  </a:cubicBezTo>
                  <a:cubicBezTo>
                    <a:pt x="6278" y="21600"/>
                    <a:pt x="3716" y="20704"/>
                    <a:pt x="1529" y="19513"/>
                  </a:cubicBezTo>
                  <a:close/>
                  <a:moveTo>
                    <a:pt x="17637" y="6899"/>
                  </a:moveTo>
                  <a:lnTo>
                    <a:pt x="17637" y="6841"/>
                  </a:lnTo>
                  <a:cubicBezTo>
                    <a:pt x="17637" y="4186"/>
                    <a:pt x="14620" y="2110"/>
                    <a:pt x="10285" y="2110"/>
                  </a:cubicBezTo>
                  <a:cubicBezTo>
                    <a:pt x="5950" y="2110"/>
                    <a:pt x="3345" y="4405"/>
                    <a:pt x="3345" y="6999"/>
                  </a:cubicBezTo>
                  <a:lnTo>
                    <a:pt x="3345" y="7059"/>
                  </a:lnTo>
                  <a:cubicBezTo>
                    <a:pt x="3345" y="9713"/>
                    <a:pt x="6238" y="11621"/>
                    <a:pt x="10449" y="11621"/>
                  </a:cubicBezTo>
                  <a:cubicBezTo>
                    <a:pt x="14867" y="11611"/>
                    <a:pt x="17637" y="9285"/>
                    <a:pt x="17637" y="6899"/>
                  </a:cubicBezTo>
                  <a:close/>
                </a:path>
              </a:pathLst>
            </a:custGeom>
            <a:solidFill>
              <a:srgbClr val="135C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4" name="Circle"/>
            <p:cNvSpPr/>
            <p:nvPr/>
          </p:nvSpPr>
          <p:spPr>
            <a:xfrm>
              <a:off x="65133" y="64154"/>
              <a:ext cx="50608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" name="Circle"/>
            <p:cNvSpPr/>
            <p:nvPr/>
          </p:nvSpPr>
          <p:spPr>
            <a:xfrm>
              <a:off x="208057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" name="Circle"/>
            <p:cNvSpPr/>
            <p:nvPr/>
          </p:nvSpPr>
          <p:spPr>
            <a:xfrm>
              <a:off x="208029" y="64154"/>
              <a:ext cx="50609" cy="50443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7" name="Circle"/>
            <p:cNvSpPr/>
            <p:nvPr/>
          </p:nvSpPr>
          <p:spPr>
            <a:xfrm>
              <a:off x="65290" y="206454"/>
              <a:ext cx="50608" cy="50442"/>
            </a:xfrm>
            <a:prstGeom prst="ellipse">
              <a:avLst/>
            </a:pr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8" name="Shape"/>
            <p:cNvSpPr/>
            <p:nvPr/>
          </p:nvSpPr>
          <p:spPr>
            <a:xfrm>
              <a:off x="113161" y="112115"/>
              <a:ext cx="97111" cy="9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48" y="15974"/>
                  </a:moveTo>
                  <a:cubicBezTo>
                    <a:pt x="18632" y="15968"/>
                    <a:pt x="18515" y="15968"/>
                    <a:pt x="18398" y="15974"/>
                  </a:cubicBezTo>
                  <a:cubicBezTo>
                    <a:pt x="17296" y="15974"/>
                    <a:pt x="16243" y="15521"/>
                    <a:pt x="15484" y="14720"/>
                  </a:cubicBezTo>
                  <a:lnTo>
                    <a:pt x="15153" y="14381"/>
                  </a:lnTo>
                  <a:cubicBezTo>
                    <a:pt x="16891" y="12288"/>
                    <a:pt x="16891" y="9249"/>
                    <a:pt x="15153" y="7156"/>
                  </a:cubicBezTo>
                  <a:lnTo>
                    <a:pt x="15515" y="6792"/>
                  </a:lnTo>
                  <a:cubicBezTo>
                    <a:pt x="15972" y="6347"/>
                    <a:pt x="17216" y="5431"/>
                    <a:pt x="18386" y="5620"/>
                  </a:cubicBezTo>
                  <a:lnTo>
                    <a:pt x="18423" y="5620"/>
                  </a:lnTo>
                  <a:cubicBezTo>
                    <a:pt x="18548" y="5629"/>
                    <a:pt x="18674" y="5629"/>
                    <a:pt x="18798" y="5620"/>
                  </a:cubicBezTo>
                  <a:cubicBezTo>
                    <a:pt x="20346" y="5620"/>
                    <a:pt x="21600" y="4362"/>
                    <a:pt x="21600" y="2810"/>
                  </a:cubicBezTo>
                  <a:cubicBezTo>
                    <a:pt x="21600" y="1258"/>
                    <a:pt x="20346" y="0"/>
                    <a:pt x="18798" y="0"/>
                  </a:cubicBezTo>
                  <a:cubicBezTo>
                    <a:pt x="17251" y="0"/>
                    <a:pt x="15997" y="1258"/>
                    <a:pt x="15997" y="2810"/>
                  </a:cubicBezTo>
                  <a:cubicBezTo>
                    <a:pt x="15991" y="2925"/>
                    <a:pt x="15991" y="3040"/>
                    <a:pt x="15997" y="3155"/>
                  </a:cubicBezTo>
                  <a:cubicBezTo>
                    <a:pt x="15995" y="4261"/>
                    <a:pt x="15543" y="5319"/>
                    <a:pt x="14746" y="6084"/>
                  </a:cubicBezTo>
                  <a:cubicBezTo>
                    <a:pt x="14746" y="6084"/>
                    <a:pt x="14602" y="6222"/>
                    <a:pt x="14408" y="6429"/>
                  </a:cubicBezTo>
                  <a:cubicBezTo>
                    <a:pt x="12305" y="4680"/>
                    <a:pt x="9255" y="4699"/>
                    <a:pt x="7173" y="6472"/>
                  </a:cubicBezTo>
                  <a:lnTo>
                    <a:pt x="6798" y="6102"/>
                  </a:lnTo>
                  <a:cubicBezTo>
                    <a:pt x="6354" y="5645"/>
                    <a:pt x="5441" y="4397"/>
                    <a:pt x="5628" y="3224"/>
                  </a:cubicBezTo>
                  <a:lnTo>
                    <a:pt x="5628" y="3180"/>
                  </a:lnTo>
                  <a:cubicBezTo>
                    <a:pt x="5638" y="3057"/>
                    <a:pt x="5638" y="2933"/>
                    <a:pt x="5628" y="2810"/>
                  </a:cubicBezTo>
                  <a:cubicBezTo>
                    <a:pt x="5628" y="1258"/>
                    <a:pt x="4374" y="0"/>
                    <a:pt x="2827" y="0"/>
                  </a:cubicBezTo>
                  <a:cubicBezTo>
                    <a:pt x="1279" y="0"/>
                    <a:pt x="25" y="1258"/>
                    <a:pt x="25" y="2810"/>
                  </a:cubicBezTo>
                  <a:cubicBezTo>
                    <a:pt x="25" y="4362"/>
                    <a:pt x="1279" y="5620"/>
                    <a:pt x="2827" y="5620"/>
                  </a:cubicBezTo>
                  <a:cubicBezTo>
                    <a:pt x="2829" y="5620"/>
                    <a:pt x="2831" y="5620"/>
                    <a:pt x="2833" y="5620"/>
                  </a:cubicBezTo>
                  <a:cubicBezTo>
                    <a:pt x="2945" y="5629"/>
                    <a:pt x="3058" y="5629"/>
                    <a:pt x="3171" y="5620"/>
                  </a:cubicBezTo>
                  <a:cubicBezTo>
                    <a:pt x="4273" y="5624"/>
                    <a:pt x="5327" y="6076"/>
                    <a:pt x="6091" y="6874"/>
                  </a:cubicBezTo>
                  <a:cubicBezTo>
                    <a:pt x="6091" y="6874"/>
                    <a:pt x="6235" y="7031"/>
                    <a:pt x="6447" y="7238"/>
                  </a:cubicBezTo>
                  <a:cubicBezTo>
                    <a:pt x="4737" y="9322"/>
                    <a:pt x="4737" y="12329"/>
                    <a:pt x="6447" y="14413"/>
                  </a:cubicBezTo>
                  <a:lnTo>
                    <a:pt x="6060" y="14808"/>
                  </a:lnTo>
                  <a:cubicBezTo>
                    <a:pt x="5597" y="15247"/>
                    <a:pt x="4353" y="16162"/>
                    <a:pt x="3183" y="15981"/>
                  </a:cubicBezTo>
                  <a:cubicBezTo>
                    <a:pt x="3056" y="15974"/>
                    <a:pt x="2929" y="15974"/>
                    <a:pt x="2802" y="15981"/>
                  </a:cubicBezTo>
                  <a:cubicBezTo>
                    <a:pt x="1254" y="15981"/>
                    <a:pt x="0" y="17238"/>
                    <a:pt x="0" y="18790"/>
                  </a:cubicBezTo>
                  <a:cubicBezTo>
                    <a:pt x="0" y="20342"/>
                    <a:pt x="1254" y="21600"/>
                    <a:pt x="2802" y="21600"/>
                  </a:cubicBezTo>
                  <a:cubicBezTo>
                    <a:pt x="4349" y="21600"/>
                    <a:pt x="5603" y="20342"/>
                    <a:pt x="5603" y="18790"/>
                  </a:cubicBezTo>
                  <a:cubicBezTo>
                    <a:pt x="5610" y="18677"/>
                    <a:pt x="5610" y="18564"/>
                    <a:pt x="5603" y="18452"/>
                  </a:cubicBezTo>
                  <a:cubicBezTo>
                    <a:pt x="5593" y="17332"/>
                    <a:pt x="6046" y="16258"/>
                    <a:pt x="6854" y="15485"/>
                  </a:cubicBezTo>
                  <a:lnTo>
                    <a:pt x="7229" y="15115"/>
                  </a:lnTo>
                  <a:cubicBezTo>
                    <a:pt x="9319" y="16869"/>
                    <a:pt x="12362" y="16869"/>
                    <a:pt x="14452" y="15115"/>
                  </a:cubicBezTo>
                  <a:lnTo>
                    <a:pt x="14802" y="15466"/>
                  </a:lnTo>
                  <a:cubicBezTo>
                    <a:pt x="15246" y="15924"/>
                    <a:pt x="16159" y="17172"/>
                    <a:pt x="15978" y="18345"/>
                  </a:cubicBezTo>
                  <a:cubicBezTo>
                    <a:pt x="15978" y="18345"/>
                    <a:pt x="15978" y="18376"/>
                    <a:pt x="15978" y="18389"/>
                  </a:cubicBezTo>
                  <a:cubicBezTo>
                    <a:pt x="15969" y="18512"/>
                    <a:pt x="15969" y="18636"/>
                    <a:pt x="15978" y="18759"/>
                  </a:cubicBezTo>
                  <a:cubicBezTo>
                    <a:pt x="15978" y="20311"/>
                    <a:pt x="17232" y="21569"/>
                    <a:pt x="18780" y="21569"/>
                  </a:cubicBezTo>
                  <a:cubicBezTo>
                    <a:pt x="20327" y="21569"/>
                    <a:pt x="21581" y="20311"/>
                    <a:pt x="21581" y="18759"/>
                  </a:cubicBezTo>
                  <a:cubicBezTo>
                    <a:pt x="21581" y="17207"/>
                    <a:pt x="20327" y="15949"/>
                    <a:pt x="18780" y="15949"/>
                  </a:cubicBezTo>
                  <a:lnTo>
                    <a:pt x="18748" y="15974"/>
                  </a:ln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" name="Shape"/>
            <p:cNvSpPr/>
            <p:nvPr/>
          </p:nvSpPr>
          <p:spPr>
            <a:xfrm>
              <a:off x="0" y="0"/>
              <a:ext cx="324050" cy="32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21299" extrusionOk="0">
                  <a:moveTo>
                    <a:pt x="20679" y="9427"/>
                  </a:moveTo>
                  <a:cubicBezTo>
                    <a:pt x="20034" y="8780"/>
                    <a:pt x="18991" y="8780"/>
                    <a:pt x="18345" y="9427"/>
                  </a:cubicBezTo>
                  <a:cubicBezTo>
                    <a:pt x="18184" y="9589"/>
                    <a:pt x="18058" y="9784"/>
                    <a:pt x="17978" y="9999"/>
                  </a:cubicBezTo>
                  <a:cubicBezTo>
                    <a:pt x="17779" y="10369"/>
                    <a:pt x="17261" y="10405"/>
                    <a:pt x="17079" y="10403"/>
                  </a:cubicBezTo>
                  <a:lnTo>
                    <a:pt x="17052" y="10403"/>
                  </a:lnTo>
                  <a:cubicBezTo>
                    <a:pt x="17009" y="10145"/>
                    <a:pt x="16888" y="9907"/>
                    <a:pt x="16705" y="9722"/>
                  </a:cubicBezTo>
                  <a:cubicBezTo>
                    <a:pt x="16221" y="9235"/>
                    <a:pt x="15438" y="9236"/>
                    <a:pt x="14956" y="9722"/>
                  </a:cubicBezTo>
                  <a:cubicBezTo>
                    <a:pt x="14473" y="10209"/>
                    <a:pt x="14473" y="10997"/>
                    <a:pt x="14956" y="11484"/>
                  </a:cubicBezTo>
                  <a:cubicBezTo>
                    <a:pt x="15439" y="11970"/>
                    <a:pt x="16222" y="11970"/>
                    <a:pt x="16705" y="11484"/>
                  </a:cubicBezTo>
                  <a:cubicBezTo>
                    <a:pt x="16895" y="11293"/>
                    <a:pt x="17018" y="11043"/>
                    <a:pt x="17054" y="10775"/>
                  </a:cubicBezTo>
                  <a:lnTo>
                    <a:pt x="17089" y="10775"/>
                  </a:lnTo>
                  <a:cubicBezTo>
                    <a:pt x="17272" y="10775"/>
                    <a:pt x="17791" y="10821"/>
                    <a:pt x="17965" y="11175"/>
                  </a:cubicBezTo>
                  <a:cubicBezTo>
                    <a:pt x="18269" y="12042"/>
                    <a:pt x="19214" y="12497"/>
                    <a:pt x="20075" y="12191"/>
                  </a:cubicBezTo>
                  <a:cubicBezTo>
                    <a:pt x="20936" y="11884"/>
                    <a:pt x="21388" y="10933"/>
                    <a:pt x="21084" y="10065"/>
                  </a:cubicBezTo>
                  <a:cubicBezTo>
                    <a:pt x="21000" y="9825"/>
                    <a:pt x="20862" y="9607"/>
                    <a:pt x="20681" y="9429"/>
                  </a:cubicBezTo>
                  <a:lnTo>
                    <a:pt x="20679" y="9427"/>
                  </a:lnTo>
                  <a:close/>
                  <a:moveTo>
                    <a:pt x="9413" y="412"/>
                  </a:moveTo>
                  <a:cubicBezTo>
                    <a:pt x="8770" y="1065"/>
                    <a:pt x="8774" y="2120"/>
                    <a:pt x="9422" y="2768"/>
                  </a:cubicBezTo>
                  <a:cubicBezTo>
                    <a:pt x="9589" y="2935"/>
                    <a:pt x="9791" y="3065"/>
                    <a:pt x="10012" y="3148"/>
                  </a:cubicBezTo>
                  <a:cubicBezTo>
                    <a:pt x="10380" y="3351"/>
                    <a:pt x="10400" y="3862"/>
                    <a:pt x="10398" y="4041"/>
                  </a:cubicBezTo>
                  <a:cubicBezTo>
                    <a:pt x="10398" y="4053"/>
                    <a:pt x="10398" y="4067"/>
                    <a:pt x="10398" y="4084"/>
                  </a:cubicBezTo>
                  <a:cubicBezTo>
                    <a:pt x="10136" y="4122"/>
                    <a:pt x="9894" y="4245"/>
                    <a:pt x="9707" y="4434"/>
                  </a:cubicBezTo>
                  <a:cubicBezTo>
                    <a:pt x="9224" y="4920"/>
                    <a:pt x="9225" y="5709"/>
                    <a:pt x="9708" y="6195"/>
                  </a:cubicBezTo>
                  <a:cubicBezTo>
                    <a:pt x="10191" y="6682"/>
                    <a:pt x="10974" y="6682"/>
                    <a:pt x="11457" y="6195"/>
                  </a:cubicBezTo>
                  <a:cubicBezTo>
                    <a:pt x="11939" y="5709"/>
                    <a:pt x="11939" y="4920"/>
                    <a:pt x="11457" y="4434"/>
                  </a:cubicBezTo>
                  <a:cubicBezTo>
                    <a:pt x="11270" y="4245"/>
                    <a:pt x="11029" y="4123"/>
                    <a:pt x="10767" y="4084"/>
                  </a:cubicBezTo>
                  <a:lnTo>
                    <a:pt x="10767" y="4034"/>
                  </a:lnTo>
                  <a:cubicBezTo>
                    <a:pt x="10767" y="3830"/>
                    <a:pt x="10817" y="3272"/>
                    <a:pt x="11218" y="3123"/>
                  </a:cubicBezTo>
                  <a:cubicBezTo>
                    <a:pt x="11253" y="3112"/>
                    <a:pt x="11285" y="3095"/>
                    <a:pt x="11315" y="3073"/>
                  </a:cubicBezTo>
                  <a:cubicBezTo>
                    <a:pt x="11476" y="2995"/>
                    <a:pt x="11623" y="2890"/>
                    <a:pt x="11749" y="2763"/>
                  </a:cubicBezTo>
                  <a:cubicBezTo>
                    <a:pt x="12350" y="2070"/>
                    <a:pt x="12281" y="1018"/>
                    <a:pt x="11594" y="412"/>
                  </a:cubicBezTo>
                  <a:cubicBezTo>
                    <a:pt x="10970" y="-138"/>
                    <a:pt x="10039" y="-138"/>
                    <a:pt x="9415" y="412"/>
                  </a:cubicBezTo>
                  <a:lnTo>
                    <a:pt x="9413" y="412"/>
                  </a:lnTo>
                  <a:close/>
                  <a:moveTo>
                    <a:pt x="11146" y="18062"/>
                  </a:moveTo>
                  <a:cubicBezTo>
                    <a:pt x="10779" y="17856"/>
                    <a:pt x="10760" y="17345"/>
                    <a:pt x="10762" y="17164"/>
                  </a:cubicBezTo>
                  <a:lnTo>
                    <a:pt x="10762" y="17123"/>
                  </a:lnTo>
                  <a:cubicBezTo>
                    <a:pt x="11024" y="17085"/>
                    <a:pt x="11267" y="16962"/>
                    <a:pt x="11455" y="16773"/>
                  </a:cubicBezTo>
                  <a:cubicBezTo>
                    <a:pt x="11939" y="16287"/>
                    <a:pt x="11940" y="15497"/>
                    <a:pt x="11457" y="15009"/>
                  </a:cubicBezTo>
                  <a:cubicBezTo>
                    <a:pt x="10974" y="14521"/>
                    <a:pt x="10190" y="14520"/>
                    <a:pt x="9705" y="15007"/>
                  </a:cubicBezTo>
                  <a:cubicBezTo>
                    <a:pt x="9221" y="15494"/>
                    <a:pt x="9220" y="16283"/>
                    <a:pt x="9703" y="16771"/>
                  </a:cubicBezTo>
                  <a:cubicBezTo>
                    <a:pt x="9704" y="16772"/>
                    <a:pt x="9705" y="16773"/>
                    <a:pt x="9705" y="16773"/>
                  </a:cubicBezTo>
                  <a:cubicBezTo>
                    <a:pt x="9891" y="16961"/>
                    <a:pt x="10132" y="17084"/>
                    <a:pt x="10393" y="17123"/>
                  </a:cubicBezTo>
                  <a:lnTo>
                    <a:pt x="10393" y="17173"/>
                  </a:lnTo>
                  <a:cubicBezTo>
                    <a:pt x="10393" y="17377"/>
                    <a:pt x="10345" y="17936"/>
                    <a:pt x="9944" y="18082"/>
                  </a:cubicBezTo>
                  <a:cubicBezTo>
                    <a:pt x="9909" y="18094"/>
                    <a:pt x="9876" y="18111"/>
                    <a:pt x="9845" y="18132"/>
                  </a:cubicBezTo>
                  <a:cubicBezTo>
                    <a:pt x="9685" y="18214"/>
                    <a:pt x="9539" y="18323"/>
                    <a:pt x="9413" y="18452"/>
                  </a:cubicBezTo>
                  <a:cubicBezTo>
                    <a:pt x="8766" y="19101"/>
                    <a:pt x="8764" y="20156"/>
                    <a:pt x="9408" y="20808"/>
                  </a:cubicBezTo>
                  <a:cubicBezTo>
                    <a:pt x="10053" y="21460"/>
                    <a:pt x="11100" y="21462"/>
                    <a:pt x="11747" y="20813"/>
                  </a:cubicBezTo>
                  <a:cubicBezTo>
                    <a:pt x="12394" y="20164"/>
                    <a:pt x="12396" y="19109"/>
                    <a:pt x="11752" y="18457"/>
                  </a:cubicBezTo>
                  <a:cubicBezTo>
                    <a:pt x="11750" y="18455"/>
                    <a:pt x="11749" y="18454"/>
                    <a:pt x="11747" y="18452"/>
                  </a:cubicBezTo>
                  <a:cubicBezTo>
                    <a:pt x="11578" y="18279"/>
                    <a:pt x="11373" y="18145"/>
                    <a:pt x="11146" y="18062"/>
                  </a:cubicBezTo>
                  <a:close/>
                  <a:moveTo>
                    <a:pt x="4435" y="9720"/>
                  </a:moveTo>
                  <a:cubicBezTo>
                    <a:pt x="4246" y="9913"/>
                    <a:pt x="4124" y="10162"/>
                    <a:pt x="4086" y="10431"/>
                  </a:cubicBezTo>
                  <a:lnTo>
                    <a:pt x="4053" y="10431"/>
                  </a:lnTo>
                  <a:cubicBezTo>
                    <a:pt x="3869" y="10431"/>
                    <a:pt x="3349" y="10384"/>
                    <a:pt x="3177" y="10031"/>
                  </a:cubicBezTo>
                  <a:cubicBezTo>
                    <a:pt x="2863" y="9175"/>
                    <a:pt x="1920" y="8738"/>
                    <a:pt x="1071" y="9054"/>
                  </a:cubicBezTo>
                  <a:cubicBezTo>
                    <a:pt x="222" y="9370"/>
                    <a:pt x="-212" y="10320"/>
                    <a:pt x="102" y="11175"/>
                  </a:cubicBezTo>
                  <a:cubicBezTo>
                    <a:pt x="415" y="12030"/>
                    <a:pt x="1358" y="12467"/>
                    <a:pt x="2207" y="12152"/>
                  </a:cubicBezTo>
                  <a:cubicBezTo>
                    <a:pt x="2646" y="11988"/>
                    <a:pt x="2995" y="11643"/>
                    <a:pt x="3166" y="11204"/>
                  </a:cubicBezTo>
                  <a:cubicBezTo>
                    <a:pt x="3360" y="10834"/>
                    <a:pt x="3879" y="10799"/>
                    <a:pt x="4062" y="10801"/>
                  </a:cubicBezTo>
                  <a:lnTo>
                    <a:pt x="4090" y="10801"/>
                  </a:lnTo>
                  <a:cubicBezTo>
                    <a:pt x="4131" y="11059"/>
                    <a:pt x="4251" y="11297"/>
                    <a:pt x="4435" y="11482"/>
                  </a:cubicBezTo>
                  <a:cubicBezTo>
                    <a:pt x="4918" y="11968"/>
                    <a:pt x="5701" y="11968"/>
                    <a:pt x="6184" y="11481"/>
                  </a:cubicBezTo>
                  <a:cubicBezTo>
                    <a:pt x="6667" y="10995"/>
                    <a:pt x="6667" y="10206"/>
                    <a:pt x="6184" y="9720"/>
                  </a:cubicBezTo>
                  <a:cubicBezTo>
                    <a:pt x="5701" y="9234"/>
                    <a:pt x="4918" y="9234"/>
                    <a:pt x="4435" y="9720"/>
                  </a:cubicBezTo>
                  <a:close/>
                </a:path>
              </a:pathLst>
            </a:custGeom>
            <a:solidFill>
              <a:srgbClr val="3196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26800" y="7429499"/>
            <a:ext cx="3413761" cy="510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05000"/>
            <a:ext cx="12954000" cy="541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311" tIns="65311" rIns="65311" bIns="65311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1388" y="7431287"/>
            <a:ext cx="3413760" cy="51077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086B9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334962" marR="0" indent="-334962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80000"/>
        <a:buFontTx/>
        <a:buChar char="»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1pPr>
      <a:lvl2pPr marL="741606" marR="0" indent="-406644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90000"/>
        <a:buFontTx/>
        <a:buChar char="•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2pPr>
      <a:lvl3pPr marL="1713309" marR="0" indent="-40679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90000"/>
        <a:buFontTx/>
        <a:buChar char="•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3pPr>
      <a:lvl4pPr marL="2447131" marR="0" indent="-48815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100000"/>
        <a:buFontTx/>
        <a:buChar char="–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4pPr>
      <a:lvl5pPr marL="3155420" marR="0" indent="-542395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100000"/>
        <a:buFontTx/>
        <a:buChar char="»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5pPr>
      <a:lvl6pPr marL="3612620" marR="0" indent="-542395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100000"/>
        <a:buFontTx/>
        <a:buChar char="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6pPr>
      <a:lvl7pPr marL="4069820" marR="0" indent="-542395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100000"/>
        <a:buFontTx/>
        <a:buChar char="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7pPr>
      <a:lvl8pPr marL="4527020" marR="0" indent="-542395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100000"/>
        <a:buFontTx/>
        <a:buChar char="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8pPr>
      <a:lvl9pPr marL="4984220" marR="0" indent="-542395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76B6F2"/>
        </a:buClr>
        <a:buSzPct val="100000"/>
        <a:buFontTx/>
        <a:buChar char=""/>
        <a:tabLst/>
        <a:defRPr sz="3000" b="0" i="0" u="none" strike="noStrike" cap="none" spc="0" baseline="0">
          <a:solidFill>
            <a:srgbClr val="262626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mp"/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mp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b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mp"/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b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mp"/><Relationship Id="rId2" Type="http://schemas.openxmlformats.org/officeDocument/2006/relationships/image" Target="../media/image45.bmp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mp"/><Relationship Id="rId2" Type="http://schemas.openxmlformats.org/officeDocument/2006/relationships/image" Target="../media/image55.b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bmp"/><Relationship Id="rId4" Type="http://schemas.openxmlformats.org/officeDocument/2006/relationships/image" Target="../media/image57.b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FlowNet: A Deep Learning Framework for Clustering and Selection of Streamlines and Stream Surfaces"/>
          <p:cNvSpPr txBox="1">
            <a:spLocks noGrp="1"/>
          </p:cNvSpPr>
          <p:nvPr>
            <p:ph type="title" idx="4294967295"/>
          </p:nvPr>
        </p:nvSpPr>
        <p:spPr>
          <a:xfrm>
            <a:off x="445095" y="3137826"/>
            <a:ext cx="13740210" cy="1535775"/>
          </a:xfrm>
          <a:prstGeom prst="rect">
            <a:avLst/>
          </a:prstGeom>
        </p:spPr>
        <p:txBody>
          <a:bodyPr/>
          <a:lstStyle>
            <a:lvl1pPr algn="ctr">
              <a:defRPr sz="4600"/>
            </a:lvl1pPr>
          </a:lstStyle>
          <a:p>
            <a:r>
              <a:t>FlowNet: A Deep Learning Framework for Clustering and Selection of Streamlines and Stream Surfaces</a:t>
            </a:r>
          </a:p>
        </p:txBody>
      </p:sp>
      <p:sp>
        <p:nvSpPr>
          <p:cNvPr id="151" name="Jun Han1, Jun Tao2, and Chaoli Wang1…"/>
          <p:cNvSpPr txBox="1">
            <a:spLocks noGrp="1"/>
          </p:cNvSpPr>
          <p:nvPr>
            <p:ph type="body" sz="quarter" idx="4294967295"/>
          </p:nvPr>
        </p:nvSpPr>
        <p:spPr>
          <a:xfrm>
            <a:off x="1562100" y="5265742"/>
            <a:ext cx="11506200" cy="1676401"/>
          </a:xfrm>
          <a:prstGeom prst="rect">
            <a:avLst/>
          </a:prstGeom>
        </p:spPr>
        <p:txBody>
          <a:bodyPr/>
          <a:lstStyle/>
          <a:p>
            <a:pPr marL="0" indent="0" algn="ctr" defTabSz="557784">
              <a:spcBef>
                <a:spcPts val="100"/>
              </a:spcBef>
              <a:buClrTx/>
              <a:buSzTx/>
              <a:buNone/>
              <a:defRPr sz="3233"/>
            </a:pPr>
            <a:r>
              <a:t>Jun Han</a:t>
            </a:r>
            <a:r>
              <a:rPr baseline="30020"/>
              <a:t>1</a:t>
            </a:r>
            <a:r>
              <a:t>, Jun Tao</a:t>
            </a:r>
            <a:r>
              <a:rPr baseline="30020"/>
              <a:t>2</a:t>
            </a:r>
            <a:r>
              <a:t>, and Chaoli Wang</a:t>
            </a:r>
            <a:r>
              <a:rPr baseline="30020"/>
              <a:t>1</a:t>
            </a:r>
          </a:p>
          <a:p>
            <a:pPr marL="0" indent="0" algn="ctr" defTabSz="557784">
              <a:spcBef>
                <a:spcPts val="100"/>
              </a:spcBef>
              <a:buClrTx/>
              <a:buSzTx/>
              <a:buNone/>
              <a:defRPr sz="3233" baseline="30144"/>
            </a:pPr>
            <a:r>
              <a:t>1 </a:t>
            </a:r>
            <a:r>
              <a:rPr baseline="0"/>
              <a:t>University of Notre Dame, </a:t>
            </a:r>
            <a:r>
              <a:t>2 </a:t>
            </a:r>
            <a:r>
              <a:rPr baseline="0"/>
              <a:t>Sun Yat-sen University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treamline.mp4" descr="streamlin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9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8414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istance meas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Distance measure</a:t>
            </a:r>
          </a:p>
          <a:p>
            <a:pPr marL="685800" lvl="1" indent="-352425">
              <a:buClr>
                <a:srgbClr val="ADD3F7"/>
              </a:buClr>
              <a:buSzPct val="100000"/>
              <a:buFont typeface="Times New Roman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</a:tabLst>
              <a:defRPr sz="3600"/>
            </a:pPr>
            <a:r>
              <a:t>Mean of the closest point distance </a:t>
            </a:r>
          </a:p>
          <a:p>
            <a:pPr marL="685800" lvl="1" indent="-352425">
              <a:buClr>
                <a:srgbClr val="ADD3F7"/>
              </a:buClr>
              <a:buSzPct val="100000"/>
              <a:buFont typeface="Times New Roman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</a:tabLst>
              <a:defRPr sz="3600"/>
            </a:pPr>
            <a:r>
              <a:t>Hausdorff distance</a:t>
            </a:r>
          </a:p>
          <a:p>
            <a:pPr marL="685800" lvl="1" indent="-352425">
              <a:buClr>
                <a:srgbClr val="ADD3F7"/>
              </a:buClr>
              <a:buSzPct val="100000"/>
              <a:buFont typeface="Times New Roman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</a:tabLst>
              <a:defRPr sz="3600"/>
            </a:pPr>
            <a:r>
              <a:t>Euclidean distance</a:t>
            </a:r>
          </a:p>
          <a:p>
            <a:pPr>
              <a:defRPr sz="3600"/>
            </a:pPr>
            <a:r>
              <a:t>Loss function</a:t>
            </a:r>
          </a:p>
          <a:p>
            <a:pPr marL="685800" lvl="1" indent="-352425">
              <a:buClr>
                <a:srgbClr val="ADD3F7"/>
              </a:buClr>
              <a:buSzPct val="100000"/>
              <a:buFont typeface="Times New Roman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</a:tabLst>
              <a:defRPr sz="3600"/>
            </a:pPr>
            <a:r>
              <a:t>Mean squared error</a:t>
            </a:r>
          </a:p>
          <a:p>
            <a:pPr marL="685800" lvl="1" indent="-352425">
              <a:buClr>
                <a:srgbClr val="ADD3F7"/>
              </a:buClr>
              <a:buSzPct val="100000"/>
              <a:buFont typeface="Times New Roman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</a:tabLst>
              <a:defRPr sz="3600"/>
            </a:pPr>
            <a:r>
              <a:t>Dice loss</a:t>
            </a:r>
          </a:p>
          <a:p>
            <a:pPr marL="685800" lvl="1" indent="-352425">
              <a:buClr>
                <a:srgbClr val="ADD3F7"/>
              </a:buClr>
              <a:buSzPct val="100000"/>
              <a:buFont typeface="Times New Roman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</a:tabLst>
              <a:defRPr sz="3600"/>
            </a:pPr>
            <a:r>
              <a:t>Binary cross-entropy</a:t>
            </a:r>
          </a:p>
        </p:txBody>
      </p:sp>
      <p:sp>
        <p:nvSpPr>
          <p:cNvPr id="222" name="FlowNet: Validation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1467"/>
          </a:xfrm>
          <a:prstGeom prst="rect">
            <a:avLst/>
          </a:prstGeom>
        </p:spPr>
        <p:txBody>
          <a:bodyPr/>
          <a:lstStyle/>
          <a:p>
            <a:r>
              <a:t>FlowNet: Validation</a:t>
            </a:r>
          </a:p>
        </p:txBody>
      </p:sp>
      <p:sp>
        <p:nvSpPr>
          <p:cNvPr id="223" name="10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10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istance measure (car flow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0696"/>
          </a:xfrm>
          <a:prstGeom prst="rect">
            <a:avLst/>
          </a:prstGeom>
        </p:spPr>
        <p:txBody>
          <a:bodyPr/>
          <a:lstStyle/>
          <a:p>
            <a:r>
              <a:t>Distance measure (car flow)</a:t>
            </a:r>
          </a:p>
        </p:txBody>
      </p:sp>
      <p:pic>
        <p:nvPicPr>
          <p:cNvPr id="226" name="4-carflow-mcp1.bmp" descr="4-carflow-mcp1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1244600"/>
            <a:ext cx="5753100" cy="575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4-carflow-mcp2.bmp" descr="4-carflow-mcp2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0600" y="673100"/>
            <a:ext cx="4660551" cy="317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Line"/>
          <p:cNvSpPr/>
          <p:nvPr/>
        </p:nvSpPr>
        <p:spPr>
          <a:xfrm flipV="1">
            <a:off x="6792202" y="2154825"/>
            <a:ext cx="1726620" cy="928299"/>
          </a:xfrm>
          <a:prstGeom prst="line">
            <a:avLst/>
          </a:prstGeom>
          <a:ln w="50800">
            <a:solidFill>
              <a:srgbClr val="FB1C18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29" name="4-carflow-mcp3.bmp" descr="4-carflow-mcp3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0600" y="4229100"/>
            <a:ext cx="4660551" cy="317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Line"/>
          <p:cNvSpPr/>
          <p:nvPr/>
        </p:nvSpPr>
        <p:spPr>
          <a:xfrm>
            <a:off x="6836026" y="4880268"/>
            <a:ext cx="1638842" cy="879303"/>
          </a:xfrm>
          <a:prstGeom prst="line">
            <a:avLst/>
          </a:prstGeom>
          <a:ln w="50800">
            <a:solidFill>
              <a:srgbClr val="FB1C18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1" name="Mean of the closet point distance (MCP)"/>
          <p:cNvSpPr txBox="1"/>
          <p:nvPr/>
        </p:nvSpPr>
        <p:spPr>
          <a:xfrm>
            <a:off x="774700" y="6796404"/>
            <a:ext cx="770850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Mean of the closet point distance (MCP)</a:t>
            </a:r>
          </a:p>
        </p:txBody>
      </p:sp>
      <p:sp>
        <p:nvSpPr>
          <p:cNvPr id="232" name="11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istance measure (car flow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0696"/>
          </a:xfrm>
          <a:prstGeom prst="rect">
            <a:avLst/>
          </a:prstGeom>
        </p:spPr>
        <p:txBody>
          <a:bodyPr/>
          <a:lstStyle/>
          <a:p>
            <a:r>
              <a:t>Distance measure (car flow)</a:t>
            </a:r>
          </a:p>
        </p:txBody>
      </p:sp>
      <p:pic>
        <p:nvPicPr>
          <p:cNvPr id="235" name="4-carflow-hausdorff1.bmp" descr="4-carflow-hausdorff1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1244600"/>
            <a:ext cx="5753100" cy="575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4-carflow-hausdorff2.bmp" descr="4-carflow-hausdorff2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0600" y="4229100"/>
            <a:ext cx="4660551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4-carflow-hausdorff3.bmp" descr="4-carflow-hausdorff3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0600" y="673100"/>
            <a:ext cx="4660551" cy="317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Line"/>
          <p:cNvSpPr/>
          <p:nvPr/>
        </p:nvSpPr>
        <p:spPr>
          <a:xfrm flipV="1">
            <a:off x="6009151" y="2187345"/>
            <a:ext cx="2237846" cy="1135579"/>
          </a:xfrm>
          <a:prstGeom prst="line">
            <a:avLst/>
          </a:prstGeom>
          <a:ln w="50800">
            <a:solidFill>
              <a:srgbClr val="FB1C18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9" name="Line"/>
          <p:cNvSpPr/>
          <p:nvPr/>
        </p:nvSpPr>
        <p:spPr>
          <a:xfrm>
            <a:off x="6507595" y="4876063"/>
            <a:ext cx="1874126" cy="1137977"/>
          </a:xfrm>
          <a:prstGeom prst="line">
            <a:avLst/>
          </a:prstGeom>
          <a:ln w="50800">
            <a:solidFill>
              <a:srgbClr val="FB1C18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40" name="Hausdorff distance"/>
          <p:cNvSpPr txBox="1"/>
          <p:nvPr/>
        </p:nvSpPr>
        <p:spPr>
          <a:xfrm>
            <a:off x="787400" y="6796404"/>
            <a:ext cx="3659954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Hausdorff distance</a:t>
            </a:r>
          </a:p>
        </p:txBody>
      </p:sp>
      <p:sp>
        <p:nvSpPr>
          <p:cNvPr id="241" name="12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12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Distance measure (car flow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0696"/>
          </a:xfrm>
          <a:prstGeom prst="rect">
            <a:avLst/>
          </a:prstGeom>
        </p:spPr>
        <p:txBody>
          <a:bodyPr/>
          <a:lstStyle/>
          <a:p>
            <a:r>
              <a:t>Distance measure (car flow)</a:t>
            </a:r>
          </a:p>
        </p:txBody>
      </p:sp>
      <p:pic>
        <p:nvPicPr>
          <p:cNvPr id="244" name="4-carflow-flownet1.bmp" descr="4-carflow-flownet1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3622" y="1239609"/>
            <a:ext cx="5750381" cy="5750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4-carflow-flownet2.bmp" descr="4-carflow-flownet2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0722" y="4232766"/>
            <a:ext cx="466055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4-carflow-flownet3.bmp" descr="4-carflow-flownet3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0722" y="678511"/>
            <a:ext cx="466055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Line"/>
          <p:cNvSpPr/>
          <p:nvPr/>
        </p:nvSpPr>
        <p:spPr>
          <a:xfrm flipV="1">
            <a:off x="6683953" y="2187345"/>
            <a:ext cx="1563045" cy="1402107"/>
          </a:xfrm>
          <a:prstGeom prst="line">
            <a:avLst/>
          </a:prstGeom>
          <a:ln w="50800">
            <a:solidFill>
              <a:srgbClr val="FB1C18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48" name="Line"/>
          <p:cNvSpPr/>
          <p:nvPr/>
        </p:nvSpPr>
        <p:spPr>
          <a:xfrm>
            <a:off x="5351386" y="5963141"/>
            <a:ext cx="2805575" cy="829498"/>
          </a:xfrm>
          <a:prstGeom prst="line">
            <a:avLst/>
          </a:prstGeom>
          <a:ln w="50800">
            <a:solidFill>
              <a:srgbClr val="FB1C18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49" name="Euclidean distance"/>
          <p:cNvSpPr txBox="1"/>
          <p:nvPr/>
        </p:nvSpPr>
        <p:spPr>
          <a:xfrm>
            <a:off x="762374" y="6796404"/>
            <a:ext cx="3620950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Euclidean distance</a:t>
            </a:r>
          </a:p>
        </p:txBody>
      </p:sp>
      <p:sp>
        <p:nvSpPr>
          <p:cNvPr id="250" name="13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13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Loss function (two swirls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3409"/>
          </a:xfrm>
          <a:prstGeom prst="rect">
            <a:avLst/>
          </a:prstGeom>
        </p:spPr>
        <p:txBody>
          <a:bodyPr/>
          <a:lstStyle/>
          <a:p>
            <a:r>
              <a:t>Loss function (two swirls)</a:t>
            </a:r>
          </a:p>
        </p:txBody>
      </p:sp>
      <p:pic>
        <p:nvPicPr>
          <p:cNvPr id="253" name="5-two-swirls-bce-eps-converted-to.pdf" descr="5-two-swirls-bc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811" y="1898326"/>
            <a:ext cx="6813650" cy="4660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5-two-swirls-dice-eps-converted-to.pdf" descr="5-two-swirls-dice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4599" y="1897932"/>
            <a:ext cx="6814802" cy="466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binary cross-entropy"/>
          <p:cNvSpPr txBox="1"/>
          <p:nvPr/>
        </p:nvSpPr>
        <p:spPr>
          <a:xfrm>
            <a:off x="2065186" y="6740287"/>
            <a:ext cx="399729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binary cross-entropy</a:t>
            </a:r>
          </a:p>
        </p:txBody>
      </p:sp>
      <p:sp>
        <p:nvSpPr>
          <p:cNvPr id="256" name="Dice"/>
          <p:cNvSpPr txBox="1"/>
          <p:nvPr/>
        </p:nvSpPr>
        <p:spPr>
          <a:xfrm>
            <a:off x="10460901" y="6740287"/>
            <a:ext cx="92219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Dice</a:t>
            </a:r>
          </a:p>
        </p:txBody>
      </p:sp>
      <p:sp>
        <p:nvSpPr>
          <p:cNvPr id="257" name="14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14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400000">
            <a:off x="5229467" y="1407270"/>
            <a:ext cx="1668861" cy="208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400000">
            <a:off x="12257248" y="1407270"/>
            <a:ext cx="1668861" cy="2084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oss function (two swirls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3409"/>
          </a:xfrm>
          <a:prstGeom prst="rect">
            <a:avLst/>
          </a:prstGeom>
        </p:spPr>
        <p:txBody>
          <a:bodyPr/>
          <a:lstStyle/>
          <a:p>
            <a:r>
              <a:t>Loss function (two swirls)</a:t>
            </a:r>
          </a:p>
        </p:txBody>
      </p:sp>
      <p:pic>
        <p:nvPicPr>
          <p:cNvPr id="262" name="5-two-swirls-mse-eps-converted-to.pdf" descr="5-two-swirls-ms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8400" y="1897932"/>
            <a:ext cx="6814801" cy="466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mean squared error"/>
          <p:cNvSpPr txBox="1"/>
          <p:nvPr/>
        </p:nvSpPr>
        <p:spPr>
          <a:xfrm>
            <a:off x="9387986" y="6740483"/>
            <a:ext cx="387606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mean squared error</a:t>
            </a:r>
          </a:p>
        </p:txBody>
      </p:sp>
      <p:pic>
        <p:nvPicPr>
          <p:cNvPr id="264" name="5-two-swirls-bce-eps-converted-to.pdf" descr="5-two-swirls-bce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811" y="1898326"/>
            <a:ext cx="6813650" cy="466011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binary cross-entropy"/>
          <p:cNvSpPr txBox="1"/>
          <p:nvPr/>
        </p:nvSpPr>
        <p:spPr>
          <a:xfrm>
            <a:off x="2065186" y="6740483"/>
            <a:ext cx="399729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binary cross-entropy</a:t>
            </a:r>
          </a:p>
        </p:txBody>
      </p:sp>
      <p:sp>
        <p:nvSpPr>
          <p:cNvPr id="266" name="15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15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400000">
            <a:off x="6054607" y="2438388"/>
            <a:ext cx="1668861" cy="208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400000">
            <a:off x="13131765" y="2438388"/>
            <a:ext cx="1668861" cy="2084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onstructed objec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8263" indent="-328263" defTabSz="896111">
              <a:spcBef>
                <a:spcPts val="300"/>
              </a:spcBef>
              <a:defRPr sz="3528"/>
            </a:pPr>
            <a:r>
              <a:t>Reconstructed objects</a:t>
            </a:r>
          </a:p>
          <a:p>
            <a:pPr marL="672084" lvl="1" indent="-345376" defTabSz="896111">
              <a:spcBef>
                <a:spcPts val="300"/>
              </a:spcBef>
              <a:buClr>
                <a:srgbClr val="ADD3F7"/>
              </a:buClr>
              <a:buSzPct val="100000"/>
              <a:buFont typeface="Times New Roman"/>
              <a:tabLst>
                <a:tab pos="876300" algn="l"/>
                <a:tab pos="1778000" algn="l"/>
                <a:tab pos="2667000" algn="l"/>
                <a:tab pos="3568700" algn="l"/>
                <a:tab pos="4457700" algn="l"/>
                <a:tab pos="5359400" algn="l"/>
                <a:tab pos="6248400" algn="l"/>
                <a:tab pos="7150100" algn="l"/>
                <a:tab pos="8051800" algn="l"/>
                <a:tab pos="8940800" algn="l"/>
                <a:tab pos="9842500" algn="l"/>
                <a:tab pos="9855200" algn="l"/>
                <a:tab pos="10299700" algn="l"/>
                <a:tab pos="10744200" algn="l"/>
                <a:tab pos="11201400" algn="l"/>
                <a:tab pos="11645900" algn="l"/>
                <a:tab pos="12090400" algn="l"/>
                <a:tab pos="12534900" algn="l"/>
                <a:tab pos="12992100" algn="l"/>
              </a:tabLst>
              <a:defRPr sz="3528"/>
            </a:pPr>
            <a:r>
              <a:t>F1 score</a:t>
            </a:r>
          </a:p>
          <a:p>
            <a:pPr marL="328263" indent="-328263" defTabSz="896111">
              <a:spcBef>
                <a:spcPts val="300"/>
              </a:spcBef>
              <a:defRPr sz="3528"/>
            </a:pPr>
            <a:r>
              <a:t>Streamline selection</a:t>
            </a:r>
          </a:p>
          <a:p>
            <a:pPr marL="672084" lvl="1" indent="-345376" defTabSz="896111">
              <a:spcBef>
                <a:spcPts val="300"/>
              </a:spcBef>
              <a:buClr>
                <a:srgbClr val="ADD3F7"/>
              </a:buClr>
              <a:buSzPct val="100000"/>
              <a:buFont typeface="Times New Roman"/>
              <a:tabLst>
                <a:tab pos="876300" algn="l"/>
                <a:tab pos="1778000" algn="l"/>
                <a:tab pos="2667000" algn="l"/>
                <a:tab pos="3568700" algn="l"/>
                <a:tab pos="4457700" algn="l"/>
                <a:tab pos="5359400" algn="l"/>
                <a:tab pos="6248400" algn="l"/>
                <a:tab pos="7150100" algn="l"/>
                <a:tab pos="8051800" algn="l"/>
                <a:tab pos="8940800" algn="l"/>
                <a:tab pos="9842500" algn="l"/>
                <a:tab pos="9855200" algn="l"/>
                <a:tab pos="10299700" algn="l"/>
                <a:tab pos="10744200" algn="l"/>
                <a:tab pos="11201400" algn="l"/>
                <a:tab pos="11645900" algn="l"/>
                <a:tab pos="12090400" algn="l"/>
                <a:tab pos="12534900" algn="l"/>
                <a:tab pos="12992100" algn="l"/>
              </a:tabLst>
              <a:defRPr sz="3528"/>
            </a:pPr>
            <a:r>
              <a:t>Peak signal-to-noise ratio (PSNR)</a:t>
            </a:r>
          </a:p>
          <a:p>
            <a:pPr marL="672084" lvl="1" indent="-345376" defTabSz="896111">
              <a:spcBef>
                <a:spcPts val="300"/>
              </a:spcBef>
              <a:buClr>
                <a:srgbClr val="ADD3F7"/>
              </a:buClr>
              <a:buSzPct val="100000"/>
              <a:buFont typeface="Times New Roman"/>
              <a:tabLst>
                <a:tab pos="876300" algn="l"/>
                <a:tab pos="1778000" algn="l"/>
                <a:tab pos="2667000" algn="l"/>
                <a:tab pos="3568700" algn="l"/>
                <a:tab pos="4457700" algn="l"/>
                <a:tab pos="5359400" algn="l"/>
                <a:tab pos="6248400" algn="l"/>
                <a:tab pos="7150100" algn="l"/>
                <a:tab pos="8051800" algn="l"/>
                <a:tab pos="8940800" algn="l"/>
                <a:tab pos="9842500" algn="l"/>
                <a:tab pos="9855200" algn="l"/>
                <a:tab pos="10299700" algn="l"/>
                <a:tab pos="10744200" algn="l"/>
                <a:tab pos="11201400" algn="l"/>
                <a:tab pos="11645900" algn="l"/>
                <a:tab pos="12090400" algn="l"/>
                <a:tab pos="12534900" algn="l"/>
                <a:tab pos="12992100" algn="l"/>
              </a:tabLst>
              <a:defRPr sz="3528"/>
            </a:pPr>
            <a:r>
              <a:t>Average angle difference (AAD)</a:t>
            </a:r>
          </a:p>
          <a:p>
            <a:pPr marL="328263" indent="-328263" defTabSz="896111">
              <a:spcBef>
                <a:spcPts val="300"/>
              </a:spcBef>
              <a:defRPr sz="3528"/>
            </a:pPr>
            <a:r>
              <a:t>Cross-dataset training</a:t>
            </a:r>
          </a:p>
          <a:p>
            <a:pPr marL="328263" indent="-328263" defTabSz="896111">
              <a:spcBef>
                <a:spcPts val="300"/>
              </a:spcBef>
              <a:defRPr sz="3528"/>
            </a:pPr>
            <a:r>
              <a:t>Surface selection</a:t>
            </a:r>
          </a:p>
          <a:p>
            <a:pPr marL="672084" lvl="1" indent="-345376" defTabSz="896111">
              <a:spcBef>
                <a:spcPts val="300"/>
              </a:spcBef>
              <a:buClr>
                <a:srgbClr val="ADD3F7"/>
              </a:buClr>
              <a:buSzPct val="100000"/>
              <a:buFont typeface="Times New Roman"/>
              <a:tabLst>
                <a:tab pos="876300" algn="l"/>
                <a:tab pos="1778000" algn="l"/>
                <a:tab pos="2667000" algn="l"/>
                <a:tab pos="3568700" algn="l"/>
                <a:tab pos="4457700" algn="l"/>
                <a:tab pos="5359400" algn="l"/>
                <a:tab pos="6248400" algn="l"/>
                <a:tab pos="7150100" algn="l"/>
                <a:tab pos="8051800" algn="l"/>
                <a:tab pos="8940800" algn="l"/>
                <a:tab pos="9842500" algn="l"/>
                <a:tab pos="9855200" algn="l"/>
                <a:tab pos="10299700" algn="l"/>
                <a:tab pos="10744200" algn="l"/>
                <a:tab pos="11201400" algn="l"/>
                <a:tab pos="11645900" algn="l"/>
                <a:tab pos="12090400" algn="l"/>
                <a:tab pos="12534900" algn="l"/>
                <a:tab pos="12992100" algn="l"/>
              </a:tabLst>
              <a:defRPr sz="3528"/>
            </a:pPr>
            <a:r>
              <a:t>Automatic selection</a:t>
            </a:r>
          </a:p>
          <a:p>
            <a:pPr marL="672084" lvl="1" indent="-345376" defTabSz="896111">
              <a:spcBef>
                <a:spcPts val="300"/>
              </a:spcBef>
              <a:buClr>
                <a:srgbClr val="ADD3F7"/>
              </a:buClr>
              <a:buSzPct val="100000"/>
              <a:buFont typeface="Times New Roman"/>
              <a:tabLst>
                <a:tab pos="876300" algn="l"/>
                <a:tab pos="1778000" algn="l"/>
                <a:tab pos="2667000" algn="l"/>
                <a:tab pos="3568700" algn="l"/>
                <a:tab pos="4457700" algn="l"/>
                <a:tab pos="5359400" algn="l"/>
                <a:tab pos="6248400" algn="l"/>
                <a:tab pos="7150100" algn="l"/>
                <a:tab pos="8051800" algn="l"/>
                <a:tab pos="8940800" algn="l"/>
                <a:tab pos="9842500" algn="l"/>
                <a:tab pos="9855200" algn="l"/>
                <a:tab pos="10299700" algn="l"/>
                <a:tab pos="10744200" algn="l"/>
                <a:tab pos="11201400" algn="l"/>
                <a:tab pos="11645900" algn="l"/>
                <a:tab pos="12090400" algn="l"/>
                <a:tab pos="12534900" algn="l"/>
                <a:tab pos="12992100" algn="l"/>
              </a:tabLst>
              <a:defRPr sz="3528"/>
            </a:pPr>
            <a:r>
              <a:t>Manual selection</a:t>
            </a:r>
          </a:p>
        </p:txBody>
      </p:sp>
      <p:sp>
        <p:nvSpPr>
          <p:cNvPr id="271" name="Results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1467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72" name="16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16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valuation of reconstructed objects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893"/>
          </a:xfrm>
          <a:prstGeom prst="rect">
            <a:avLst/>
          </a:prstGeom>
        </p:spPr>
        <p:txBody>
          <a:bodyPr/>
          <a:lstStyle/>
          <a:p>
            <a:r>
              <a:t>Evaluation of reconstructed objects</a:t>
            </a:r>
          </a:p>
        </p:txBody>
      </p:sp>
      <p:graphicFrame>
        <p:nvGraphicFramePr>
          <p:cNvPr id="275" name="Table"/>
          <p:cNvGraphicFramePr/>
          <p:nvPr/>
        </p:nvGraphicFramePr>
        <p:xfrm>
          <a:off x="1294114" y="1669697"/>
          <a:ext cx="12525565" cy="542845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50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279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ym typeface="Tahoma"/>
                        </a:rPr>
                        <a:t>Data set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F3CD">
                        <a:alpha val="297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rPr>
                          <a:solidFill>
                            <a:srgbClr val="FB1C18"/>
                          </a:solidFill>
                        </a:rPr>
                        <a:t>Training</a:t>
                      </a:r>
                      <a:r>
                        <a:t> F1 score for </a:t>
                      </a:r>
                      <a:r>
                        <a:rPr>
                          <a:solidFill>
                            <a:srgbClr val="0433FF"/>
                          </a:solidFill>
                        </a:rPr>
                        <a:t>streamlines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F3CD">
                        <a:alpha val="297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rPr>
                          <a:solidFill>
                            <a:srgbClr val="FB1C18"/>
                          </a:solidFill>
                        </a:rPr>
                        <a:t>Testing</a:t>
                      </a:r>
                      <a:r>
                        <a:t> F1</a:t>
                      </a:r>
                    </a:p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t>score for </a:t>
                      </a:r>
                      <a:r>
                        <a:rPr>
                          <a:solidFill>
                            <a:srgbClr val="0433FF"/>
                          </a:solidFill>
                        </a:rPr>
                        <a:t>streamlines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F3CD">
                        <a:alpha val="297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rPr>
                          <a:solidFill>
                            <a:srgbClr val="FB1C18"/>
                          </a:solidFill>
                        </a:rPr>
                        <a:t>Training</a:t>
                      </a:r>
                      <a:r>
                        <a:t> F1 score for</a:t>
                      </a:r>
                    </a:p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t> </a:t>
                      </a:r>
                      <a:r>
                        <a:rPr>
                          <a:solidFill>
                            <a:srgbClr val="0433FF"/>
                          </a:solidFill>
                        </a:rPr>
                        <a:t>stream surfaces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F3CD">
                        <a:alpha val="297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rPr>
                          <a:solidFill>
                            <a:srgbClr val="FB1C18"/>
                          </a:solidFill>
                        </a:rPr>
                        <a:t>Testing</a:t>
                      </a:r>
                      <a:r>
                        <a:t> F1 </a:t>
                      </a:r>
                    </a:p>
                    <a:p>
                      <a:pPr algn="ctr">
                        <a:defRPr sz="2200">
                          <a:solidFill>
                            <a:srgbClr val="000000"/>
                          </a:solidFill>
                          <a:sym typeface="Tahoma"/>
                        </a:defRPr>
                      </a:pPr>
                      <a:r>
                        <a:t>score for </a:t>
                      </a:r>
                    </a:p>
                    <a:p>
                      <a:pPr algn="ctr">
                        <a:defRPr sz="2200">
                          <a:solidFill>
                            <a:srgbClr val="0433FF"/>
                          </a:solidFill>
                          <a:sym typeface="Tahoma"/>
                        </a:defRPr>
                      </a:pPr>
                      <a:r>
                        <a:t>stream surfaces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F3CD">
                        <a:alpha val="297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7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Bénard flow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0.87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0.80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0.84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0.79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7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square cylinder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0.84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0.72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0.91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0.86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7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tornado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0.91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0.76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0.88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0.78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7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two swirls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0.88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0.75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0.91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3600">
                          <a:sym typeface="Tahoma"/>
                        </a:rPr>
                        <a:t>0.81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6" name="17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17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treamline selection (five critical points)"/>
          <p:cNvSpPr txBox="1">
            <a:spLocks noGrp="1"/>
          </p:cNvSpPr>
          <p:nvPr>
            <p:ph type="title"/>
          </p:nvPr>
        </p:nvSpPr>
        <p:spPr>
          <a:xfrm>
            <a:off x="838200" y="-24373"/>
            <a:ext cx="12954000" cy="888668"/>
          </a:xfrm>
          <a:prstGeom prst="rect">
            <a:avLst/>
          </a:prstGeom>
        </p:spPr>
        <p:txBody>
          <a:bodyPr/>
          <a:lstStyle/>
          <a:p>
            <a:r>
              <a:t>Streamline selection (five critical points)</a:t>
            </a:r>
          </a:p>
        </p:txBody>
      </p:sp>
      <p:pic>
        <p:nvPicPr>
          <p:cNvPr id="279" name="13-5cp-ours-eps-converted-to.pdf" descr="13-5cp-ours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064" y="2644034"/>
            <a:ext cx="3220215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ours"/>
          <p:cNvSpPr txBox="1"/>
          <p:nvPr/>
        </p:nvSpPr>
        <p:spPr>
          <a:xfrm>
            <a:off x="185748" y="3808729"/>
            <a:ext cx="927682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ours</a:t>
            </a:r>
          </a:p>
        </p:txBody>
      </p:sp>
      <p:pic>
        <p:nvPicPr>
          <p:cNvPr id="281" name="13-5cp-ps-eps-converted-to.pdf" descr="13-5cp-ps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8712" y="752613"/>
            <a:ext cx="3261499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p(s)"/>
          <p:cNvSpPr txBox="1"/>
          <p:nvPr/>
        </p:nvSpPr>
        <p:spPr>
          <a:xfrm>
            <a:off x="4746503" y="2034043"/>
            <a:ext cx="775666" cy="55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p(s)</a:t>
            </a:r>
          </a:p>
        </p:txBody>
      </p:sp>
      <p:pic>
        <p:nvPicPr>
          <p:cNvPr id="283" name="13-5cp-rep-eps-converted-to.pdf" descr="13-5cp-rep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9800" y="752613"/>
            <a:ext cx="3261499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REP"/>
          <p:cNvSpPr txBox="1"/>
          <p:nvPr/>
        </p:nvSpPr>
        <p:spPr>
          <a:xfrm>
            <a:off x="9909847" y="2034043"/>
            <a:ext cx="85241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REP</a:t>
            </a:r>
          </a:p>
        </p:txBody>
      </p:sp>
      <p:pic>
        <p:nvPicPr>
          <p:cNvPr id="285" name="13-5cp-isv-eps-converted-to.pdf" descr="13-5cp-isv-eps-converted-t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9928" y="3950499"/>
            <a:ext cx="3261499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I(s;v)"/>
          <p:cNvSpPr txBox="1"/>
          <p:nvPr/>
        </p:nvSpPr>
        <p:spPr>
          <a:xfrm>
            <a:off x="4730813" y="5231929"/>
            <a:ext cx="1039427" cy="55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I(s;v)</a:t>
            </a:r>
          </a:p>
        </p:txBody>
      </p:sp>
      <p:pic>
        <p:nvPicPr>
          <p:cNvPr id="287" name="13-5cp-xu-eps-converted-to.pdf" descr="13-5cp-xu-eps-converted-to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43049" y="3950499"/>
            <a:ext cx="317500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Xu et al."/>
          <p:cNvSpPr txBox="1"/>
          <p:nvPr/>
        </p:nvSpPr>
        <p:spPr>
          <a:xfrm>
            <a:off x="9492489" y="5231929"/>
            <a:ext cx="1687127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Xu et al.</a:t>
            </a:r>
          </a:p>
        </p:txBody>
      </p:sp>
      <p:sp>
        <p:nvSpPr>
          <p:cNvPr id="290" name="18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18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400000">
            <a:off x="945088" y="3787481"/>
            <a:ext cx="1668861" cy="208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400000">
            <a:off x="5272184" y="2005940"/>
            <a:ext cx="1668861" cy="208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400000">
            <a:off x="5371850" y="5100881"/>
            <a:ext cx="1668860" cy="208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28760" y="4869989"/>
            <a:ext cx="1072479" cy="127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01260" y="1982876"/>
            <a:ext cx="1915987" cy="239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626791" y="47027"/>
            <a:ext cx="1915986" cy="2392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55943" y="6128189"/>
            <a:ext cx="1072478" cy="127957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ao et al. A Unified Approach to Streamline Selection and Viewpoint Selection for 3D Flow Visualization. IEEE TVCG, 2013.…"/>
          <p:cNvSpPr txBox="1"/>
          <p:nvPr/>
        </p:nvSpPr>
        <p:spPr>
          <a:xfrm>
            <a:off x="740974" y="6824980"/>
            <a:ext cx="1385662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Tao et al. A Unified Approach to Streamline Selection and Viewpoint Selection for 3D Flow Visualization. IEEE TVCG, 2013.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Xu et al. An Information-Theoretic Framework for Flow Visualization. IEEE TVCG, 2010.</a:t>
            </a:r>
            <a:endParaRPr sz="12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treamline selection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9351"/>
          </a:xfrm>
          <a:prstGeom prst="rect">
            <a:avLst/>
          </a:prstGeom>
        </p:spPr>
        <p:txBody>
          <a:bodyPr/>
          <a:lstStyle/>
          <a:p>
            <a:r>
              <a:t>Streamline selection</a:t>
            </a:r>
          </a:p>
        </p:txBody>
      </p:sp>
      <p:sp>
        <p:nvSpPr>
          <p:cNvPr id="154" name="1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</a:t>
            </a:r>
          </a:p>
        </p:txBody>
      </p:sp>
      <p:pic>
        <p:nvPicPr>
          <p:cNvPr id="155" name="13-tornado-ours-eps-converted-to.pdf" descr="13-tornado-ours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8828" y="1371483"/>
            <a:ext cx="5944131" cy="594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tornado.bmp" descr="tornado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249" y="1372012"/>
            <a:ext cx="5943601" cy="594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treamline selection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668"/>
          </a:xfrm>
          <a:prstGeom prst="rect">
            <a:avLst/>
          </a:prstGeom>
        </p:spPr>
        <p:txBody>
          <a:bodyPr/>
          <a:lstStyle/>
          <a:p>
            <a:r>
              <a:t>Streamline selection</a:t>
            </a:r>
          </a:p>
        </p:txBody>
      </p:sp>
      <p:pic>
        <p:nvPicPr>
          <p:cNvPr id="300" name="14-crayfish-psnr-eps-converted-to.pdf" descr="14-crayfish-psnr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03" y="1892300"/>
            <a:ext cx="7092675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14-plume-psnr-eps-converted-to.pdf" descr="14-plume-psnr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4329" y="1892300"/>
            <a:ext cx="7109420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crayfish"/>
          <p:cNvSpPr txBox="1"/>
          <p:nvPr/>
        </p:nvSpPr>
        <p:spPr>
          <a:xfrm>
            <a:off x="2906846" y="6629717"/>
            <a:ext cx="1559990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crayfish</a:t>
            </a:r>
          </a:p>
        </p:txBody>
      </p:sp>
      <p:sp>
        <p:nvSpPr>
          <p:cNvPr id="303" name="solar plume"/>
          <p:cNvSpPr txBox="1"/>
          <p:nvPr/>
        </p:nvSpPr>
        <p:spPr>
          <a:xfrm>
            <a:off x="9691430" y="6629717"/>
            <a:ext cx="2315218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solar plume</a:t>
            </a:r>
          </a:p>
        </p:txBody>
      </p:sp>
      <p:sp>
        <p:nvSpPr>
          <p:cNvPr id="304" name="19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19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treamline selection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668"/>
          </a:xfrm>
          <a:prstGeom prst="rect">
            <a:avLst/>
          </a:prstGeom>
        </p:spPr>
        <p:txBody>
          <a:bodyPr/>
          <a:lstStyle/>
          <a:p>
            <a:r>
              <a:t>Streamline selection</a:t>
            </a:r>
          </a:p>
        </p:txBody>
      </p:sp>
      <p:pic>
        <p:nvPicPr>
          <p:cNvPr id="307" name="14-crayfish-aad-eps-converted-to.pdf" descr="14-crayfish-aad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7" y="1892300"/>
            <a:ext cx="7318146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rayfish"/>
          <p:cNvSpPr txBox="1"/>
          <p:nvPr/>
        </p:nvSpPr>
        <p:spPr>
          <a:xfrm>
            <a:off x="2891325" y="6629717"/>
            <a:ext cx="1559990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crayfish</a:t>
            </a:r>
          </a:p>
        </p:txBody>
      </p:sp>
      <p:sp>
        <p:nvSpPr>
          <p:cNvPr id="309" name="solar plume"/>
          <p:cNvSpPr txBox="1"/>
          <p:nvPr/>
        </p:nvSpPr>
        <p:spPr>
          <a:xfrm>
            <a:off x="9713072" y="6629717"/>
            <a:ext cx="245015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solar plume </a:t>
            </a:r>
          </a:p>
        </p:txBody>
      </p:sp>
      <p:pic>
        <p:nvPicPr>
          <p:cNvPr id="310" name="14-plume-aad-eps-converted-to.pdf" descr="14-plume-aad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3766" y="1892300"/>
            <a:ext cx="7328767" cy="444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20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20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ross-dataset training (ABC and five critical points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2049"/>
          </a:xfrm>
          <a:prstGeom prst="rect">
            <a:avLst/>
          </a:prstGeom>
        </p:spPr>
        <p:txBody>
          <a:bodyPr/>
          <a:lstStyle/>
          <a:p>
            <a:r>
              <a:t>Cross-dataset training (</a:t>
            </a:r>
            <a:r>
              <a:rPr>
                <a:solidFill>
                  <a:schemeClr val="accent6"/>
                </a:solidFill>
              </a:rPr>
              <a:t>ABC</a:t>
            </a:r>
            <a:r>
              <a:t> </a:t>
            </a:r>
            <a:r>
              <a:rPr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24B930"/>
                </a:solidFill>
              </a:rPr>
              <a:t>five critical points</a:t>
            </a:r>
            <a:r>
              <a:t>)</a:t>
            </a:r>
          </a:p>
        </p:txBody>
      </p:sp>
      <p:pic>
        <p:nvPicPr>
          <p:cNvPr id="314" name="11-mix-surface-eps-converted-to.pdf" descr="11-mix-surfac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6925" y="1513003"/>
            <a:ext cx="11856550" cy="570511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21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21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ross-dataset training (ABC and five critical points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2049"/>
          </a:xfrm>
          <a:prstGeom prst="rect">
            <a:avLst/>
          </a:prstGeom>
        </p:spPr>
        <p:txBody>
          <a:bodyPr/>
          <a:lstStyle/>
          <a:p>
            <a:r>
              <a:t>Cross-dataset training (</a:t>
            </a:r>
            <a:r>
              <a:rPr>
                <a:solidFill>
                  <a:schemeClr val="accent6"/>
                </a:solidFill>
              </a:rPr>
              <a:t>ABC</a:t>
            </a:r>
            <a:r>
              <a:t> </a:t>
            </a:r>
            <a:r>
              <a:rPr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24B930"/>
                </a:solidFill>
              </a:rPr>
              <a:t>five critical points</a:t>
            </a:r>
            <a:r>
              <a:t>)</a:t>
            </a:r>
          </a:p>
        </p:txBody>
      </p:sp>
      <p:pic>
        <p:nvPicPr>
          <p:cNvPr id="318" name="11-abc-surface-eps-converted-to.pdf" descr="11-abc-surfac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300" y="1524000"/>
            <a:ext cx="11696029" cy="570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22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22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ross-dataset training (ABC and five critical points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2049"/>
          </a:xfrm>
          <a:prstGeom prst="rect">
            <a:avLst/>
          </a:prstGeom>
        </p:spPr>
        <p:txBody>
          <a:bodyPr/>
          <a:lstStyle/>
          <a:p>
            <a:r>
              <a:t>Cross-dataset training (</a:t>
            </a:r>
            <a:r>
              <a:rPr>
                <a:solidFill>
                  <a:schemeClr val="accent6"/>
                </a:solidFill>
              </a:rPr>
              <a:t>ABC</a:t>
            </a:r>
            <a:r>
              <a:t> </a:t>
            </a:r>
            <a:r>
              <a:rPr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24B930"/>
                </a:solidFill>
              </a:rPr>
              <a:t>five critical points</a:t>
            </a:r>
            <a:r>
              <a:t>)</a:t>
            </a:r>
          </a:p>
        </p:txBody>
      </p:sp>
      <p:pic>
        <p:nvPicPr>
          <p:cNvPr id="322" name="11-5cp-surface-eps-converted-to.pdf" descr="11-5cp-surfac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300" y="1524000"/>
            <a:ext cx="11696029" cy="570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23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23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urface selection (square cylinder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2875"/>
          </a:xfrm>
          <a:prstGeom prst="rect">
            <a:avLst/>
          </a:prstGeom>
        </p:spPr>
        <p:txBody>
          <a:bodyPr/>
          <a:lstStyle/>
          <a:p>
            <a:r>
              <a:rPr dirty="0"/>
              <a:t>S</a:t>
            </a:r>
            <a:r>
              <a:rPr lang="en-US" dirty="0"/>
              <a:t>tream s</a:t>
            </a:r>
            <a:r>
              <a:rPr dirty="0"/>
              <a:t>urface selection (square cylinder)</a:t>
            </a:r>
          </a:p>
        </p:txBody>
      </p:sp>
      <p:pic>
        <p:nvPicPr>
          <p:cNvPr id="326" name="12-cylinder-E-eps-converted-to.pdf" descr="12-cylinder-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3716" y="1810110"/>
            <a:ext cx="4682967" cy="292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12-cylinder-ours-eps-converted-to.pdf" descr="12-cylinder-ours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24" y="1816100"/>
            <a:ext cx="4682967" cy="29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12-cylinder-S-eps-converted-to.pdf" descr="12-cylinder-S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99609" y="1816100"/>
            <a:ext cx="4682967" cy="2921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ours"/>
          <p:cNvSpPr txBox="1"/>
          <p:nvPr/>
        </p:nvSpPr>
        <p:spPr>
          <a:xfrm>
            <a:off x="1925467" y="5188194"/>
            <a:ext cx="92768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ours</a:t>
            </a:r>
          </a:p>
        </p:txBody>
      </p:sp>
      <p:sp>
        <p:nvSpPr>
          <p:cNvPr id="330" name="Edmuds et al."/>
          <p:cNvSpPr txBox="1"/>
          <p:nvPr/>
        </p:nvSpPr>
        <p:spPr>
          <a:xfrm>
            <a:off x="5956449" y="5188194"/>
            <a:ext cx="271750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Edmuds et al.</a:t>
            </a:r>
          </a:p>
        </p:txBody>
      </p:sp>
      <p:sp>
        <p:nvSpPr>
          <p:cNvPr id="331" name="Schulze et al."/>
          <p:cNvSpPr txBox="1"/>
          <p:nvPr/>
        </p:nvSpPr>
        <p:spPr>
          <a:xfrm>
            <a:off x="10921242" y="5188194"/>
            <a:ext cx="263970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Schulze et al.</a:t>
            </a:r>
          </a:p>
        </p:txBody>
      </p:sp>
      <p:sp>
        <p:nvSpPr>
          <p:cNvPr id="332" name="Edmunds et al. Automatic Stream Surface Seeding: A Feature Centered Approach. CGF, 2012.…"/>
          <p:cNvSpPr txBox="1"/>
          <p:nvPr/>
        </p:nvSpPr>
        <p:spPr>
          <a:xfrm>
            <a:off x="770419" y="6818630"/>
            <a:ext cx="1302178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000">
                <a:latin typeface="Times New Roman"/>
                <a:ea typeface="Times New Roman"/>
                <a:cs typeface="Times New Roman"/>
              </a:defRPr>
            </a:lvl1pPr>
          </a:lstStyle>
          <a:p>
            <a:r>
              <a:rPr dirty="0"/>
              <a:t>Edmunds et al. Automatic Stream Surface Seeding: A Feature Centered Approach. CGF, 2012.</a:t>
            </a:r>
          </a:p>
          <a:p>
            <a:r>
              <a:rPr dirty="0"/>
              <a:t>Schulze et al. Sets of Globally Optimal Stream Surfaces for Flow Visualization. CGF, 2014.</a:t>
            </a:r>
          </a:p>
        </p:txBody>
      </p:sp>
      <p:sp>
        <p:nvSpPr>
          <p:cNvPr id="333" name="24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24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urface selection (computer room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9331"/>
          </a:xfrm>
          <a:prstGeom prst="rect">
            <a:avLst/>
          </a:prstGeom>
        </p:spPr>
        <p:txBody>
          <a:bodyPr/>
          <a:lstStyle/>
          <a:p>
            <a:r>
              <a:rPr dirty="0"/>
              <a:t>S</a:t>
            </a:r>
            <a:r>
              <a:rPr lang="en-US" dirty="0"/>
              <a:t>tream s</a:t>
            </a:r>
            <a:r>
              <a:rPr dirty="0"/>
              <a:t>urface selection (computer room)</a:t>
            </a:r>
          </a:p>
        </p:txBody>
      </p:sp>
      <p:pic>
        <p:nvPicPr>
          <p:cNvPr id="336" name="computer_room_surface.bmp" descr="computer_room_surface.bm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76" y="2250011"/>
            <a:ext cx="6531429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computer_room_selected.bmp" descr="computer_room_selected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8334" y="2250011"/>
            <a:ext cx="653143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automatic selection…"/>
          <p:cNvSpPr txBox="1"/>
          <p:nvPr/>
        </p:nvSpPr>
        <p:spPr>
          <a:xfrm>
            <a:off x="1541978" y="6047946"/>
            <a:ext cx="4216824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dirty="0"/>
              <a:t>automatic selection</a:t>
            </a:r>
            <a:endParaRPr lang="en-US" dirty="0"/>
          </a:p>
          <a:p>
            <a:pPr algn="ctr"/>
            <a:r>
              <a:rPr dirty="0"/>
              <a:t>(60 surfaces)</a:t>
            </a:r>
          </a:p>
        </p:txBody>
      </p:sp>
      <p:sp>
        <p:nvSpPr>
          <p:cNvPr id="339" name="manual selection…"/>
          <p:cNvSpPr txBox="1"/>
          <p:nvPr/>
        </p:nvSpPr>
        <p:spPr>
          <a:xfrm>
            <a:off x="9088742" y="6042740"/>
            <a:ext cx="3670613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dirty="0"/>
              <a:t>manual selectio</a:t>
            </a:r>
            <a:r>
              <a:rPr lang="en-US" dirty="0"/>
              <a:t>n</a:t>
            </a:r>
          </a:p>
          <a:p>
            <a:pPr algn="ctr"/>
            <a:r>
              <a:rPr dirty="0"/>
              <a:t>(15 surfaces)</a:t>
            </a:r>
          </a:p>
        </p:txBody>
      </p:sp>
      <p:sp>
        <p:nvSpPr>
          <p:cNvPr id="340" name="25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25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urface selection (Bénard flow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4385"/>
          </a:xfrm>
          <a:prstGeom prst="rect">
            <a:avLst/>
          </a:prstGeom>
        </p:spPr>
        <p:txBody>
          <a:bodyPr/>
          <a:lstStyle/>
          <a:p>
            <a:r>
              <a:rPr dirty="0"/>
              <a:t>S</a:t>
            </a:r>
            <a:r>
              <a:rPr lang="en-US" dirty="0"/>
              <a:t>tream s</a:t>
            </a:r>
            <a:r>
              <a:rPr dirty="0"/>
              <a:t>urface selection (</a:t>
            </a:r>
            <a:r>
              <a:rPr dirty="0" err="1"/>
              <a:t>Bénard</a:t>
            </a:r>
            <a:r>
              <a:rPr dirty="0"/>
              <a:t> flow)</a:t>
            </a:r>
          </a:p>
        </p:txBody>
      </p:sp>
      <p:pic>
        <p:nvPicPr>
          <p:cNvPr id="343" name="8-benard-surface-layout-eps-converted-to.pdf" descr="8-benard-surface-layout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073" y="2209800"/>
            <a:ext cx="3425395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8-benard-surface-rep-eps-converted-to.pdf" descr="8-benard-surface-rep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2821" y="1454034"/>
            <a:ext cx="5101396" cy="2856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12-benard-1-eps-converted-to.pdf" descr="12-benard-1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73401" y="2686050"/>
            <a:ext cx="510268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12-benard-2-eps-converted-to.pdf" descr="12-benard-2-eps-converted-t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2179" y="4493795"/>
            <a:ext cx="5102680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26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26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urface.mp4" descr="surfac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27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0635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A single framework that works for both streamlines and stream surfac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A single framework that works for both streamlines and stream surfaces</a:t>
            </a:r>
          </a:p>
          <a:p>
            <a:pPr>
              <a:defRPr sz="3600"/>
            </a:pPr>
            <a:r>
              <a:t>Select representative streamlines and stream surfaces for effective flow visualization</a:t>
            </a:r>
          </a:p>
        </p:txBody>
      </p:sp>
      <p:sp>
        <p:nvSpPr>
          <p:cNvPr id="353" name="Conclusion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6113"/>
          </a:xfrm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354" name="28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28</a:t>
            </a:r>
          </a:p>
        </p:txBody>
      </p:sp>
      <p:pic>
        <p:nvPicPr>
          <p:cNvPr id="355" name="1-autoencoder-eps-converted-to.pdf" descr="1-autoencoder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012" y="4220879"/>
            <a:ext cx="10202384" cy="3186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utoencoder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6181"/>
          </a:xfrm>
          <a:prstGeom prst="rect">
            <a:avLst/>
          </a:prstGeom>
        </p:spPr>
        <p:txBody>
          <a:bodyPr/>
          <a:lstStyle/>
          <a:p>
            <a:r>
              <a:t>Autoencoder</a:t>
            </a:r>
          </a:p>
        </p:txBody>
      </p:sp>
      <p:sp>
        <p:nvSpPr>
          <p:cNvPr id="159" name="https://iq.opengenus.org/autoencoder/"/>
          <p:cNvSpPr txBox="1"/>
          <p:nvPr/>
        </p:nvSpPr>
        <p:spPr>
          <a:xfrm>
            <a:off x="788876" y="6997848"/>
            <a:ext cx="4736231" cy="539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3900"/>
              </a:lnSpc>
              <a:defRPr sz="20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400" dirty="0"/>
              <a:t>https://</a:t>
            </a:r>
            <a:r>
              <a:rPr sz="2400" dirty="0" err="1"/>
              <a:t>iq.opengenus.org</a:t>
            </a:r>
            <a:r>
              <a:rPr sz="2400" dirty="0"/>
              <a:t>/autoencoder/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359" y="2031458"/>
            <a:ext cx="12747682" cy="37898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2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NSF grants IIS-1456763, IIS-1455886, and CNS- 1629914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NSF grants IIS-1456763, IIS-1455886, and CNS- 1629914 </a:t>
            </a:r>
          </a:p>
          <a:p>
            <a:pPr>
              <a:defRPr sz="4000"/>
            </a:pPr>
            <a:r>
              <a:t>NVIDIA GPU Grant Program</a:t>
            </a:r>
          </a:p>
        </p:txBody>
      </p:sp>
      <p:sp>
        <p:nvSpPr>
          <p:cNvPr id="358" name="Acknowledgements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9645"/>
          </a:xfrm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sp>
        <p:nvSpPr>
          <p:cNvPr id="359" name="29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29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hank you!"/>
          <p:cNvSpPr txBox="1"/>
          <p:nvPr/>
        </p:nvSpPr>
        <p:spPr>
          <a:xfrm>
            <a:off x="5216717" y="2362462"/>
            <a:ext cx="3881771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solidFill>
                  <a:schemeClr val="accent5">
                    <a:satOff val="-6843"/>
                    <a:lumOff val="-10705"/>
                  </a:schemeClr>
                </a:solidFill>
              </a:defRPr>
            </a:lvl1pPr>
          </a:lstStyle>
          <a:p>
            <a:r>
              <a:t>Thank you!</a:t>
            </a:r>
          </a:p>
        </p:txBody>
      </p:sp>
      <p:sp>
        <p:nvSpPr>
          <p:cNvPr id="362" name="Questions?"/>
          <p:cNvSpPr txBox="1"/>
          <p:nvPr/>
        </p:nvSpPr>
        <p:spPr>
          <a:xfrm>
            <a:off x="5364801" y="4585925"/>
            <a:ext cx="377796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solidFill>
                  <a:schemeClr val="accent5">
                    <a:satOff val="-6843"/>
                    <a:lumOff val="-10705"/>
                  </a:schemeClr>
                </a:solidFill>
              </a:defRPr>
            </a:lvl1pPr>
          </a:lstStyle>
          <a:p>
            <a:r>
              <a:t>Questions?</a:t>
            </a:r>
          </a:p>
        </p:txBody>
      </p:sp>
      <p:sp>
        <p:nvSpPr>
          <p:cNvPr id="363" name="30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30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Underfitting and overfitting (tornado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367"/>
          </a:xfrm>
          <a:prstGeom prst="rect">
            <a:avLst/>
          </a:prstGeom>
        </p:spPr>
        <p:txBody>
          <a:bodyPr/>
          <a:lstStyle/>
          <a:p>
            <a:r>
              <a:rPr dirty="0"/>
              <a:t>Underfitting and overfitting (tornado)</a:t>
            </a:r>
          </a:p>
        </p:txBody>
      </p:sp>
      <p:pic>
        <p:nvPicPr>
          <p:cNvPr id="366" name="6-tornado-streamline-train-eps-converted-to.pdf" descr="6-tornado-streamline-train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112" y="1501913"/>
            <a:ext cx="8592709" cy="574901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raining set only"/>
          <p:cNvSpPr txBox="1"/>
          <p:nvPr/>
        </p:nvSpPr>
        <p:spPr>
          <a:xfrm>
            <a:off x="10602867" y="4068644"/>
            <a:ext cx="318933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>
                <a:solidFill>
                  <a:srgbClr val="1086B9"/>
                </a:solidFill>
              </a:rPr>
              <a:t>training set only</a:t>
            </a:r>
          </a:p>
        </p:txBody>
      </p:sp>
      <p:sp>
        <p:nvSpPr>
          <p:cNvPr id="368" name="31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31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Underfitting and overfitting (tornado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367"/>
          </a:xfrm>
          <a:prstGeom prst="rect">
            <a:avLst/>
          </a:prstGeom>
        </p:spPr>
        <p:txBody>
          <a:bodyPr/>
          <a:lstStyle/>
          <a:p>
            <a:r>
              <a:t>Underfitting and overfitting (tornado)</a:t>
            </a:r>
          </a:p>
        </p:txBody>
      </p:sp>
      <p:pic>
        <p:nvPicPr>
          <p:cNvPr id="371" name="6-tornado-streamline-test-eps-converted-to.pdf" descr="6-tornado-streamline-test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498600"/>
            <a:ext cx="8598814" cy="575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est set only"/>
          <p:cNvSpPr txBox="1"/>
          <p:nvPr/>
        </p:nvSpPr>
        <p:spPr>
          <a:xfrm>
            <a:off x="11074400" y="4069079"/>
            <a:ext cx="2436240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>
                <a:solidFill>
                  <a:srgbClr val="FF0000"/>
                </a:solidFill>
              </a:rPr>
              <a:t>test set only</a:t>
            </a:r>
          </a:p>
        </p:txBody>
      </p:sp>
      <p:sp>
        <p:nvSpPr>
          <p:cNvPr id="373" name="32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32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Underfitting and overfitting (tornado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367"/>
          </a:xfrm>
          <a:prstGeom prst="rect">
            <a:avLst/>
          </a:prstGeom>
        </p:spPr>
        <p:txBody>
          <a:bodyPr/>
          <a:lstStyle/>
          <a:p>
            <a:r>
              <a:rPr dirty="0"/>
              <a:t>Underfitting and overfitting (tornado)</a:t>
            </a:r>
          </a:p>
        </p:txBody>
      </p:sp>
      <p:pic>
        <p:nvPicPr>
          <p:cNvPr id="376" name="6-tornado-streamline-all-eps-converted-to.pdf" descr="6-tornado-streamline-all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498600"/>
            <a:ext cx="8572559" cy="575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raining set…"/>
          <p:cNvSpPr txBox="1"/>
          <p:nvPr/>
        </p:nvSpPr>
        <p:spPr>
          <a:xfrm>
            <a:off x="10836018" y="3526789"/>
            <a:ext cx="2364827" cy="169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>
              <a:defRPr sz="4400">
                <a:solidFill>
                  <a:srgbClr val="1086B9"/>
                </a:solidFill>
              </a:defRPr>
            </a:lvl1pPr>
            <a:lvl2pPr indent="0">
              <a:defRPr sz="4400">
                <a:solidFill>
                  <a:srgbClr val="1086B9"/>
                </a:solidFill>
              </a:defRPr>
            </a:lvl2pPr>
            <a:lvl3pPr indent="0">
              <a:defRPr sz="4400">
                <a:solidFill>
                  <a:srgbClr val="1086B9"/>
                </a:solidFill>
              </a:defRPr>
            </a:lvl3pPr>
            <a:lvl4pPr indent="0">
              <a:defRPr sz="4400">
                <a:solidFill>
                  <a:srgbClr val="1086B9"/>
                </a:solidFill>
              </a:defRPr>
            </a:lvl4pPr>
            <a:lvl5pPr indent="0">
              <a:defRPr sz="4400">
                <a:solidFill>
                  <a:srgbClr val="1086B9"/>
                </a:solidFill>
              </a:defRPr>
            </a:lvl5pPr>
            <a:lvl6pPr indent="457200">
              <a:defRPr sz="4400">
                <a:solidFill>
                  <a:srgbClr val="1086B9"/>
                </a:solidFill>
              </a:defRPr>
            </a:lvl6pPr>
            <a:lvl7pPr indent="914400">
              <a:defRPr sz="4400">
                <a:solidFill>
                  <a:srgbClr val="1086B9"/>
                </a:solidFill>
              </a:defRPr>
            </a:lvl7pPr>
            <a:lvl8pPr indent="1371600">
              <a:defRPr sz="4400">
                <a:solidFill>
                  <a:srgbClr val="1086B9"/>
                </a:solidFill>
              </a:defRPr>
            </a:lvl8pPr>
            <a:lvl9pPr indent="1828800">
              <a:defRPr sz="4400">
                <a:solidFill>
                  <a:srgbClr val="1086B9"/>
                </a:solidFill>
              </a:defRPr>
            </a:lvl9pPr>
          </a:lstStyle>
          <a:p>
            <a:pPr algn="ctr"/>
            <a:r>
              <a:rPr sz="3400" dirty="0"/>
              <a:t>training set </a:t>
            </a:r>
          </a:p>
          <a:p>
            <a:pPr algn="ctr"/>
            <a:r>
              <a:rPr sz="3400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sz="3400" dirty="0">
                <a:solidFill>
                  <a:srgbClr val="FF0000"/>
                </a:solidFill>
              </a:rPr>
              <a:t>test set</a:t>
            </a:r>
          </a:p>
        </p:txBody>
      </p:sp>
      <p:sp>
        <p:nvSpPr>
          <p:cNvPr id="378" name="33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33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urface selection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4385"/>
          </a:xfrm>
          <a:prstGeom prst="rect">
            <a:avLst/>
          </a:prstGeom>
        </p:spPr>
        <p:txBody>
          <a:bodyPr/>
          <a:lstStyle/>
          <a:p>
            <a:r>
              <a:rPr dirty="0"/>
              <a:t>S</a:t>
            </a:r>
            <a:r>
              <a:rPr lang="en-US" dirty="0"/>
              <a:t>tream s</a:t>
            </a:r>
            <a:r>
              <a:rPr dirty="0"/>
              <a:t>urface selection</a:t>
            </a:r>
          </a:p>
        </p:txBody>
      </p:sp>
      <p:grpSp>
        <p:nvGrpSpPr>
          <p:cNvPr id="383" name="Group"/>
          <p:cNvGrpSpPr/>
          <p:nvPr/>
        </p:nvGrpSpPr>
        <p:grpSpPr>
          <a:xfrm>
            <a:off x="61103" y="1959472"/>
            <a:ext cx="6424720" cy="3810001"/>
            <a:chOff x="0" y="0"/>
            <a:chExt cx="6424718" cy="3810000"/>
          </a:xfrm>
        </p:grpSpPr>
        <p:pic>
          <p:nvPicPr>
            <p:cNvPr id="381" name="9-tornado-surface-layout.bmp" descr="9-tornado-surface-layout.bmp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295616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9-tornado-surface-rep.bmp" descr="9-tornado-surface-rep.bmp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01396" y="0"/>
              <a:ext cx="4123323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6" name="Group"/>
          <p:cNvGrpSpPr/>
          <p:nvPr/>
        </p:nvGrpSpPr>
        <p:grpSpPr>
          <a:xfrm>
            <a:off x="6914404" y="1959472"/>
            <a:ext cx="7595081" cy="3810001"/>
            <a:chOff x="0" y="0"/>
            <a:chExt cx="7595080" cy="3810000"/>
          </a:xfrm>
        </p:grpSpPr>
        <p:pic>
          <p:nvPicPr>
            <p:cNvPr id="384" name="9-two swirls-surface.bmp" descr="9-two swirls-surface.bmp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76161" y="0"/>
              <a:ext cx="4118920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9-two-swirls-surface-layout.bmp" descr="9-two-swirls-surface-layout.bmp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401357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" name="tornado"/>
          <p:cNvSpPr txBox="1"/>
          <p:nvPr/>
        </p:nvSpPr>
        <p:spPr>
          <a:xfrm>
            <a:off x="2483875" y="6345803"/>
            <a:ext cx="157917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tornado</a:t>
            </a:r>
          </a:p>
        </p:txBody>
      </p:sp>
      <p:sp>
        <p:nvSpPr>
          <p:cNvPr id="388" name="two swirls"/>
          <p:cNvSpPr txBox="1"/>
          <p:nvPr/>
        </p:nvSpPr>
        <p:spPr>
          <a:xfrm>
            <a:off x="9713308" y="6345803"/>
            <a:ext cx="1997272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two swirls</a:t>
            </a:r>
          </a:p>
        </p:txBody>
      </p:sp>
      <p:sp>
        <p:nvSpPr>
          <p:cNvPr id="389" name="34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34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omparison of dimensionality reduction methods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7466"/>
          </a:xfrm>
          <a:prstGeom prst="rect">
            <a:avLst/>
          </a:prstGeom>
        </p:spPr>
        <p:txBody>
          <a:bodyPr/>
          <a:lstStyle/>
          <a:p>
            <a:r>
              <a:t>Comparison of dimensionality reduction methods</a:t>
            </a:r>
          </a:p>
        </p:txBody>
      </p:sp>
      <p:pic>
        <p:nvPicPr>
          <p:cNvPr id="392" name="A-1-tornado-streamline-tsne-eps-converted-to.pdf" descr="A-1-tornado-streamline-tsn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929" y="1257300"/>
            <a:ext cx="3837299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A-1-tornado-streamline-mds-eps-converted-to.pdf" descr="A-1-tornado-streamline-mds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6551" y="1257300"/>
            <a:ext cx="3837299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A-1-tornado-streamline-isomap-eps-converted-to.pdf" descr="A-1-tornado-streamline-isomap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1172" y="1257300"/>
            <a:ext cx="3837299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-SNE"/>
          <p:cNvSpPr txBox="1"/>
          <p:nvPr/>
        </p:nvSpPr>
        <p:spPr>
          <a:xfrm>
            <a:off x="1991797" y="6922626"/>
            <a:ext cx="117756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t-SNE</a:t>
            </a:r>
          </a:p>
        </p:txBody>
      </p:sp>
      <p:sp>
        <p:nvSpPr>
          <p:cNvPr id="396" name="MDS"/>
          <p:cNvSpPr txBox="1"/>
          <p:nvPr/>
        </p:nvSpPr>
        <p:spPr>
          <a:xfrm>
            <a:off x="6830065" y="6922626"/>
            <a:ext cx="970271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MDS</a:t>
            </a:r>
          </a:p>
        </p:txBody>
      </p:sp>
      <p:sp>
        <p:nvSpPr>
          <p:cNvPr id="397" name="Isomap"/>
          <p:cNvSpPr txBox="1"/>
          <p:nvPr/>
        </p:nvSpPr>
        <p:spPr>
          <a:xfrm>
            <a:off x="11291754" y="6922626"/>
            <a:ext cx="1516135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Isomap</a:t>
            </a:r>
          </a:p>
        </p:txBody>
      </p:sp>
      <p:sp>
        <p:nvSpPr>
          <p:cNvPr id="398" name="35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35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omparison of clustering algorithms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91222"/>
          </a:xfrm>
          <a:prstGeom prst="rect">
            <a:avLst/>
          </a:prstGeom>
        </p:spPr>
        <p:txBody>
          <a:bodyPr/>
          <a:lstStyle/>
          <a:p>
            <a:r>
              <a:rPr dirty="0"/>
              <a:t>Comparison of clustering algorithms</a:t>
            </a:r>
          </a:p>
        </p:txBody>
      </p:sp>
      <p:pic>
        <p:nvPicPr>
          <p:cNvPr id="401" name="A-2-two-swirls-streamline-ac-eps-converted-to.pdf" descr="A-2-two-swirls-streamline-ac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4654" y="1257300"/>
            <a:ext cx="3701365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A-2-two-swirls-streamline-dbscan-eps-converted-to.pdf" descr="A-2-two-swirls-streamline-dbscan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655" y="1257300"/>
            <a:ext cx="3716504" cy="571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A-2-two-swirls-streamline-kmeans-eps-converted-to.pdf" descr="A-2-two-swirls-streamline-kmeans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83053" y="1257300"/>
            <a:ext cx="3712707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DBSCAN"/>
          <p:cNvSpPr txBox="1"/>
          <p:nvPr/>
        </p:nvSpPr>
        <p:spPr>
          <a:xfrm>
            <a:off x="1856651" y="6922626"/>
            <a:ext cx="1698512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DBSCAN</a:t>
            </a:r>
          </a:p>
        </p:txBody>
      </p:sp>
      <p:sp>
        <p:nvSpPr>
          <p:cNvPr id="405" name="k-means"/>
          <p:cNvSpPr txBox="1"/>
          <p:nvPr/>
        </p:nvSpPr>
        <p:spPr>
          <a:xfrm>
            <a:off x="6450701" y="6922626"/>
            <a:ext cx="1728997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k-means</a:t>
            </a:r>
          </a:p>
        </p:txBody>
      </p:sp>
      <p:sp>
        <p:nvSpPr>
          <p:cNvPr id="406" name="agglomerative"/>
          <p:cNvSpPr txBox="1"/>
          <p:nvPr/>
        </p:nvSpPr>
        <p:spPr>
          <a:xfrm>
            <a:off x="10371270" y="6922626"/>
            <a:ext cx="2788133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agglomerative</a:t>
            </a:r>
          </a:p>
        </p:txBody>
      </p:sp>
      <p:sp>
        <p:nvSpPr>
          <p:cNvPr id="407" name="36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36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omparison of t-SNE projection of features and binary volumes"/>
          <p:cNvSpPr txBox="1">
            <a:spLocks noGrp="1"/>
          </p:cNvSpPr>
          <p:nvPr>
            <p:ph type="title"/>
          </p:nvPr>
        </p:nvSpPr>
        <p:spPr>
          <a:xfrm>
            <a:off x="838200" y="431800"/>
            <a:ext cx="12954000" cy="800100"/>
          </a:xfrm>
          <a:prstGeom prst="rect">
            <a:avLst/>
          </a:prstGeom>
        </p:spPr>
        <p:txBody>
          <a:bodyPr/>
          <a:lstStyle>
            <a:lvl1pPr defTabSz="896111">
              <a:defRPr sz="4312"/>
            </a:lvl1pPr>
          </a:lstStyle>
          <a:p>
            <a:r>
              <a:rPr dirty="0"/>
              <a:t>t-SNE projection of features and binary volumes </a:t>
            </a:r>
          </a:p>
        </p:txBody>
      </p:sp>
      <p:pic>
        <p:nvPicPr>
          <p:cNvPr id="410" name="3-5cp-binary-tsne-eps-converted-to.pdf" descr="3-5cp-binary-tsn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3491" y="1785937"/>
            <a:ext cx="3802273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3-5cp-flownet-tsne-eps-converted-to.pdf" descr="3-5cp-flownet-tsne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8492" y="1692766"/>
            <a:ext cx="3802273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features"/>
          <p:cNvSpPr txBox="1"/>
          <p:nvPr/>
        </p:nvSpPr>
        <p:spPr>
          <a:xfrm>
            <a:off x="799172" y="3368463"/>
            <a:ext cx="165001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dirty="0"/>
              <a:t>features</a:t>
            </a:r>
          </a:p>
        </p:txBody>
      </p:sp>
      <p:sp>
        <p:nvSpPr>
          <p:cNvPr id="413" name="binary…"/>
          <p:cNvSpPr txBox="1"/>
          <p:nvPr/>
        </p:nvSpPr>
        <p:spPr>
          <a:xfrm>
            <a:off x="7308606" y="3108113"/>
            <a:ext cx="1672368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binary </a:t>
            </a:r>
          </a:p>
          <a:p>
            <a:pPr algn="ctr"/>
            <a:r>
              <a:t>volumes</a:t>
            </a:r>
          </a:p>
        </p:txBody>
      </p:sp>
      <p:sp>
        <p:nvSpPr>
          <p:cNvPr id="414" name="38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38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lowNet: Architecture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4336"/>
          </a:xfrm>
          <a:prstGeom prst="rect">
            <a:avLst/>
          </a:prstGeom>
        </p:spPr>
        <p:txBody>
          <a:bodyPr/>
          <a:lstStyle/>
          <a:p>
            <a:r>
              <a:t>FlowNet: Architecture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-10319" y="1312333"/>
            <a:ext cx="14650910" cy="4937468"/>
            <a:chOff x="0" y="0"/>
            <a:chExt cx="14650908" cy="4937467"/>
          </a:xfrm>
        </p:grpSpPr>
        <p:pic>
          <p:nvPicPr>
            <p:cNvPr id="164" name="1-autoencoder-eps-converted-to.pdf" descr="1-autoencoder-eps-converted-to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259054"/>
              <a:ext cx="14650909" cy="4576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Rectangle"/>
            <p:cNvSpPr/>
            <p:nvPr/>
          </p:nvSpPr>
          <p:spPr>
            <a:xfrm>
              <a:off x="4702505" y="0"/>
              <a:ext cx="9792032" cy="41071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6" name="Rectangle"/>
            <p:cNvSpPr/>
            <p:nvPr/>
          </p:nvSpPr>
          <p:spPr>
            <a:xfrm>
              <a:off x="3694972" y="397933"/>
              <a:ext cx="984713" cy="5394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7" name="Rectangle"/>
            <p:cNvSpPr/>
            <p:nvPr/>
          </p:nvSpPr>
          <p:spPr>
            <a:xfrm>
              <a:off x="4922639" y="4217679"/>
              <a:ext cx="9474663" cy="7197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9" name="3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3</a:t>
            </a:r>
          </a:p>
        </p:txBody>
      </p:sp>
      <p:grpSp>
        <p:nvGrpSpPr>
          <p:cNvPr id="174" name="Group"/>
          <p:cNvGrpSpPr/>
          <p:nvPr/>
        </p:nvGrpSpPr>
        <p:grpSpPr>
          <a:xfrm>
            <a:off x="-10319" y="1312333"/>
            <a:ext cx="14650910" cy="4854791"/>
            <a:chOff x="0" y="0"/>
            <a:chExt cx="14650908" cy="4854789"/>
          </a:xfrm>
        </p:grpSpPr>
        <p:pic>
          <p:nvPicPr>
            <p:cNvPr id="170" name="1-autoencoder-eps-converted-to.pdf" descr="1-autoencoder-eps-converted-to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259054"/>
              <a:ext cx="14650909" cy="4576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Rectangle"/>
            <p:cNvSpPr/>
            <p:nvPr/>
          </p:nvSpPr>
          <p:spPr>
            <a:xfrm>
              <a:off x="8833048" y="0"/>
              <a:ext cx="5661489" cy="414356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2" name="Rectangle"/>
            <p:cNvSpPr/>
            <p:nvPr/>
          </p:nvSpPr>
          <p:spPr>
            <a:xfrm>
              <a:off x="12796639" y="4135001"/>
              <a:ext cx="1545888" cy="7197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3" name="Rectangle"/>
            <p:cNvSpPr/>
            <p:nvPr/>
          </p:nvSpPr>
          <p:spPr>
            <a:xfrm>
              <a:off x="8753805" y="2187541"/>
              <a:ext cx="521422" cy="7197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75" name="1-autoencoder-eps-converted-to.pdf" descr="1-autoencoder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19" y="1571387"/>
            <a:ext cx="14650910" cy="4576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lowNet: Binary cross-entropy loss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4336"/>
          </a:xfrm>
          <a:prstGeom prst="rect">
            <a:avLst/>
          </a:prstGeom>
        </p:spPr>
        <p:txBody>
          <a:bodyPr/>
          <a:lstStyle/>
          <a:p>
            <a:r>
              <a:t>FlowNet: Binary cross-entropy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Equation"/>
              <p:cNvSpPr txBox="1"/>
              <p:nvPr/>
            </p:nvSpPr>
            <p:spPr>
              <a:xfrm>
                <a:off x="2164387" y="2753975"/>
                <a:ext cx="8993742" cy="136800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limUpp>
                        <m:limUpp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e>
                        <m:lim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lim>
                      </m:limUpp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sty m:val="p"/>
                        </m:rP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limUpp>
                        <m:limUpp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lim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+(1−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limUpp>
                        <m:limUpp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sSub>
                            <m:sSubPr>
                              <m:ctrl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lim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)],</m:t>
                      </m:r>
                    </m:oMath>
                  </m:oMathPara>
                </a14:m>
                <a:endParaRPr sz="3800" dirty="0"/>
              </a:p>
            </p:txBody>
          </p:sp>
        </mc:Choice>
        <mc:Fallback xmlns="">
          <p:sp>
            <p:nvSpPr>
              <p:cNvPr id="1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387" y="2753975"/>
                <a:ext cx="8993742" cy="1368003"/>
              </a:xfrm>
              <a:prstGeom prst="rect">
                <a:avLst/>
              </a:prstGeom>
              <a:blipFill>
                <a:blip r:embed="rId2"/>
                <a:stretch>
                  <a:fillRect l="-1831" t="-917" r="-323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9" name=": target probability (1 or 0) of a voxel being filled…"/>
          <p:cNvSpPr txBox="1"/>
          <p:nvPr/>
        </p:nvSpPr>
        <p:spPr>
          <a:xfrm>
            <a:off x="1140213" y="4426195"/>
            <a:ext cx="12281700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60947" indent="-360947">
              <a:buSzPct val="100000"/>
              <a:buChar char="•"/>
              <a:defRPr sz="3600"/>
            </a:pPr>
            <a:r>
              <a:rPr dirty="0"/>
              <a:t>     : target probability (1 or 0) of a voxel being filled</a:t>
            </a:r>
            <a:endParaRPr lang="en-US" dirty="0"/>
          </a:p>
          <a:p>
            <a:pPr marL="360947" indent="-360947">
              <a:buSzPct val="100000"/>
              <a:buChar char="•"/>
              <a:defRPr sz="3600"/>
            </a:pPr>
            <a:endParaRPr dirty="0"/>
          </a:p>
          <a:p>
            <a:pPr marL="360947" indent="-360947">
              <a:buSzPct val="100000"/>
              <a:buChar char="•"/>
              <a:defRPr sz="3600"/>
            </a:pPr>
            <a:r>
              <a:rPr dirty="0"/>
              <a:t>     : predicted probability obtained through </a:t>
            </a:r>
            <a:r>
              <a:rPr dirty="0" err="1"/>
              <a:t>FlowNet</a:t>
            </a:r>
            <a:endParaRPr lang="en-US" dirty="0"/>
          </a:p>
          <a:p>
            <a:pPr marL="360947" indent="-360947">
              <a:buSzPct val="100000"/>
              <a:buChar char="•"/>
              <a:defRPr sz="3600"/>
            </a:pPr>
            <a:endParaRPr dirty="0"/>
          </a:p>
          <a:p>
            <a:pPr marL="360947" indent="-360947">
              <a:buSzPct val="100000"/>
              <a:buChar char="•"/>
              <a:defRPr sz="3600"/>
            </a:pPr>
            <a:r>
              <a:rPr dirty="0"/>
              <a:t>     : number of voxels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Equation"/>
              <p:cNvSpPr txBox="1"/>
              <p:nvPr/>
            </p:nvSpPr>
            <p:spPr>
              <a:xfrm>
                <a:off x="1535804" y="4231853"/>
                <a:ext cx="628583" cy="7386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18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04" y="4231853"/>
                <a:ext cx="628583" cy="738664"/>
              </a:xfrm>
              <a:prstGeom prst="rect">
                <a:avLst/>
              </a:prstGeom>
              <a:blipFill>
                <a:blip r:embed="rId3"/>
                <a:stretch>
                  <a:fillRect l="-32000" r="-14000" b="-2711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Equation"/>
              <p:cNvSpPr txBox="1"/>
              <p:nvPr/>
            </p:nvSpPr>
            <p:spPr>
              <a:xfrm>
                <a:off x="1525095" y="5370762"/>
                <a:ext cx="639292" cy="9861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lim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̂</m:t>
                              </m:r>
                            </m:lim>
                          </m:limUpp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1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095" y="5370762"/>
                <a:ext cx="639292" cy="986104"/>
              </a:xfrm>
              <a:prstGeom prst="rect">
                <a:avLst/>
              </a:prstGeom>
              <a:blipFill>
                <a:blip r:embed="rId4"/>
                <a:stretch>
                  <a:fillRect l="-34000" r="-14000" b="-177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Equation"/>
              <p:cNvSpPr txBox="1"/>
              <p:nvPr/>
            </p:nvSpPr>
            <p:spPr>
              <a:xfrm>
                <a:off x="1550876" y="6674016"/>
                <a:ext cx="392224" cy="6145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sz="4000" dirty="0"/>
              </a:p>
            </p:txBody>
          </p:sp>
        </mc:Choice>
        <mc:Fallback xmlns="">
          <p:sp>
            <p:nvSpPr>
              <p:cNvPr id="18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876" y="6674016"/>
                <a:ext cx="392224" cy="614501"/>
              </a:xfrm>
              <a:prstGeom prst="rect">
                <a:avLst/>
              </a:prstGeom>
              <a:blipFill>
                <a:blip r:embed="rId5"/>
                <a:stretch>
                  <a:fillRect l="-40625" r="-37500" b="-816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4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4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lowNet: Inference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4336"/>
          </a:xfrm>
          <a:prstGeom prst="rect">
            <a:avLst/>
          </a:prstGeom>
        </p:spPr>
        <p:txBody>
          <a:bodyPr/>
          <a:lstStyle/>
          <a:p>
            <a:r>
              <a:t>FlowNet: Inference</a:t>
            </a:r>
          </a:p>
        </p:txBody>
      </p:sp>
      <p:sp>
        <p:nvSpPr>
          <p:cNvPr id="186" name="5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5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-10319" y="1312333"/>
            <a:ext cx="14650910" cy="4937468"/>
            <a:chOff x="0" y="0"/>
            <a:chExt cx="14650908" cy="4937467"/>
          </a:xfrm>
        </p:grpSpPr>
        <p:pic>
          <p:nvPicPr>
            <p:cNvPr id="187" name="1-autoencoder-eps-converted-to.pdf" descr="1-autoencoder-eps-converted-to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259054"/>
              <a:ext cx="14650909" cy="4576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Rectangle"/>
            <p:cNvSpPr/>
            <p:nvPr/>
          </p:nvSpPr>
          <p:spPr>
            <a:xfrm>
              <a:off x="4702505" y="0"/>
              <a:ext cx="9792032" cy="41071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Rectangle"/>
            <p:cNvSpPr/>
            <p:nvPr/>
          </p:nvSpPr>
          <p:spPr>
            <a:xfrm>
              <a:off x="3694972" y="397933"/>
              <a:ext cx="984713" cy="5394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0" name="Rectangle"/>
            <p:cNvSpPr/>
            <p:nvPr/>
          </p:nvSpPr>
          <p:spPr>
            <a:xfrm>
              <a:off x="4922639" y="4217679"/>
              <a:ext cx="9474663" cy="7197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93" name="Group"/>
            <p:cNvGrpSpPr/>
            <p:nvPr/>
          </p:nvGrpSpPr>
          <p:grpSpPr>
            <a:xfrm>
              <a:off x="7441714" y="836760"/>
              <a:ext cx="7164605" cy="3602584"/>
              <a:chOff x="0" y="0"/>
              <a:chExt cx="7164603" cy="3602583"/>
            </a:xfrm>
          </p:grpSpPr>
          <p:pic>
            <p:nvPicPr>
              <p:cNvPr id="191" name="9-5cp-surface-rep.bmp" descr="9-5cp-surface-rep.bmp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674600" y="0"/>
                <a:ext cx="3490004" cy="360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9-5cp-surface-layput.bmp" descr="9-5cp-surface-layput.bmp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695855" cy="3602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4" name="Line"/>
            <p:cNvSpPr/>
            <p:nvPr/>
          </p:nvSpPr>
          <p:spPr>
            <a:xfrm>
              <a:off x="4644185" y="2547435"/>
              <a:ext cx="101011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Rectangle"/>
            <p:cNvSpPr/>
            <p:nvPr/>
          </p:nvSpPr>
          <p:spPr>
            <a:xfrm>
              <a:off x="5805518" y="1912435"/>
              <a:ext cx="273291" cy="1270001"/>
            </a:xfrm>
            <a:prstGeom prst="rect">
              <a:avLst/>
            </a:prstGeom>
            <a:solidFill>
              <a:srgbClr val="9ED7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6" name="Line"/>
            <p:cNvSpPr/>
            <p:nvPr/>
          </p:nvSpPr>
          <p:spPr>
            <a:xfrm>
              <a:off x="6230028" y="2547435"/>
              <a:ext cx="101011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7" name="t-SNE"/>
            <p:cNvSpPr txBox="1"/>
            <p:nvPr/>
          </p:nvSpPr>
          <p:spPr>
            <a:xfrm>
              <a:off x="6206616" y="1862146"/>
              <a:ext cx="10397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/>
              </a:lvl1pPr>
            </a:lstStyle>
            <a:p>
              <a:r>
                <a:t>t-SNE</a:t>
              </a:r>
            </a:p>
          </p:txBody>
        </p:sp>
        <p:sp>
          <p:nvSpPr>
            <p:cNvPr id="198" name="DBSCAN"/>
            <p:cNvSpPr txBox="1"/>
            <p:nvPr/>
          </p:nvSpPr>
          <p:spPr>
            <a:xfrm>
              <a:off x="6115446" y="2633285"/>
              <a:ext cx="1510939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/>
              </a:lvl1pPr>
            </a:lstStyle>
            <a:p>
              <a:r>
                <a:t>DBSCAN</a:t>
              </a:r>
            </a:p>
          </p:txBody>
        </p:sp>
        <p:sp>
          <p:nvSpPr>
            <p:cNvPr id="199" name="Rectangle"/>
            <p:cNvSpPr/>
            <p:nvPr/>
          </p:nvSpPr>
          <p:spPr>
            <a:xfrm>
              <a:off x="438826" y="336204"/>
              <a:ext cx="4247872" cy="5867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1" name="Ester et al. A Density-Based Algorithm for Discovering Clusters in Large Spatial Databases with Noise. In KDD, 1996.…"/>
          <p:cNvSpPr txBox="1"/>
          <p:nvPr/>
        </p:nvSpPr>
        <p:spPr>
          <a:xfrm>
            <a:off x="808598" y="6825935"/>
            <a:ext cx="121517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Ester et al. A Density-Based Algorithm for Discovering Clusters in Large Spatial Databases with Noise. KDD, 1996.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L. J. P. van der </a:t>
            </a:r>
            <a:r>
              <a:rPr sz="2000" dirty="0" err="1"/>
              <a:t>Maaten</a:t>
            </a:r>
            <a:r>
              <a:rPr sz="2000" dirty="0"/>
              <a:t> and G. E. Hinton. Visualizing High-Dimensional Data Using t-SNE. JMLR, 2008. </a:t>
            </a:r>
            <a:endParaRPr sz="12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lowNet: Interface (supernova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989"/>
          </a:xfrm>
          <a:prstGeom prst="rect">
            <a:avLst/>
          </a:prstGeom>
        </p:spPr>
        <p:txBody>
          <a:bodyPr/>
          <a:lstStyle/>
          <a:p>
            <a:r>
              <a:t>FlowNet: Interface (supernova)</a:t>
            </a:r>
          </a:p>
        </p:txBody>
      </p:sp>
      <p:pic>
        <p:nvPicPr>
          <p:cNvPr id="204" name="2-supernova-multiple-eps-converted-to.pdf" descr="2-supernova-multiple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474" y="1557575"/>
            <a:ext cx="11963237" cy="5042705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hoosing multiple clusters"/>
          <p:cNvSpPr txBox="1"/>
          <p:nvPr/>
        </p:nvSpPr>
        <p:spPr>
          <a:xfrm>
            <a:off x="4807267" y="6938666"/>
            <a:ext cx="501586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choosing multiple clusters</a:t>
            </a:r>
          </a:p>
        </p:txBody>
      </p:sp>
      <p:sp>
        <p:nvSpPr>
          <p:cNvPr id="206" name="6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6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FlowNet: Interface (supernova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989"/>
          </a:xfrm>
          <a:prstGeom prst="rect">
            <a:avLst/>
          </a:prstGeom>
        </p:spPr>
        <p:txBody>
          <a:bodyPr/>
          <a:lstStyle/>
          <a:p>
            <a:r>
              <a:t>FlowNet: Interface (supernova)</a:t>
            </a:r>
          </a:p>
        </p:txBody>
      </p:sp>
      <p:pic>
        <p:nvPicPr>
          <p:cNvPr id="209" name="2-supernova-expand-eps-converted-to.pdf" descr="2-supernova-expand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1562100"/>
            <a:ext cx="11961328" cy="504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looping clusters"/>
          <p:cNvSpPr txBox="1"/>
          <p:nvPr/>
        </p:nvSpPr>
        <p:spPr>
          <a:xfrm>
            <a:off x="5306826" y="6946910"/>
            <a:ext cx="3074875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looping clusters</a:t>
            </a:r>
          </a:p>
        </p:txBody>
      </p:sp>
      <p:sp>
        <p:nvSpPr>
          <p:cNvPr id="211" name="7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7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lowNet: Interface (supernova)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888989"/>
          </a:xfrm>
          <a:prstGeom prst="rect">
            <a:avLst/>
          </a:prstGeom>
        </p:spPr>
        <p:txBody>
          <a:bodyPr/>
          <a:lstStyle/>
          <a:p>
            <a:r>
              <a:t>FlowNet: Interface (supernova)</a:t>
            </a:r>
          </a:p>
        </p:txBody>
      </p:sp>
      <p:pic>
        <p:nvPicPr>
          <p:cNvPr id="214" name="2-supernova-loop-eps-converted-to.pdf" descr="2-supernova-loop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1562100"/>
            <a:ext cx="11971877" cy="504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expanding one cluster to its neighboring clusters"/>
          <p:cNvSpPr txBox="1"/>
          <p:nvPr/>
        </p:nvSpPr>
        <p:spPr>
          <a:xfrm>
            <a:off x="2553606" y="6946910"/>
            <a:ext cx="952318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expanding one cluster to its neighboring clusters</a:t>
            </a:r>
          </a:p>
        </p:txBody>
      </p:sp>
      <p:sp>
        <p:nvSpPr>
          <p:cNvPr id="216" name="8"/>
          <p:cNvSpPr txBox="1"/>
          <p:nvPr/>
        </p:nvSpPr>
        <p:spPr>
          <a:xfrm>
            <a:off x="11544300" y="7535002"/>
            <a:ext cx="236482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r>
              <a:t>8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C01E"/>
      </a:accent1>
      <a:accent2>
        <a:srgbClr val="EFE1A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C01E"/>
      </a:accent1>
      <a:accent2>
        <a:srgbClr val="EFE1A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 Presentation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664</Words>
  <Application>Microsoft Macintosh PowerPoint</Application>
  <PresentationFormat>Custom</PresentationFormat>
  <Paragraphs>186</Paragraphs>
  <Slides>38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Cambria Math</vt:lpstr>
      <vt:lpstr>Helvetica Neue</vt:lpstr>
      <vt:lpstr>Tahoma</vt:lpstr>
      <vt:lpstr>Times New Roman</vt:lpstr>
      <vt:lpstr>Blank Presentation</vt:lpstr>
      <vt:lpstr>FlowNet: A Deep Learning Framework for Clustering and Selection of Streamlines and Stream Surfaces</vt:lpstr>
      <vt:lpstr>Streamline selection</vt:lpstr>
      <vt:lpstr>Autoencoder</vt:lpstr>
      <vt:lpstr>FlowNet: Architecture</vt:lpstr>
      <vt:lpstr>FlowNet: Binary cross-entropy loss</vt:lpstr>
      <vt:lpstr>FlowNet: Inference</vt:lpstr>
      <vt:lpstr>FlowNet: Interface (supernova)</vt:lpstr>
      <vt:lpstr>FlowNet: Interface (supernova)</vt:lpstr>
      <vt:lpstr>FlowNet: Interface (supernova)</vt:lpstr>
      <vt:lpstr>PowerPoint Presentation</vt:lpstr>
      <vt:lpstr>FlowNet: Validation</vt:lpstr>
      <vt:lpstr>Distance measure (car flow)</vt:lpstr>
      <vt:lpstr>Distance measure (car flow)</vt:lpstr>
      <vt:lpstr>Distance measure (car flow)</vt:lpstr>
      <vt:lpstr>Loss function (two swirls)</vt:lpstr>
      <vt:lpstr>Loss function (two swirls)</vt:lpstr>
      <vt:lpstr>Results</vt:lpstr>
      <vt:lpstr>Evaluation of reconstructed objects</vt:lpstr>
      <vt:lpstr>Streamline selection (five critical points)</vt:lpstr>
      <vt:lpstr>Streamline selection</vt:lpstr>
      <vt:lpstr>Streamline selection</vt:lpstr>
      <vt:lpstr>Cross-dataset training (ABC and five critical points)</vt:lpstr>
      <vt:lpstr>Cross-dataset training (ABC and five critical points)</vt:lpstr>
      <vt:lpstr>Cross-dataset training (ABC and five critical points)</vt:lpstr>
      <vt:lpstr>Stream surface selection (square cylinder)</vt:lpstr>
      <vt:lpstr>Stream surface selection (computer room)</vt:lpstr>
      <vt:lpstr>Stream surface selection (Bénard flow)</vt:lpstr>
      <vt:lpstr>PowerPoint Presentation</vt:lpstr>
      <vt:lpstr>Conclusion</vt:lpstr>
      <vt:lpstr>Acknowledgements</vt:lpstr>
      <vt:lpstr>PowerPoint Presentation</vt:lpstr>
      <vt:lpstr>Underfitting and overfitting (tornado)</vt:lpstr>
      <vt:lpstr>Underfitting and overfitting (tornado)</vt:lpstr>
      <vt:lpstr>Underfitting and overfitting (tornado)</vt:lpstr>
      <vt:lpstr>Stream surface selection</vt:lpstr>
      <vt:lpstr>Comparison of dimensionality reduction methods</vt:lpstr>
      <vt:lpstr>Comparison of clustering algorithms</vt:lpstr>
      <vt:lpstr>t-SNE projection of features and binary volumes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FlowNet: A Deep Learning Framework for Clustering and Selection of Streamlines and Stream Surfaces</dc:title>
  <cp:lastModifiedBy>Microsoft Office User</cp:lastModifiedBy>
  <cp:revision>3</cp:revision>
  <dcterms:modified xsi:type="dcterms:W3CDTF">2019-10-26T17:58:29Z</dcterms:modified>
</cp:coreProperties>
</file>