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260" r:id="rId2"/>
    <p:sldId id="297" r:id="rId3"/>
    <p:sldId id="261" r:id="rId4"/>
    <p:sldId id="296" r:id="rId5"/>
    <p:sldId id="259" r:id="rId6"/>
    <p:sldId id="262" r:id="rId7"/>
    <p:sldId id="263" r:id="rId8"/>
    <p:sldId id="264" r:id="rId9"/>
    <p:sldId id="265" r:id="rId10"/>
    <p:sldId id="266" r:id="rId11"/>
    <p:sldId id="267" r:id="rId12"/>
    <p:sldId id="268" r:id="rId13"/>
    <p:sldId id="269" r:id="rId14"/>
    <p:sldId id="270" r:id="rId15"/>
    <p:sldId id="271" r:id="rId16"/>
    <p:sldId id="272" r:id="rId17"/>
    <p:sldId id="275" r:id="rId18"/>
    <p:sldId id="277" r:id="rId19"/>
    <p:sldId id="278" r:id="rId20"/>
    <p:sldId id="279" r:id="rId21"/>
    <p:sldId id="280" r:id="rId22"/>
    <p:sldId id="281" r:id="rId23"/>
    <p:sldId id="283" r:id="rId24"/>
    <p:sldId id="284" r:id="rId25"/>
    <p:sldId id="285" r:id="rId26"/>
    <p:sldId id="286" r:id="rId27"/>
  </p:sldIdLst>
  <p:sldSz cx="14630400" cy="8229600"/>
  <p:notesSz cx="6858000" cy="9144000"/>
  <p:defaultTextStyle>
    <a:defPPr>
      <a:defRPr lang="en-US"/>
    </a:defPPr>
    <a:lvl1pPr algn="l" rtl="0" eaLnBrk="0" fontAlgn="base" hangingPunct="0">
      <a:spcBef>
        <a:spcPct val="0"/>
      </a:spcBef>
      <a:spcAft>
        <a:spcPct val="0"/>
      </a:spcAft>
      <a:defRPr sz="3400" kern="1200">
        <a:solidFill>
          <a:schemeClr val="tx1"/>
        </a:solidFill>
        <a:latin typeface="Arial" charset="0"/>
        <a:ea typeface="ＭＳ Ｐゴシック" charset="0"/>
        <a:cs typeface="ＭＳ Ｐゴシック" charset="0"/>
      </a:defRPr>
    </a:lvl1pPr>
    <a:lvl2pPr marL="652463" indent="-195263" algn="l" rtl="0" eaLnBrk="0" fontAlgn="base" hangingPunct="0">
      <a:spcBef>
        <a:spcPct val="0"/>
      </a:spcBef>
      <a:spcAft>
        <a:spcPct val="0"/>
      </a:spcAft>
      <a:defRPr sz="3400" kern="1200">
        <a:solidFill>
          <a:schemeClr val="tx1"/>
        </a:solidFill>
        <a:latin typeface="Arial" charset="0"/>
        <a:ea typeface="ＭＳ Ｐゴシック" charset="0"/>
        <a:cs typeface="ＭＳ Ｐゴシック" charset="0"/>
      </a:defRPr>
    </a:lvl2pPr>
    <a:lvl3pPr marL="1304925" indent="-390525" algn="l" rtl="0" eaLnBrk="0" fontAlgn="base" hangingPunct="0">
      <a:spcBef>
        <a:spcPct val="0"/>
      </a:spcBef>
      <a:spcAft>
        <a:spcPct val="0"/>
      </a:spcAft>
      <a:defRPr sz="3400" kern="1200">
        <a:solidFill>
          <a:schemeClr val="tx1"/>
        </a:solidFill>
        <a:latin typeface="Arial" charset="0"/>
        <a:ea typeface="ＭＳ Ｐゴシック" charset="0"/>
        <a:cs typeface="ＭＳ Ｐゴシック" charset="0"/>
      </a:defRPr>
    </a:lvl3pPr>
    <a:lvl4pPr marL="1958975" indent="-587375" algn="l" rtl="0" eaLnBrk="0" fontAlgn="base" hangingPunct="0">
      <a:spcBef>
        <a:spcPct val="0"/>
      </a:spcBef>
      <a:spcAft>
        <a:spcPct val="0"/>
      </a:spcAft>
      <a:defRPr sz="3400" kern="1200">
        <a:solidFill>
          <a:schemeClr val="tx1"/>
        </a:solidFill>
        <a:latin typeface="Arial" charset="0"/>
        <a:ea typeface="ＭＳ Ｐゴシック" charset="0"/>
        <a:cs typeface="ＭＳ Ｐゴシック" charset="0"/>
      </a:defRPr>
    </a:lvl4pPr>
    <a:lvl5pPr marL="2611438" indent="-782638" algn="l" rtl="0" eaLnBrk="0" fontAlgn="base" hangingPunct="0">
      <a:spcBef>
        <a:spcPct val="0"/>
      </a:spcBef>
      <a:spcAft>
        <a:spcPct val="0"/>
      </a:spcAft>
      <a:defRPr sz="3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BA"/>
    <a:srgbClr val="004993"/>
    <a:srgbClr val="003571"/>
    <a:srgbClr val="FFAA00"/>
    <a:srgbClr val="FF9B00"/>
    <a:srgbClr val="EC3B30"/>
    <a:srgbClr val="C33B30"/>
    <a:srgbClr val="9DB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102" autoAdjust="0"/>
  </p:normalViewPr>
  <p:slideViewPr>
    <p:cSldViewPr>
      <p:cViewPr>
        <p:scale>
          <a:sx n="75" d="100"/>
          <a:sy n="75" d="100"/>
        </p:scale>
        <p:origin x="-552" y="-528"/>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251C770-90D0-0C4A-BBFA-5D35DC3AA4C2}" type="datetimeFigureOut">
              <a:rPr lang="en-US"/>
              <a:pPr>
                <a:defRPr/>
              </a:pPr>
              <a:t>11/24/14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DE28E41-7CBB-4B45-A108-697F723D7E76}" type="slidenum">
              <a:rPr lang="en-US"/>
              <a:pPr>
                <a:defRPr/>
              </a:pPr>
              <a:t>‹#›</a:t>
            </a:fld>
            <a:endParaRPr lang="en-US"/>
          </a:p>
        </p:txBody>
      </p:sp>
    </p:spTree>
    <p:extLst>
      <p:ext uri="{BB962C8B-B14F-4D97-AF65-F5344CB8AC3E}">
        <p14:creationId xmlns:p14="http://schemas.microsoft.com/office/powerpoint/2010/main" val="3789875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7601E85-075A-A14B-91B4-88A306315064}" type="datetimeFigureOut">
              <a:rPr lang="en-US"/>
              <a:pPr>
                <a:defRPr/>
              </a:pPr>
              <a:t>11/24/14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FBB7AC1-E041-4E4B-9661-72E64939FA96}" type="slidenum">
              <a:rPr lang="en-US"/>
              <a:pPr>
                <a:defRPr/>
              </a:pPr>
              <a:t>‹#›</a:t>
            </a:fld>
            <a:endParaRPr lang="en-US"/>
          </a:p>
        </p:txBody>
      </p:sp>
    </p:spTree>
    <p:extLst>
      <p:ext uri="{BB962C8B-B14F-4D97-AF65-F5344CB8AC3E}">
        <p14:creationId xmlns:p14="http://schemas.microsoft.com/office/powerpoint/2010/main" val="292655857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solve this problem by considering the importance value as some energy term: when the flow moves from an important block to a less important one, it will also carry the energy along with it. In other words, neighboring blocks sharing more streamlines in common should have more similar importance values.</a:t>
            </a: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400">
                <a:solidFill>
                  <a:schemeClr val="tx1"/>
                </a:solidFill>
                <a:latin typeface="Arial" charset="0"/>
                <a:ea typeface="ＭＳ Ｐゴシック" charset="0"/>
                <a:cs typeface="ＭＳ Ｐゴシック" charset="0"/>
              </a:defRPr>
            </a:lvl1pPr>
            <a:lvl2pPr marL="742950" indent="-285750">
              <a:defRPr sz="3400">
                <a:solidFill>
                  <a:schemeClr val="tx1"/>
                </a:solidFill>
                <a:latin typeface="Arial" charset="0"/>
                <a:ea typeface="ＭＳ Ｐゴシック" charset="0"/>
              </a:defRPr>
            </a:lvl2pPr>
            <a:lvl3pPr marL="1143000" indent="-228600">
              <a:defRPr sz="3400">
                <a:solidFill>
                  <a:schemeClr val="tx1"/>
                </a:solidFill>
                <a:latin typeface="Arial" charset="0"/>
                <a:ea typeface="ＭＳ Ｐゴシック" charset="0"/>
              </a:defRPr>
            </a:lvl3pPr>
            <a:lvl4pPr marL="1600200" indent="-228600">
              <a:defRPr sz="3400">
                <a:solidFill>
                  <a:schemeClr val="tx1"/>
                </a:solidFill>
                <a:latin typeface="Arial" charset="0"/>
                <a:ea typeface="ＭＳ Ｐゴシック" charset="0"/>
              </a:defRPr>
            </a:lvl4pPr>
            <a:lvl5pPr marL="2057400" indent="-2286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fld id="{89327612-DBBE-D843-A9CE-F1C2B4AEAA9B}" type="slidenum">
              <a:rPr lang="en-US" sz="1200"/>
              <a:pPr/>
              <a:t>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illustrate an example of severe streamline distortion, where straight streamlines are deformed into polylines due to the different orientations of the two neighboring blocks c1 and c2. To reduce this kind of distortion, we drag v1 shared by c1 and c2 back to the center of the two adjacent vertices v′2 and v′3.</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400">
                <a:solidFill>
                  <a:schemeClr val="tx1"/>
                </a:solidFill>
                <a:latin typeface="Arial" charset="0"/>
                <a:ea typeface="ＭＳ Ｐゴシック" charset="0"/>
                <a:cs typeface="ＭＳ Ｐゴシック" charset="0"/>
              </a:defRPr>
            </a:lvl1pPr>
            <a:lvl2pPr marL="742950" indent="-285750">
              <a:defRPr sz="3400">
                <a:solidFill>
                  <a:schemeClr val="tx1"/>
                </a:solidFill>
                <a:latin typeface="Arial" charset="0"/>
                <a:ea typeface="ＭＳ Ｐゴシック" charset="0"/>
              </a:defRPr>
            </a:lvl2pPr>
            <a:lvl3pPr marL="1143000" indent="-228600">
              <a:defRPr sz="3400">
                <a:solidFill>
                  <a:schemeClr val="tx1"/>
                </a:solidFill>
                <a:latin typeface="Arial" charset="0"/>
                <a:ea typeface="ＭＳ Ｐゴシック" charset="0"/>
              </a:defRPr>
            </a:lvl3pPr>
            <a:lvl4pPr marL="1600200" indent="-228600">
              <a:defRPr sz="3400">
                <a:solidFill>
                  <a:schemeClr val="tx1"/>
                </a:solidFill>
                <a:latin typeface="Arial" charset="0"/>
                <a:ea typeface="ＭＳ Ｐゴシック" charset="0"/>
              </a:defRPr>
            </a:lvl4pPr>
            <a:lvl5pPr marL="2057400" indent="-2286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fld id="{CC96275D-3019-9149-A86A-E2BB95EC260F}" type="slidenum">
              <a:rPr lang="en-US" sz="1200"/>
              <a:pPr/>
              <a:t>16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Edge flipping can only be found for edges that belong to less important blocks. However, such a happening is still not desirable, since it might lead to the change of relative positions of blocks that are incident to the flipped edge. We detect edge flipping by computing the angle formed by the deformed edge and the original one. If the angle is larger than 90 degree, we consider the edge as flipped.</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400">
                <a:solidFill>
                  <a:schemeClr val="tx1"/>
                </a:solidFill>
                <a:latin typeface="Arial" charset="0"/>
                <a:ea typeface="ＭＳ Ｐゴシック" charset="0"/>
                <a:cs typeface="ＭＳ Ｐゴシック" charset="0"/>
              </a:defRPr>
            </a:lvl1pPr>
            <a:lvl2pPr marL="742950" indent="-285750">
              <a:defRPr sz="3400">
                <a:solidFill>
                  <a:schemeClr val="tx1"/>
                </a:solidFill>
                <a:latin typeface="Arial" charset="0"/>
                <a:ea typeface="ＭＳ Ｐゴシック" charset="0"/>
              </a:defRPr>
            </a:lvl2pPr>
            <a:lvl3pPr marL="1143000" indent="-228600">
              <a:defRPr sz="3400">
                <a:solidFill>
                  <a:schemeClr val="tx1"/>
                </a:solidFill>
                <a:latin typeface="Arial" charset="0"/>
                <a:ea typeface="ＭＳ Ｐゴシック" charset="0"/>
              </a:defRPr>
            </a:lvl3pPr>
            <a:lvl4pPr marL="1600200" indent="-228600">
              <a:defRPr sz="3400">
                <a:solidFill>
                  <a:schemeClr val="tx1"/>
                </a:solidFill>
                <a:latin typeface="Arial" charset="0"/>
                <a:ea typeface="ＭＳ Ｐゴシック" charset="0"/>
              </a:defRPr>
            </a:lvl4pPr>
            <a:lvl5pPr marL="2057400" indent="-2286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fld id="{77F7FD46-359B-4A47-B4E8-023A1294D638}" type="slidenum">
              <a:rPr lang="en-US" sz="1200"/>
              <a:pPr/>
              <a:t>17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vis14-bkgnd-litetitl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097280" y="4114800"/>
            <a:ext cx="12435840" cy="2377440"/>
          </a:xfrm>
        </p:spPr>
        <p:txBody>
          <a:bodyPr anchor="b"/>
          <a:lstStyle>
            <a:lvl1pPr algn="r">
              <a:defRPr sz="6000">
                <a:solidFill>
                  <a:srgbClr val="004993"/>
                </a:solidFill>
              </a:defRPr>
            </a:lvl1pPr>
          </a:lstStyle>
          <a:p>
            <a:r>
              <a:rPr lang="en-US" dirty="0"/>
              <a:t>Click to edit Master title style</a:t>
            </a:r>
          </a:p>
        </p:txBody>
      </p:sp>
      <p:sp>
        <p:nvSpPr>
          <p:cNvPr id="5124" name="Rectangle 4"/>
          <p:cNvSpPr>
            <a:spLocks noGrp="1" noChangeArrowheads="1"/>
          </p:cNvSpPr>
          <p:nvPr>
            <p:ph type="subTitle" idx="1"/>
          </p:nvPr>
        </p:nvSpPr>
        <p:spPr>
          <a:xfrm>
            <a:off x="1097280" y="6766560"/>
            <a:ext cx="12435840" cy="1188720"/>
          </a:xfrm>
        </p:spPr>
        <p:txBody>
          <a:bodyPr/>
          <a:lstStyle>
            <a:lvl1pPr marL="0" indent="0" algn="r">
              <a:buFontTx/>
              <a:buNone/>
              <a:defRPr sz="3600">
                <a:solidFill>
                  <a:schemeClr val="accent5">
                    <a:lumMod val="25000"/>
                  </a:schemeClr>
                </a:solidFill>
              </a:defRPr>
            </a:lvl1pPr>
          </a:lstStyle>
          <a:p>
            <a:r>
              <a:rPr lang="en-US" dirty="0"/>
              <a:t>Click to edit Master subtitle style</a:t>
            </a:r>
          </a:p>
        </p:txBody>
      </p:sp>
    </p:spTree>
    <p:extLst>
      <p:ext uri="{BB962C8B-B14F-4D97-AF65-F5344CB8AC3E}">
        <p14:creationId xmlns:p14="http://schemas.microsoft.com/office/powerpoint/2010/main" val="151932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1981200"/>
            <a:ext cx="13716000"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00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59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67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vis14-bkgnd-litechild.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182563"/>
            <a:ext cx="133350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622" tIns="65311" rIns="130622" bIns="6531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228600" y="1981200"/>
            <a:ext cx="13716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622" tIns="65311" rIns="130622" bIns="653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26" r:id="rId1"/>
    <p:sldLayoutId id="2147483723" r:id="rId2"/>
    <p:sldLayoutId id="2147483724" r:id="rId3"/>
    <p:sldLayoutId id="2147483725" r:id="rId4"/>
  </p:sldLayoutIdLst>
  <p:txStyles>
    <p:titleStyle>
      <a:lvl1pPr algn="l" rtl="0" eaLnBrk="0" fontAlgn="base" hangingPunct="0">
        <a:spcBef>
          <a:spcPct val="0"/>
        </a:spcBef>
        <a:spcAft>
          <a:spcPct val="0"/>
        </a:spcAft>
        <a:defRPr sz="5100">
          <a:solidFill>
            <a:srgbClr val="003571"/>
          </a:solidFill>
          <a:latin typeface="+mj-lt"/>
          <a:ea typeface="+mj-ea"/>
          <a:cs typeface="+mj-cs"/>
        </a:defRPr>
      </a:lvl1pPr>
      <a:lvl2pPr algn="l" rtl="0" eaLnBrk="0" fontAlgn="base" hangingPunct="0">
        <a:spcBef>
          <a:spcPct val="0"/>
        </a:spcBef>
        <a:spcAft>
          <a:spcPct val="0"/>
        </a:spcAft>
        <a:defRPr sz="5100">
          <a:solidFill>
            <a:srgbClr val="003571"/>
          </a:solidFill>
          <a:latin typeface="Arial"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5100">
          <a:solidFill>
            <a:srgbClr val="003571"/>
          </a:solidFill>
          <a:latin typeface="Arial"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5100">
          <a:solidFill>
            <a:srgbClr val="003571"/>
          </a:solidFill>
          <a:latin typeface="Arial"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5100">
          <a:solidFill>
            <a:srgbClr val="003571"/>
          </a:solidFill>
          <a:latin typeface="Arial" pitchFamily="-107" charset="0"/>
          <a:ea typeface="ＭＳ Ｐゴシック" pitchFamily="-107" charset="-128"/>
          <a:cs typeface="ＭＳ Ｐゴシック" pitchFamily="-107" charset="-128"/>
        </a:defRPr>
      </a:lvl5pPr>
      <a:lvl6pPr marL="653110"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6pPr>
      <a:lvl7pPr marL="1306220"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7pPr>
      <a:lvl8pPr marL="1959331"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8pPr>
      <a:lvl9pPr marL="2612441"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9pPr>
    </p:titleStyle>
    <p:bodyStyle>
      <a:lvl1pPr marL="488950" indent="-488950" algn="l" rtl="0" eaLnBrk="0" fontAlgn="base" hangingPunct="0">
        <a:spcBef>
          <a:spcPct val="20000"/>
        </a:spcBef>
        <a:spcAft>
          <a:spcPct val="0"/>
        </a:spcAft>
        <a:buClr>
          <a:srgbClr val="C33B30"/>
        </a:buClr>
        <a:buChar char="•"/>
        <a:defRPr sz="3400">
          <a:solidFill>
            <a:srgbClr val="224B50"/>
          </a:solidFill>
          <a:latin typeface="+mn-lt"/>
          <a:ea typeface="+mn-ea"/>
          <a:cs typeface="+mn-cs"/>
        </a:defRPr>
      </a:lvl1pPr>
      <a:lvl2pPr marL="1060450" indent="-407988" algn="l" rtl="0" eaLnBrk="0" fontAlgn="base" hangingPunct="0">
        <a:spcBef>
          <a:spcPct val="20000"/>
        </a:spcBef>
        <a:spcAft>
          <a:spcPct val="0"/>
        </a:spcAft>
        <a:buClr>
          <a:srgbClr val="0064BA"/>
        </a:buClr>
        <a:buFont typeface="Times" charset="0"/>
        <a:buChar char="•"/>
        <a:defRPr sz="3400">
          <a:solidFill>
            <a:srgbClr val="224B50"/>
          </a:solidFill>
          <a:latin typeface="+mn-lt"/>
          <a:ea typeface="+mn-ea"/>
          <a:cs typeface="ＭＳ Ｐゴシック" charset="0"/>
        </a:defRPr>
      </a:lvl2pPr>
      <a:lvl3pPr marL="1631950" indent="-325438" algn="l" rtl="0" eaLnBrk="0" fontAlgn="base" hangingPunct="0">
        <a:spcBef>
          <a:spcPct val="20000"/>
        </a:spcBef>
        <a:spcAft>
          <a:spcPct val="0"/>
        </a:spcAft>
        <a:buClr>
          <a:schemeClr val="accent1"/>
        </a:buClr>
        <a:buChar char="•"/>
        <a:defRPr sz="3400">
          <a:solidFill>
            <a:srgbClr val="224B50"/>
          </a:solidFill>
          <a:latin typeface="+mn-lt"/>
          <a:ea typeface="+mn-ea"/>
          <a:cs typeface="ＭＳ Ｐゴシック" charset="0"/>
        </a:defRPr>
      </a:lvl3pPr>
      <a:lvl4pPr marL="2284413" indent="-325438" algn="l" rtl="0" eaLnBrk="0" fontAlgn="base" hangingPunct="0">
        <a:spcBef>
          <a:spcPct val="20000"/>
        </a:spcBef>
        <a:spcAft>
          <a:spcPct val="0"/>
        </a:spcAft>
        <a:buChar char="–"/>
        <a:defRPr sz="3400">
          <a:solidFill>
            <a:srgbClr val="224B50"/>
          </a:solidFill>
          <a:latin typeface="+mn-lt"/>
          <a:ea typeface="+mn-ea"/>
          <a:cs typeface="ＭＳ Ｐゴシック" charset="0"/>
        </a:defRPr>
      </a:lvl4pPr>
      <a:lvl5pPr marL="2938463" indent="-325438" algn="l" rtl="0" eaLnBrk="0" fontAlgn="base" hangingPunct="0">
        <a:spcBef>
          <a:spcPct val="20000"/>
        </a:spcBef>
        <a:spcAft>
          <a:spcPct val="0"/>
        </a:spcAft>
        <a:buChar char="»"/>
        <a:defRPr sz="3400">
          <a:solidFill>
            <a:srgbClr val="224B50"/>
          </a:solidFill>
          <a:latin typeface="+mn-lt"/>
          <a:ea typeface="+mn-ea"/>
          <a:cs typeface="ＭＳ Ｐゴシック" charset="0"/>
        </a:defRPr>
      </a:lvl5pPr>
      <a:lvl6pPr marL="3592106" indent="-326555" algn="l" rtl="0" fontAlgn="base">
        <a:spcBef>
          <a:spcPct val="20000"/>
        </a:spcBef>
        <a:spcAft>
          <a:spcPct val="0"/>
        </a:spcAft>
        <a:buChar char="»"/>
        <a:defRPr sz="3400">
          <a:solidFill>
            <a:srgbClr val="EEEAFF"/>
          </a:solidFill>
          <a:latin typeface="+mn-lt"/>
          <a:ea typeface="+mn-ea"/>
        </a:defRPr>
      </a:lvl6pPr>
      <a:lvl7pPr marL="4245216" indent="-326555" algn="l" rtl="0" fontAlgn="base">
        <a:spcBef>
          <a:spcPct val="20000"/>
        </a:spcBef>
        <a:spcAft>
          <a:spcPct val="0"/>
        </a:spcAft>
        <a:buChar char="»"/>
        <a:defRPr sz="3400">
          <a:solidFill>
            <a:srgbClr val="EEEAFF"/>
          </a:solidFill>
          <a:latin typeface="+mn-lt"/>
          <a:ea typeface="+mn-ea"/>
        </a:defRPr>
      </a:lvl7pPr>
      <a:lvl8pPr marL="4898327" indent="-326555" algn="l" rtl="0" fontAlgn="base">
        <a:spcBef>
          <a:spcPct val="20000"/>
        </a:spcBef>
        <a:spcAft>
          <a:spcPct val="0"/>
        </a:spcAft>
        <a:buChar char="»"/>
        <a:defRPr sz="3400">
          <a:solidFill>
            <a:srgbClr val="EEEAFF"/>
          </a:solidFill>
          <a:latin typeface="+mn-lt"/>
          <a:ea typeface="+mn-ea"/>
        </a:defRPr>
      </a:lvl8pPr>
      <a:lvl9pPr marL="5551437" indent="-326555" algn="l" rtl="0" fontAlgn="base">
        <a:spcBef>
          <a:spcPct val="20000"/>
        </a:spcBef>
        <a:spcAft>
          <a:spcPct val="0"/>
        </a:spcAft>
        <a:buChar char="»"/>
        <a:defRPr sz="3400">
          <a:solidFill>
            <a:srgbClr val="EEEAFF"/>
          </a:solidFill>
          <a:latin typeface="+mn-lt"/>
          <a:ea typeface="+mn-ea"/>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5.png"/><Relationship Id="rId6"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8.png"/><Relationship Id="rId1" Type="http://schemas.microsoft.com/office/2007/relationships/media" Target="../media/media3.mp4"/><Relationship Id="rId2" Type="http://schemas.openxmlformats.org/officeDocument/2006/relationships/video" Target="../media/media3.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9.png"/><Relationship Id="rId1" Type="http://schemas.microsoft.com/office/2007/relationships/media" Target="../media/media4.mp4"/><Relationship Id="rId2" Type="http://schemas.openxmlformats.org/officeDocument/2006/relationships/video" Target="../media/media4.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1066800" y="3581400"/>
            <a:ext cx="12436475" cy="2378075"/>
          </a:xfrm>
        </p:spPr>
        <p:txBody>
          <a:bodyPr/>
          <a:lstStyle/>
          <a:p>
            <a:r>
              <a:rPr lang="en-US">
                <a:latin typeface="Arial" charset="0"/>
                <a:ea typeface="ＭＳ Ｐゴシック" charset="0"/>
                <a:cs typeface="ＭＳ Ｐゴシック" charset="0"/>
              </a:rPr>
              <a:t>A Deformation Framework for Focus+Context Flow Visualization</a:t>
            </a:r>
          </a:p>
        </p:txBody>
      </p:sp>
      <p:sp>
        <p:nvSpPr>
          <p:cNvPr id="3" name="Subtitle 2"/>
          <p:cNvSpPr>
            <a:spLocks noGrp="1"/>
          </p:cNvSpPr>
          <p:nvPr>
            <p:ph type="subTitle" idx="1"/>
          </p:nvPr>
        </p:nvSpPr>
        <p:spPr>
          <a:xfrm>
            <a:off x="1066800" y="6019800"/>
            <a:ext cx="12436475" cy="1189038"/>
          </a:xfrm>
        </p:spPr>
        <p:txBody>
          <a:bodyPr/>
          <a:lstStyle/>
          <a:p>
            <a:pPr>
              <a:defRPr/>
            </a:pPr>
            <a:r>
              <a:rPr lang="en-US" sz="2800" dirty="0"/>
              <a:t>Jun Tao, Michigan Technological </a:t>
            </a:r>
            <a:r>
              <a:rPr lang="en-US" sz="2800" dirty="0" smtClean="0"/>
              <a:t>University</a:t>
            </a:r>
            <a:endParaRPr lang="en-US" sz="2800" dirty="0"/>
          </a:p>
          <a:p>
            <a:pPr>
              <a:defRPr/>
            </a:pPr>
            <a:r>
              <a:rPr lang="en-US" sz="2800" dirty="0"/>
              <a:t>Chaoli Wang, University of Notre </a:t>
            </a:r>
            <a:r>
              <a:rPr lang="en-US" sz="2800" dirty="0" smtClean="0"/>
              <a:t>Dame</a:t>
            </a:r>
            <a:endParaRPr lang="en-US" sz="2800" dirty="0"/>
          </a:p>
          <a:p>
            <a:pPr>
              <a:defRPr/>
            </a:pPr>
            <a:r>
              <a:rPr lang="en-US" sz="2800" dirty="0" err="1"/>
              <a:t>Ching-Kuang</a:t>
            </a:r>
            <a:r>
              <a:rPr lang="en-US" sz="2800" dirty="0"/>
              <a:t> </a:t>
            </a:r>
            <a:r>
              <a:rPr lang="en-US" sz="2800" dirty="0" err="1"/>
              <a:t>Shene</a:t>
            </a:r>
            <a:r>
              <a:rPr lang="en-US" sz="2800" dirty="0"/>
              <a:t>, Michigan Technological </a:t>
            </a:r>
            <a:r>
              <a:rPr lang="en-US" sz="2800" dirty="0" smtClean="0"/>
              <a:t>University</a:t>
            </a:r>
            <a:endParaRPr lang="en-US" sz="2800" dirty="0"/>
          </a:p>
          <a:p>
            <a:pPr>
              <a:defRPr/>
            </a:pPr>
            <a:r>
              <a:rPr lang="en-US" sz="2800" dirty="0" err="1"/>
              <a:t>Seung</a:t>
            </a:r>
            <a:r>
              <a:rPr lang="en-US" sz="2800" dirty="0"/>
              <a:t> Hyun Kim, The Ohio State University</a:t>
            </a:r>
          </a:p>
          <a:p>
            <a:pPr>
              <a:defRPr/>
            </a:pPr>
            <a:endParaRPr lang="en-US" sz="2800" dirty="0"/>
          </a:p>
          <a:p>
            <a:pPr>
              <a:defRPr/>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a:latin typeface="Arial" charset="0"/>
                <a:ea typeface="ＭＳ Ｐゴシック" charset="0"/>
                <a:cs typeface="ＭＳ Ｐゴシック" charset="0"/>
              </a:rPr>
              <a:t>Spherical block focus</a:t>
            </a:r>
          </a:p>
        </p:txBody>
      </p:sp>
      <p:sp>
        <p:nvSpPr>
          <p:cNvPr id="13314" name="Content Placeholder 2"/>
          <p:cNvSpPr>
            <a:spLocks noGrp="1"/>
          </p:cNvSpPr>
          <p:nvPr>
            <p:ph idx="1"/>
          </p:nvPr>
        </p:nvSpPr>
        <p:spPr/>
        <p:txBody>
          <a:bodyPr/>
          <a:lstStyle/>
          <a:p>
            <a:r>
              <a:rPr lang="en-US" dirty="0">
                <a:latin typeface="Arial" charset="0"/>
                <a:ea typeface="ＭＳ Ｐゴシック" charset="0"/>
                <a:cs typeface="ＭＳ Ｐゴシック" charset="0"/>
              </a:rPr>
              <a:t>Suitable for magnifying small </a:t>
            </a:r>
            <a:r>
              <a:rPr lang="en-US" dirty="0" smtClean="0">
                <a:latin typeface="Arial" charset="0"/>
                <a:ea typeface="ＭＳ Ｐゴシック" charset="0"/>
                <a:cs typeface="ＭＳ Ｐゴシック" charset="0"/>
              </a:rPr>
              <a:t>features</a:t>
            </a:r>
            <a:endParaRPr lang="en-US" dirty="0">
              <a:latin typeface="Arial" charset="0"/>
              <a:ea typeface="ＭＳ Ｐゴシック" charset="0"/>
              <a:cs typeface="ＭＳ Ｐゴシック" charset="0"/>
            </a:endParaRPr>
          </a:p>
        </p:txBody>
      </p:sp>
      <p:pic>
        <p:nvPicPr>
          <p:cNvPr id="4" name="Picture 3" descr="Figure4-1.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0" y="3048000"/>
            <a:ext cx="4959350" cy="4749800"/>
          </a:xfrm>
          <a:prstGeom prst="rect">
            <a:avLst/>
          </a:prstGeom>
          <a:effectLst>
            <a:outerShdw blurRad="50800" dist="38100" dir="2700000" algn="tl" rotWithShape="0">
              <a:srgbClr val="000000">
                <a:alpha val="43000"/>
              </a:srgbClr>
            </a:outerShdw>
          </a:effectLst>
        </p:spPr>
      </p:pic>
      <p:pic>
        <p:nvPicPr>
          <p:cNvPr id="5" name="Picture 4" descr="Figure4-2.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650" y="3048000"/>
            <a:ext cx="4959350" cy="4749800"/>
          </a:xfrm>
          <a:prstGeom prst="rect">
            <a:avLst/>
          </a:prstGeom>
          <a:effectLst>
            <a:outerShdw blurRad="50800" dist="38100" dir="2700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vcg14-fcf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175"/>
            <a:ext cx="4035425" cy="4037013"/>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5029200" y="0"/>
            <a:ext cx="4049712" cy="4049713"/>
          </a:xfrm>
          <a:prstGeom prst="rect">
            <a:avLst/>
          </a:prstGeom>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9844088" y="30163"/>
            <a:ext cx="4010025" cy="4010025"/>
          </a:xfrm>
          <a:prstGeom prst="rect">
            <a:avLst/>
          </a:prstGeom>
          <a:effectLst>
            <a:outerShdw blurRad="50800" dist="38100" dir="2700000" algn="tl" rotWithShape="0">
              <a:srgbClr val="000000">
                <a:alpha val="43000"/>
              </a:srgbClr>
            </a:outerShdw>
          </a:effectLst>
        </p:spPr>
      </p:pic>
      <p:pic>
        <p:nvPicPr>
          <p:cNvPr id="7" name="Picture 6" descr="tvcg14-fcf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191000"/>
            <a:ext cx="4027488" cy="4027488"/>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105400" y="4259263"/>
            <a:ext cx="3957637" cy="3956050"/>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9829800" y="4219575"/>
            <a:ext cx="3997325" cy="3997325"/>
          </a:xfrm>
          <a:prstGeom prst="rect">
            <a:avLst/>
          </a:prstGeom>
          <a:effectLst>
            <a:outerShdw blurRad="50800" dist="38100" dir="2700000" algn="tl" rotWithShape="0">
              <a:srgbClr val="000000">
                <a:alpha val="43000"/>
              </a:srgbClr>
            </a:outerShdw>
          </a:effectLst>
        </p:spPr>
      </p:pic>
      <p:sp>
        <p:nvSpPr>
          <p:cNvPr id="10" name="Title 1"/>
          <p:cNvSpPr txBox="1">
            <a:spLocks/>
          </p:cNvSpPr>
          <p:nvPr/>
        </p:nvSpPr>
        <p:spPr>
          <a:xfrm rot="16200000">
            <a:off x="2441575" y="6022975"/>
            <a:ext cx="403225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3200" dirty="0" smtClean="0">
                <a:latin typeface="+mn-lt"/>
              </a:rPr>
              <a:t>original</a:t>
            </a:r>
            <a:endParaRPr lang="en-US" sz="3200" dirty="0">
              <a:latin typeface="+mn-lt"/>
            </a:endParaRPr>
          </a:p>
        </p:txBody>
      </p:sp>
      <p:sp>
        <p:nvSpPr>
          <p:cNvPr id="11" name="Title 1"/>
          <p:cNvSpPr txBox="1">
            <a:spLocks/>
          </p:cNvSpPr>
          <p:nvPr/>
        </p:nvSpPr>
        <p:spPr>
          <a:xfrm rot="16200000">
            <a:off x="7234237" y="5970588"/>
            <a:ext cx="411480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3200" dirty="0">
                <a:latin typeface="+mn-lt"/>
              </a:rPr>
              <a:t>s</a:t>
            </a:r>
            <a:r>
              <a:rPr lang="en-US" sz="3200" dirty="0" smtClean="0">
                <a:latin typeface="+mn-lt"/>
              </a:rPr>
              <a:t>pherical block focus</a:t>
            </a:r>
            <a:endParaRPr lang="en-US" sz="3200" dirty="0">
              <a:latin typeface="+mn-lt"/>
            </a:endParaRPr>
          </a:p>
        </p:txBody>
      </p:sp>
      <p:sp>
        <p:nvSpPr>
          <p:cNvPr id="12" name="Title 1"/>
          <p:cNvSpPr txBox="1">
            <a:spLocks/>
          </p:cNvSpPr>
          <p:nvPr/>
        </p:nvSpPr>
        <p:spPr>
          <a:xfrm rot="16200000">
            <a:off x="12039600" y="6019800"/>
            <a:ext cx="403860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3200" dirty="0">
                <a:latin typeface="+mn-lt"/>
              </a:rPr>
              <a:t>e</a:t>
            </a:r>
            <a:r>
              <a:rPr lang="en-US" sz="3200" dirty="0" smtClean="0">
                <a:latin typeface="+mn-lt"/>
              </a:rPr>
              <a:t>rror mapping</a:t>
            </a:r>
            <a:endParaRPr lang="en-US" sz="3200" dirty="0">
              <a:latin typeface="+mn-lt"/>
            </a:endParaRPr>
          </a:p>
        </p:txBody>
      </p:sp>
      <p:sp>
        <p:nvSpPr>
          <p:cNvPr id="13" name="Donut 12"/>
          <p:cNvSpPr/>
          <p:nvPr/>
        </p:nvSpPr>
        <p:spPr>
          <a:xfrm>
            <a:off x="1524000" y="619125"/>
            <a:ext cx="1133475" cy="1133475"/>
          </a:xfrm>
          <a:prstGeom prst="donut">
            <a:avLst>
              <a:gd name="adj" fmla="val 11279"/>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Donut 13"/>
          <p:cNvSpPr/>
          <p:nvPr/>
        </p:nvSpPr>
        <p:spPr>
          <a:xfrm>
            <a:off x="2295525" y="5486400"/>
            <a:ext cx="1133475" cy="1133475"/>
          </a:xfrm>
          <a:prstGeom prst="donut">
            <a:avLst>
              <a:gd name="adj" fmla="val 11279"/>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15" name="Picture 14" descr="Screen Shot 2014-09-05 at 8.06.49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944600" y="152400"/>
            <a:ext cx="609600" cy="376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4-11-10 at 5.43.0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3400" y="152400"/>
            <a:ext cx="581338"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Arial" charset="0"/>
                <a:ea typeface="ＭＳ Ｐゴシック" charset="0"/>
                <a:cs typeface="ＭＳ Ｐゴシック" charset="0"/>
              </a:rPr>
              <a:t>Hourglass block focus</a:t>
            </a:r>
          </a:p>
        </p:txBody>
      </p:sp>
      <p:pic>
        <p:nvPicPr>
          <p:cNvPr id="4" name="Picture 3" descr="Figure4-3.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6504" y="3197871"/>
            <a:ext cx="4870765" cy="4803775"/>
          </a:xfrm>
          <a:prstGeom prst="rect">
            <a:avLst/>
          </a:prstGeom>
          <a:effectLst>
            <a:outerShdw blurRad="50800" dist="38100" dir="2700000" algn="tl" rotWithShape="0">
              <a:srgbClr val="000000">
                <a:alpha val="43000"/>
              </a:srgbClr>
            </a:outerShdw>
          </a:effectLst>
        </p:spPr>
      </p:pic>
      <p:pic>
        <p:nvPicPr>
          <p:cNvPr id="5" name="Picture 4" descr="Figure4-4.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448800" y="3124200"/>
            <a:ext cx="4890304" cy="4890304"/>
          </a:xfrm>
          <a:prstGeom prst="rect">
            <a:avLst/>
          </a:prstGeom>
          <a:effectLst>
            <a:outerShdw blurRad="50800" dist="38100" dir="2700000" algn="tl" rotWithShape="0">
              <a:srgbClr val="000000">
                <a:alpha val="43000"/>
              </a:srgbClr>
            </a:outerShdw>
          </a:effectLst>
        </p:spPr>
      </p:pic>
      <p:pic>
        <p:nvPicPr>
          <p:cNvPr id="6" name="Picture 5" descr="Unknow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68687"/>
            <a:ext cx="1833563"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1597025" y="4124325"/>
            <a:ext cx="1755775" cy="2230437"/>
            <a:chOff x="6159913" y="685800"/>
            <a:chExt cx="1002887" cy="1517651"/>
          </a:xfrm>
        </p:grpSpPr>
        <p:sp>
          <p:nvSpPr>
            <p:cNvPr id="8" name="Title 1"/>
            <p:cNvSpPr txBox="1">
              <a:spLocks/>
            </p:cNvSpPr>
            <p:nvPr/>
          </p:nvSpPr>
          <p:spPr>
            <a:xfrm>
              <a:off x="6172608" y="1219408"/>
              <a:ext cx="990192" cy="381303"/>
            </a:xfrm>
            <a:prstGeom prst="rect">
              <a:avLst/>
            </a:prstGeom>
          </p:spPr>
          <p:txBody>
            <a:bodyPr anchor="ctr">
              <a:normAutofit/>
            </a:bodyP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2800" dirty="0" smtClean="0">
                  <a:latin typeface="+mn-lt"/>
                </a:rPr>
                <a:t>dense</a:t>
              </a:r>
              <a:endParaRPr lang="en-US" sz="2800" dirty="0">
                <a:latin typeface="+mn-lt"/>
              </a:endParaRPr>
            </a:p>
          </p:txBody>
        </p:sp>
        <p:sp>
          <p:nvSpPr>
            <p:cNvPr id="9" name="Title 1"/>
            <p:cNvSpPr txBox="1">
              <a:spLocks/>
            </p:cNvSpPr>
            <p:nvPr/>
          </p:nvSpPr>
          <p:spPr>
            <a:xfrm>
              <a:off x="6172608" y="1822148"/>
              <a:ext cx="990192" cy="381303"/>
            </a:xfrm>
            <a:prstGeom prst="rect">
              <a:avLst/>
            </a:prstGeom>
          </p:spPr>
          <p:txBody>
            <a:bodyPr anchor="ctr">
              <a:normAutofit/>
            </a:bodyP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2800" dirty="0" smtClean="0">
                  <a:latin typeface="+mn-lt"/>
                </a:rPr>
                <a:t>sparse</a:t>
              </a:r>
              <a:endParaRPr lang="en-US" sz="2800" dirty="0">
                <a:latin typeface="+mn-lt"/>
              </a:endParaRPr>
            </a:p>
          </p:txBody>
        </p:sp>
        <p:sp>
          <p:nvSpPr>
            <p:cNvPr id="10" name="Title 1"/>
            <p:cNvSpPr txBox="1">
              <a:spLocks/>
            </p:cNvSpPr>
            <p:nvPr/>
          </p:nvSpPr>
          <p:spPr>
            <a:xfrm>
              <a:off x="6159913" y="685800"/>
              <a:ext cx="990192" cy="381303"/>
            </a:xfrm>
            <a:prstGeom prst="rect">
              <a:avLst/>
            </a:prstGeom>
          </p:spPr>
          <p:txBody>
            <a:bodyPr anchor="ctr">
              <a:normAutofit/>
            </a:bodyP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2800" dirty="0" smtClean="0">
                  <a:latin typeface="+mn-lt"/>
                </a:rPr>
                <a:t>sparse</a:t>
              </a:r>
              <a:endParaRPr lang="en-US" sz="2800" dirty="0">
                <a:latin typeface="+mn-lt"/>
              </a:endParaRPr>
            </a:p>
          </p:txBody>
        </p:sp>
      </p:grpSp>
      <p:sp>
        <p:nvSpPr>
          <p:cNvPr id="11" name="Content Placeholder 2"/>
          <p:cNvSpPr>
            <a:spLocks noGrp="1"/>
          </p:cNvSpPr>
          <p:nvPr>
            <p:ph idx="1"/>
          </p:nvPr>
        </p:nvSpPr>
        <p:spPr>
          <a:xfrm>
            <a:off x="228600" y="1981200"/>
            <a:ext cx="13716000" cy="5334000"/>
          </a:xfrm>
        </p:spPr>
        <p:txBody>
          <a:bodyPr/>
          <a:lstStyle/>
          <a:p>
            <a:r>
              <a:rPr lang="en-US" dirty="0" smtClean="0">
                <a:latin typeface="Arial" charset="0"/>
                <a:ea typeface="ＭＳ Ｐゴシック" charset="0"/>
                <a:cs typeface="ＭＳ Ｐゴシック" charset="0"/>
              </a:rPr>
              <a:t>Spherical block focus not </a:t>
            </a:r>
            <a:r>
              <a:rPr lang="en-US" dirty="0">
                <a:latin typeface="Arial" charset="0"/>
                <a:ea typeface="ＭＳ Ｐゴシック" charset="0"/>
                <a:cs typeface="ＭＳ Ｐゴシック" charset="0"/>
              </a:rPr>
              <a:t>effective for features hidden by surrounding streamlines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4800600"/>
            <a:ext cx="441960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3200" dirty="0" smtClean="0">
                <a:latin typeface="+mn-lt"/>
              </a:rPr>
              <a:t>original</a:t>
            </a:r>
            <a:endParaRPr lang="en-US" sz="3200" dirty="0">
              <a:latin typeface="+mn-lt"/>
            </a:endParaRPr>
          </a:p>
        </p:txBody>
      </p:sp>
      <p:sp>
        <p:nvSpPr>
          <p:cNvPr id="5" name="Title 1"/>
          <p:cNvSpPr txBox="1">
            <a:spLocks/>
          </p:cNvSpPr>
          <p:nvPr/>
        </p:nvSpPr>
        <p:spPr>
          <a:xfrm>
            <a:off x="5105400" y="4800600"/>
            <a:ext cx="449580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3200" dirty="0">
                <a:latin typeface="+mn-lt"/>
              </a:rPr>
              <a:t>s</a:t>
            </a:r>
            <a:r>
              <a:rPr lang="en-US" sz="3200" dirty="0" smtClean="0">
                <a:latin typeface="+mn-lt"/>
              </a:rPr>
              <a:t>pherical block focus</a:t>
            </a:r>
            <a:endParaRPr lang="en-US" sz="3200" dirty="0">
              <a:latin typeface="+mn-lt"/>
            </a:endParaRPr>
          </a:p>
        </p:txBody>
      </p:sp>
      <p:sp>
        <p:nvSpPr>
          <p:cNvPr id="6" name="Title 1"/>
          <p:cNvSpPr txBox="1">
            <a:spLocks/>
          </p:cNvSpPr>
          <p:nvPr/>
        </p:nvSpPr>
        <p:spPr>
          <a:xfrm>
            <a:off x="9829800" y="4800600"/>
            <a:ext cx="449580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3200" dirty="0">
                <a:latin typeface="+mn-lt"/>
              </a:rPr>
              <a:t>h</a:t>
            </a:r>
            <a:r>
              <a:rPr lang="en-US" sz="3200" dirty="0" smtClean="0">
                <a:latin typeface="+mn-lt"/>
              </a:rPr>
              <a:t>ourglass block focus</a:t>
            </a:r>
            <a:endParaRPr lang="en-US" sz="3200" dirty="0">
              <a:latin typeface="+mn-lt"/>
            </a:endParaRPr>
          </a:p>
        </p:txBody>
      </p:sp>
      <p:pic>
        <p:nvPicPr>
          <p:cNvPr id="7" name="Picture 6" descr="tvcg14-fcf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5" y="163513"/>
            <a:ext cx="4492625" cy="4494212"/>
          </a:xfrm>
          <a:prstGeom prst="rect">
            <a:avLst/>
          </a:prstGeom>
          <a:effectLst>
            <a:outerShdw blurRad="50800" dist="38100" dir="2700000" algn="tl" rotWithShape="0">
              <a:srgbClr val="000000">
                <a:alpha val="43000"/>
              </a:srgbClr>
            </a:outerShdw>
          </a:effectLst>
        </p:spPr>
      </p:pic>
      <p:pic>
        <p:nvPicPr>
          <p:cNvPr id="8" name="Picture 7" descr="tvcg14-fcf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5410200"/>
            <a:ext cx="2590800" cy="2590800"/>
          </a:xfrm>
          <a:prstGeom prst="rect">
            <a:avLst/>
          </a:prstGeom>
          <a:effectLst>
            <a:outerShdw blurRad="50800" dist="38100" dir="2700000" algn="tl" rotWithShape="0">
              <a:srgbClr val="000000">
                <a:alpha val="43000"/>
              </a:srgbClr>
            </a:outerShdw>
          </a:effectLst>
        </p:spPr>
      </p:pic>
      <p:pic>
        <p:nvPicPr>
          <p:cNvPr id="9" name="Picture 8" descr="tvcg14-fcfv.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575" y="163513"/>
            <a:ext cx="4492625" cy="4494212"/>
          </a:xfrm>
          <a:prstGeom prst="rect">
            <a:avLst/>
          </a:prstGeom>
          <a:effectLst>
            <a:outerShdw blurRad="50800" dist="38100" dir="2700000" algn="tl" rotWithShape="0">
              <a:srgbClr val="000000">
                <a:alpha val="43000"/>
              </a:srgbClr>
            </a:outerShdw>
          </a:effectLst>
        </p:spPr>
      </p:pic>
      <p:pic>
        <p:nvPicPr>
          <p:cNvPr id="10" name="Picture 9" descr="tvcg14-fcf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2975" y="5410200"/>
            <a:ext cx="2587625" cy="2587625"/>
          </a:xfrm>
          <a:prstGeom prst="rect">
            <a:avLst/>
          </a:prstGeom>
          <a:effectLst>
            <a:outerShdw blurRad="50800" dist="38100" dir="2700000" algn="tl" rotWithShape="0">
              <a:srgbClr val="000000">
                <a:alpha val="43000"/>
              </a:srgbClr>
            </a:outerShdw>
          </a:effectLst>
        </p:spPr>
      </p:pic>
      <p:pic>
        <p:nvPicPr>
          <p:cNvPr id="11" name="Picture 10" descr="tvcg14-fcfv.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2975" y="163513"/>
            <a:ext cx="4492625" cy="4494212"/>
          </a:xfrm>
          <a:prstGeom prst="rect">
            <a:avLst/>
          </a:prstGeom>
          <a:effectLst>
            <a:outerShdw blurRad="50800" dist="38100" dir="2700000" algn="tl" rotWithShape="0">
              <a:srgbClr val="000000">
                <a:alpha val="43000"/>
              </a:srgbClr>
            </a:outerShdw>
          </a:effectLst>
        </p:spPr>
      </p:pic>
      <p:pic>
        <p:nvPicPr>
          <p:cNvPr id="12" name="Picture 11" descr="tvcg14-fcfv.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3575" y="5410200"/>
            <a:ext cx="2587625" cy="2587625"/>
          </a:xfrm>
          <a:prstGeom prst="rect">
            <a:avLst/>
          </a:prstGeom>
          <a:effectLst>
            <a:outerShdw blurRad="50800" dist="38100" dir="2700000" algn="tl" rotWithShape="0">
              <a:srgbClr val="000000">
                <a:alpha val="43000"/>
              </a:srgbClr>
            </a:outerShdw>
          </a:effectLst>
        </p:spPr>
      </p:pic>
      <p:sp>
        <p:nvSpPr>
          <p:cNvPr id="13" name="Donut 12"/>
          <p:cNvSpPr/>
          <p:nvPr/>
        </p:nvSpPr>
        <p:spPr>
          <a:xfrm>
            <a:off x="1905000" y="1762125"/>
            <a:ext cx="1133475" cy="1133475"/>
          </a:xfrm>
          <a:prstGeom prst="donut">
            <a:avLst>
              <a:gd name="adj" fmla="val 11279"/>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Donut 13"/>
          <p:cNvSpPr/>
          <p:nvPr/>
        </p:nvSpPr>
        <p:spPr>
          <a:xfrm>
            <a:off x="6934200" y="1933575"/>
            <a:ext cx="1133475" cy="1133475"/>
          </a:xfrm>
          <a:prstGeom prst="donut">
            <a:avLst>
              <a:gd name="adj" fmla="val 11279"/>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5" name="Donut 14"/>
          <p:cNvSpPr/>
          <p:nvPr/>
        </p:nvSpPr>
        <p:spPr>
          <a:xfrm>
            <a:off x="11439525" y="1719263"/>
            <a:ext cx="1133475" cy="1133475"/>
          </a:xfrm>
          <a:prstGeom prst="donut">
            <a:avLst>
              <a:gd name="adj" fmla="val 11279"/>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latin typeface="Arial" charset="0"/>
                <a:ea typeface="ＭＳ Ｐゴシック" charset="0"/>
                <a:cs typeface="ＭＳ Ｐゴシック" charset="0"/>
              </a:rPr>
              <a:t>Streamline focus and </a:t>
            </a:r>
            <a:r>
              <a:rPr lang="en-US" dirty="0" smtClean="0">
                <a:latin typeface="Arial" charset="0"/>
                <a:ea typeface="ＭＳ Ｐゴシック" charset="0"/>
                <a:cs typeface="ＭＳ Ｐゴシック" charset="0"/>
              </a:rPr>
              <a:t>animation (1/2)</a:t>
            </a:r>
            <a:endParaRPr lang="en-US" dirty="0">
              <a:latin typeface="Arial" charset="0"/>
              <a:ea typeface="ＭＳ Ｐゴシック" charset="0"/>
              <a:cs typeface="ＭＳ Ｐゴシック" charset="0"/>
            </a:endParaRPr>
          </a:p>
        </p:txBody>
      </p:sp>
      <p:sp>
        <p:nvSpPr>
          <p:cNvPr id="17410" name="Content Placeholder 2"/>
          <p:cNvSpPr>
            <a:spLocks noGrp="1"/>
          </p:cNvSpPr>
          <p:nvPr>
            <p:ph idx="1"/>
          </p:nvPr>
        </p:nvSpPr>
        <p:spPr/>
        <p:txBody>
          <a:bodyPr/>
          <a:lstStyle/>
          <a:p>
            <a:r>
              <a:rPr lang="en-US" dirty="0">
                <a:latin typeface="Arial" charset="0"/>
                <a:ea typeface="ＭＳ Ｐゴシック" charset="0"/>
                <a:cs typeface="ＭＳ Ｐゴシック" charset="0"/>
              </a:rPr>
              <a:t>User selects a streamline of interest</a:t>
            </a:r>
          </a:p>
          <a:p>
            <a:r>
              <a:rPr lang="en-US" dirty="0" smtClean="0">
                <a:latin typeface="Arial" charset="0"/>
                <a:ea typeface="ＭＳ Ｐゴシック" charset="0"/>
                <a:cs typeface="ＭＳ Ｐゴシック" charset="0"/>
              </a:rPr>
              <a:t>Perform </a:t>
            </a:r>
            <a:r>
              <a:rPr lang="en-US" dirty="0" err="1" smtClean="0">
                <a:latin typeface="Arial" charset="0"/>
                <a:ea typeface="ＭＳ Ｐゴシック" charset="0"/>
                <a:cs typeface="ＭＳ Ｐゴシック" charset="0"/>
              </a:rPr>
              <a:t>focus+context</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visualization on the entire streamline</a:t>
            </a:r>
          </a:p>
          <a:p>
            <a:r>
              <a:rPr lang="en-US" dirty="0">
                <a:latin typeface="Arial" charset="0"/>
                <a:ea typeface="ＭＳ Ｐゴシック" charset="0"/>
                <a:cs typeface="ＭＳ Ｐゴシック" charset="0"/>
              </a:rPr>
              <a:t>Animate through the streamline from end to end</a:t>
            </a:r>
          </a:p>
        </p:txBody>
      </p:sp>
      <p:pic>
        <p:nvPicPr>
          <p:cNvPr id="4" name="Picture 3"/>
          <p:cNvPicPr>
            <a:picLocks noChangeAspect="1"/>
          </p:cNvPicPr>
          <p:nvPr/>
        </p:nvPicPr>
        <p:blipFill>
          <a:blip r:embed="rId2"/>
          <a:stretch>
            <a:fillRect/>
          </a:stretch>
        </p:blipFill>
        <p:spPr>
          <a:xfrm>
            <a:off x="3733800" y="3779838"/>
            <a:ext cx="4648200" cy="4449762"/>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8763000" y="3779838"/>
            <a:ext cx="4648200" cy="4449762"/>
          </a:xfrm>
          <a:prstGeom prst="rect">
            <a:avLst/>
          </a:prstGeom>
          <a:effectLst>
            <a:outerShdw blurRad="50800" dist="38100" dir="2700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latin typeface="Arial" charset="0"/>
                <a:ea typeface="ＭＳ Ｐゴシック" charset="0"/>
                <a:cs typeface="ＭＳ Ｐゴシック" charset="0"/>
              </a:rPr>
              <a:t>Streamline focus and </a:t>
            </a:r>
            <a:r>
              <a:rPr lang="en-US" dirty="0" smtClean="0">
                <a:latin typeface="Arial" charset="0"/>
                <a:ea typeface="ＭＳ Ｐゴシック" charset="0"/>
                <a:cs typeface="ＭＳ Ｐゴシック" charset="0"/>
              </a:rPr>
              <a:t>animation (2/2)</a:t>
            </a:r>
            <a:endParaRPr lang="en-US" dirty="0">
              <a:latin typeface="Arial" charset="0"/>
              <a:ea typeface="ＭＳ Ｐゴシック" charset="0"/>
              <a:cs typeface="ＭＳ Ｐゴシック" charset="0"/>
            </a:endParaRPr>
          </a:p>
        </p:txBody>
      </p:sp>
      <p:pic>
        <p:nvPicPr>
          <p:cNvPr id="3" name="fc-hurricane_convert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1400" y="1874520"/>
            <a:ext cx="10083800" cy="605028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Arial" charset="0"/>
                <a:ea typeface="ＭＳ Ｐゴシック" charset="0"/>
                <a:cs typeface="ＭＳ Ｐゴシック" charset="0"/>
              </a:rPr>
              <a:t>Grid space deformation</a:t>
            </a:r>
          </a:p>
        </p:txBody>
      </p:sp>
      <p:sp>
        <p:nvSpPr>
          <p:cNvPr id="19458" name="Content Placeholder 2"/>
          <p:cNvSpPr>
            <a:spLocks noGrp="1"/>
          </p:cNvSpPr>
          <p:nvPr>
            <p:ph idx="1"/>
          </p:nvPr>
        </p:nvSpPr>
        <p:spPr/>
        <p:txBody>
          <a:bodyPr/>
          <a:lstStyle/>
          <a:p>
            <a:r>
              <a:rPr lang="en-US" dirty="0">
                <a:latin typeface="Arial" charset="0"/>
                <a:ea typeface="ＭＳ Ｐゴシック" charset="0"/>
                <a:cs typeface="ＭＳ Ｐゴシック" charset="0"/>
              </a:rPr>
              <a:t>Individual block expansion</a:t>
            </a:r>
          </a:p>
          <a:p>
            <a:pPr lvl="1"/>
            <a:r>
              <a:rPr lang="en-US" dirty="0">
                <a:latin typeface="Arial" charset="0"/>
                <a:ea typeface="ＭＳ Ｐゴシック" charset="0"/>
              </a:rPr>
              <a:t>Allow each block to resize independently</a:t>
            </a:r>
          </a:p>
          <a:p>
            <a:pPr lvl="1"/>
            <a:r>
              <a:rPr lang="en-US" dirty="0">
                <a:latin typeface="Arial" charset="0"/>
                <a:ea typeface="ＭＳ Ｐゴシック" charset="0"/>
              </a:rPr>
              <a:t>Include translation, </a:t>
            </a:r>
            <a:r>
              <a:rPr lang="en-US" dirty="0" smtClean="0">
                <a:latin typeface="Arial" charset="0"/>
                <a:ea typeface="ＭＳ Ｐゴシック" charset="0"/>
              </a:rPr>
              <a:t>rotation </a:t>
            </a:r>
            <a:r>
              <a:rPr lang="en-US" dirty="0">
                <a:latin typeface="Arial" charset="0"/>
                <a:ea typeface="ＭＳ Ｐゴシック" charset="0"/>
              </a:rPr>
              <a:t>and scaling</a:t>
            </a:r>
          </a:p>
          <a:p>
            <a:r>
              <a:rPr lang="en-US" dirty="0">
                <a:latin typeface="Arial" charset="0"/>
                <a:ea typeface="ＭＳ Ｐゴシック" charset="0"/>
                <a:cs typeface="ＭＳ Ｐゴシック" charset="0"/>
              </a:rPr>
              <a:t>Neighboring block smoothing</a:t>
            </a:r>
          </a:p>
          <a:p>
            <a:pPr lvl="1"/>
            <a:r>
              <a:rPr lang="en-US" dirty="0">
                <a:latin typeface="Arial" charset="0"/>
                <a:ea typeface="ＭＳ Ｐゴシック" charset="0"/>
              </a:rPr>
              <a:t>Preserve the continuity of neighboring blocks</a:t>
            </a:r>
          </a:p>
          <a:p>
            <a:r>
              <a:rPr lang="en-US" dirty="0">
                <a:latin typeface="Arial" charset="0"/>
                <a:ea typeface="ＭＳ Ｐゴシック" charset="0"/>
                <a:cs typeface="ＭＳ Ｐゴシック" charset="0"/>
              </a:rPr>
              <a:t>Flow-aware smoothing</a:t>
            </a:r>
          </a:p>
          <a:p>
            <a:pPr lvl="1"/>
            <a:r>
              <a:rPr lang="en-US" dirty="0">
                <a:latin typeface="Arial" charset="0"/>
                <a:ea typeface="ＭＳ Ｐゴシック" charset="0"/>
              </a:rPr>
              <a:t>Preserve the shape of streamlines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19459" name="Picture 6" descr="Screen Shot 2014-08-28 at 3.41.3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0586" y="5486400"/>
            <a:ext cx="568247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atin typeface="Arial" charset="0"/>
                <a:ea typeface="ＭＳ Ｐゴシック" charset="0"/>
                <a:cs typeface="ＭＳ Ｐゴシック" charset="0"/>
              </a:rPr>
              <a:t>Constraints and energy optimization</a:t>
            </a:r>
          </a:p>
        </p:txBody>
      </p:sp>
      <p:sp>
        <p:nvSpPr>
          <p:cNvPr id="21506" name="Content Placeholder 2"/>
          <p:cNvSpPr>
            <a:spLocks noGrp="1"/>
          </p:cNvSpPr>
          <p:nvPr>
            <p:ph idx="1"/>
          </p:nvPr>
        </p:nvSpPr>
        <p:spPr/>
        <p:txBody>
          <a:bodyPr/>
          <a:lstStyle/>
          <a:p>
            <a:r>
              <a:rPr lang="en-US" dirty="0">
                <a:latin typeface="Arial" charset="0"/>
                <a:ea typeface="ＭＳ Ｐゴシック" charset="0"/>
                <a:cs typeface="ＭＳ Ｐゴシック" charset="0"/>
              </a:rPr>
              <a:t>Constraints</a:t>
            </a:r>
          </a:p>
          <a:p>
            <a:pPr lvl="1"/>
            <a:r>
              <a:rPr lang="en-US" dirty="0">
                <a:latin typeface="Arial" charset="0"/>
                <a:ea typeface="ＭＳ Ｐゴシック" charset="0"/>
              </a:rPr>
              <a:t>Edge flipping constraints</a:t>
            </a:r>
          </a:p>
          <a:p>
            <a:pPr lvl="1"/>
            <a:r>
              <a:rPr lang="en-US" dirty="0">
                <a:latin typeface="Arial" charset="0"/>
                <a:ea typeface="ＭＳ Ｐゴシック" charset="0"/>
              </a:rPr>
              <a:t>Volume boundary constraints</a:t>
            </a:r>
          </a:p>
          <a:p>
            <a:r>
              <a:rPr lang="en-US" dirty="0">
                <a:latin typeface="Arial" charset="0"/>
                <a:ea typeface="ＭＳ Ｐゴシック" charset="0"/>
                <a:cs typeface="ＭＳ Ｐゴシック" charset="0"/>
              </a:rPr>
              <a:t>Optimize the energy function</a:t>
            </a:r>
          </a:p>
          <a:p>
            <a:pPr lvl="1"/>
            <a:r>
              <a:rPr lang="en-US" dirty="0">
                <a:latin typeface="Arial" charset="0"/>
                <a:ea typeface="ＭＳ Ｐゴシック" charset="0"/>
              </a:rPr>
              <a:t>Construct a linear system and solve it in a lease-squares sense</a:t>
            </a:r>
          </a:p>
          <a:p>
            <a:pPr lvl="1"/>
            <a:r>
              <a:rPr lang="en-US" dirty="0">
                <a:latin typeface="Arial" charset="0"/>
                <a:ea typeface="ＭＳ Ｐゴシック" charset="0"/>
              </a:rPr>
              <a:t>Utilize the concurrent number cruncher (CNC) </a:t>
            </a:r>
            <a:r>
              <a:rPr lang="en-US" dirty="0" smtClean="0">
                <a:latin typeface="Arial" charset="0"/>
                <a:ea typeface="ＭＳ Ｐゴシック" charset="0"/>
              </a:rPr>
              <a:t>GPU sparse </a:t>
            </a:r>
            <a:r>
              <a:rPr lang="en-US" dirty="0">
                <a:latin typeface="Arial" charset="0"/>
                <a:ea typeface="ＭＳ Ｐゴシック" charset="0"/>
              </a:rPr>
              <a:t>solver for speed performance</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Screen Shot 2014-09-05 at 9.19.2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1283017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p:cNvSpPr/>
          <p:nvPr/>
        </p:nvSpPr>
        <p:spPr>
          <a:xfrm>
            <a:off x="11658600" y="42863"/>
            <a:ext cx="2057400" cy="4114800"/>
          </a:xfrm>
          <a:prstGeom prst="frame">
            <a:avLst>
              <a:gd name="adj1" fmla="val 535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nvGrpSpPr>
          <p:cNvPr id="23555" name="Group 8"/>
          <p:cNvGrpSpPr>
            <a:grpSpLocks/>
          </p:cNvGrpSpPr>
          <p:nvPr/>
        </p:nvGrpSpPr>
        <p:grpSpPr bwMode="auto">
          <a:xfrm>
            <a:off x="838200" y="4038600"/>
            <a:ext cx="8001000" cy="4038600"/>
            <a:chOff x="228599" y="3581399"/>
            <a:chExt cx="5715002" cy="2834812"/>
          </a:xfrm>
        </p:grpSpPr>
        <p:pic>
          <p:nvPicPr>
            <p:cNvPr id="23556" name="Picture 9" descr="Screen Shot 2014-09-05 at 9.19.4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599" y="3581399"/>
              <a:ext cx="1991545" cy="28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0" descr="Screen Shot 2014-09-05 at 9.20.0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3581400"/>
              <a:ext cx="3733800" cy="28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txBox="1">
            <a:spLocks/>
          </p:cNvSpPr>
          <p:nvPr/>
        </p:nvSpPr>
        <p:spPr>
          <a:xfrm>
            <a:off x="9372600" y="4800600"/>
            <a:ext cx="4876800" cy="2667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lgn="ctr">
              <a:defRPr/>
            </a:pPr>
            <a:r>
              <a:rPr lang="en-US" sz="3200" dirty="0" smtClean="0">
                <a:latin typeface="+mn-lt"/>
              </a:rPr>
              <a:t>3.2GHz CPU, 24GB memory, </a:t>
            </a:r>
            <a:r>
              <a:rPr lang="en-US" sz="3200" dirty="0" err="1" smtClean="0">
                <a:latin typeface="+mn-lt"/>
              </a:rPr>
              <a:t>nVIDIA</a:t>
            </a:r>
            <a:r>
              <a:rPr lang="en-US" sz="3200" dirty="0" smtClean="0">
                <a:latin typeface="+mn-lt"/>
              </a:rPr>
              <a:t> GeForce GTX 580 with 1.5GB graphics memory</a:t>
            </a:r>
            <a:endParaRPr lang="en-US" sz="32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7599363" y="0"/>
            <a:ext cx="4821237" cy="4114800"/>
            <a:chOff x="7599680" y="0"/>
            <a:chExt cx="4820920" cy="4114800"/>
          </a:xfrm>
        </p:grpSpPr>
        <p:pic>
          <p:nvPicPr>
            <p:cNvPr id="6" name="Picture 5"/>
            <p:cNvPicPr>
              <a:picLocks noChangeAspect="1"/>
            </p:cNvPicPr>
            <p:nvPr/>
          </p:nvPicPr>
          <p:blipFill>
            <a:blip r:embed="rId2"/>
            <a:stretch>
              <a:fillRect/>
            </a:stretch>
          </p:blipFill>
          <p:spPr bwMode="auto">
            <a:xfrm>
              <a:off x="7599680" y="0"/>
              <a:ext cx="4389148" cy="4114800"/>
            </a:xfrm>
            <a:prstGeom prst="rect">
              <a:avLst/>
            </a:prstGeom>
            <a:effectLst>
              <a:outerShdw blurRad="50800" dist="38100" dir="2700000" algn="tl" rotWithShape="0">
                <a:srgbClr val="000000">
                  <a:alpha val="43000"/>
                </a:srgbClr>
              </a:outerShdw>
            </a:effectLst>
          </p:spPr>
        </p:pic>
        <p:sp>
          <p:nvSpPr>
            <p:cNvPr id="7" name="Title 1"/>
            <p:cNvSpPr txBox="1">
              <a:spLocks/>
            </p:cNvSpPr>
            <p:nvPr/>
          </p:nvSpPr>
          <p:spPr bwMode="auto">
            <a:xfrm rot="16200000">
              <a:off x="10172713" y="1866913"/>
              <a:ext cx="4114800" cy="380975"/>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2400" dirty="0" smtClean="0">
                  <a:latin typeface="+mn-lt"/>
                </a:rPr>
                <a:t>+ individual block expansion </a:t>
              </a:r>
              <a:endParaRPr lang="en-US" sz="2400" dirty="0">
                <a:latin typeface="+mn-lt"/>
              </a:endParaRPr>
            </a:p>
          </p:txBody>
        </p:sp>
      </p:grpSp>
      <p:grpSp>
        <p:nvGrpSpPr>
          <p:cNvPr id="24578" name="Group 1"/>
          <p:cNvGrpSpPr>
            <a:grpSpLocks/>
          </p:cNvGrpSpPr>
          <p:nvPr/>
        </p:nvGrpSpPr>
        <p:grpSpPr bwMode="auto">
          <a:xfrm>
            <a:off x="1752600" y="0"/>
            <a:ext cx="4770438" cy="4114800"/>
            <a:chOff x="1752600" y="0"/>
            <a:chExt cx="4770575" cy="4114800"/>
          </a:xfrm>
        </p:grpSpPr>
        <p:pic>
          <p:nvPicPr>
            <p:cNvPr id="9" name="Picture 8"/>
            <p:cNvPicPr>
              <a:picLocks noChangeAspect="1"/>
            </p:cNvPicPr>
            <p:nvPr/>
          </p:nvPicPr>
          <p:blipFill>
            <a:blip r:embed="rId3"/>
            <a:stretch>
              <a:fillRect/>
            </a:stretch>
          </p:blipFill>
          <p:spPr bwMode="auto">
            <a:xfrm>
              <a:off x="1752600" y="0"/>
              <a:ext cx="4389564" cy="4114800"/>
            </a:xfrm>
            <a:prstGeom prst="rect">
              <a:avLst/>
            </a:prstGeom>
            <a:effectLst>
              <a:outerShdw blurRad="50800" dist="38100" dir="2700000" algn="tl" rotWithShape="0">
                <a:srgbClr val="000000">
                  <a:alpha val="43000"/>
                </a:srgbClr>
              </a:outerShdw>
            </a:effectLst>
          </p:spPr>
        </p:pic>
        <p:sp>
          <p:nvSpPr>
            <p:cNvPr id="10" name="Title 1"/>
            <p:cNvSpPr txBox="1">
              <a:spLocks/>
            </p:cNvSpPr>
            <p:nvPr/>
          </p:nvSpPr>
          <p:spPr bwMode="auto">
            <a:xfrm rot="16200000">
              <a:off x="5608770" y="3200395"/>
              <a:ext cx="1447800" cy="381011"/>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2400" dirty="0" smtClean="0">
                  <a:latin typeface="+mn-lt"/>
                </a:rPr>
                <a:t>original</a:t>
              </a:r>
              <a:endParaRPr lang="en-US" sz="2400" dirty="0">
                <a:latin typeface="+mn-lt"/>
              </a:endParaRPr>
            </a:p>
          </p:txBody>
        </p:sp>
      </p:grpSp>
      <p:grpSp>
        <p:nvGrpSpPr>
          <p:cNvPr id="14" name="Group 13"/>
          <p:cNvGrpSpPr>
            <a:grpSpLocks/>
          </p:cNvGrpSpPr>
          <p:nvPr/>
        </p:nvGrpSpPr>
        <p:grpSpPr bwMode="auto">
          <a:xfrm>
            <a:off x="1763713" y="4114800"/>
            <a:ext cx="5627687" cy="4114800"/>
            <a:chOff x="1763216" y="4114800"/>
            <a:chExt cx="5628183" cy="4114800"/>
          </a:xfrm>
        </p:grpSpPr>
        <p:pic>
          <p:nvPicPr>
            <p:cNvPr id="12" name="Picture 11"/>
            <p:cNvPicPr>
              <a:picLocks noChangeAspect="1"/>
            </p:cNvPicPr>
            <p:nvPr/>
          </p:nvPicPr>
          <p:blipFill>
            <a:blip r:embed="rId4"/>
            <a:stretch>
              <a:fillRect/>
            </a:stretch>
          </p:blipFill>
          <p:spPr bwMode="auto">
            <a:xfrm>
              <a:off x="1763216" y="4124325"/>
              <a:ext cx="4378711" cy="4105275"/>
            </a:xfrm>
            <a:prstGeom prst="rect">
              <a:avLst/>
            </a:prstGeom>
            <a:effectLst>
              <a:outerShdw blurRad="50800" dist="38100" dir="2700000" algn="tl" rotWithShape="0">
                <a:srgbClr val="000000">
                  <a:alpha val="43000"/>
                </a:srgbClr>
              </a:outerShdw>
            </a:effectLst>
          </p:spPr>
        </p:pic>
        <p:sp>
          <p:nvSpPr>
            <p:cNvPr id="13" name="Title 1"/>
            <p:cNvSpPr txBox="1">
              <a:spLocks/>
            </p:cNvSpPr>
            <p:nvPr/>
          </p:nvSpPr>
          <p:spPr bwMode="auto">
            <a:xfrm rot="16200000">
              <a:off x="4709263" y="5547464"/>
              <a:ext cx="4114800" cy="1249472"/>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2400" dirty="0" smtClean="0">
                  <a:latin typeface="+mn-lt"/>
                </a:rPr>
                <a:t>+ block smoothing</a:t>
              </a:r>
            </a:p>
            <a:p>
              <a:pPr>
                <a:defRPr/>
              </a:pPr>
              <a:r>
                <a:rPr lang="en-US" sz="2400" dirty="0" smtClean="0">
                  <a:latin typeface="+mn-lt"/>
                </a:rPr>
                <a:t>+ flow-aware adjustment</a:t>
              </a:r>
            </a:p>
            <a:p>
              <a:pPr>
                <a:defRPr/>
              </a:pPr>
              <a:r>
                <a:rPr lang="en-US" sz="2400" dirty="0" smtClean="0">
                  <a:latin typeface="+mn-lt"/>
                </a:rPr>
                <a:t>+ flow-aware smoothing</a:t>
              </a:r>
              <a:endParaRPr lang="en-US" sz="2400" dirty="0">
                <a:latin typeface="+mn-lt"/>
              </a:endParaRPr>
            </a:p>
          </p:txBody>
        </p:sp>
      </p:grpSp>
      <p:grpSp>
        <p:nvGrpSpPr>
          <p:cNvPr id="11" name="Group 10"/>
          <p:cNvGrpSpPr>
            <a:grpSpLocks/>
          </p:cNvGrpSpPr>
          <p:nvPr/>
        </p:nvGrpSpPr>
        <p:grpSpPr bwMode="auto">
          <a:xfrm>
            <a:off x="7772400" y="4114800"/>
            <a:ext cx="5181600" cy="4114800"/>
            <a:chOff x="7772400" y="4114800"/>
            <a:chExt cx="5181600" cy="4114800"/>
          </a:xfrm>
        </p:grpSpPr>
        <p:pic>
          <p:nvPicPr>
            <p:cNvPr id="24581" name="Picture 14" descr="Screen Shot 2014-09-05 at 8.06.49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44400" y="4267200"/>
              <a:ext cx="609600" cy="376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tvcg14-fcfv.jpg"/>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772400" y="4114800"/>
              <a:ext cx="4114800" cy="4114800"/>
            </a:xfrm>
            <a:prstGeom prst="rect">
              <a:avLst/>
            </a:prstGeom>
            <a:effectLst>
              <a:outerShdw blurRad="50800" dist="38100" dir="2700000" algn="tl" rotWithShape="0">
                <a:srgbClr val="000000">
                  <a:alpha val="43000"/>
                </a:srgbClr>
              </a:outerShdw>
            </a:effectLst>
          </p:spPr>
        </p:pic>
        <p:sp>
          <p:nvSpPr>
            <p:cNvPr id="18" name="Title 1"/>
            <p:cNvSpPr txBox="1">
              <a:spLocks/>
            </p:cNvSpPr>
            <p:nvPr/>
          </p:nvSpPr>
          <p:spPr bwMode="auto">
            <a:xfrm rot="16200000">
              <a:off x="10896600" y="6858000"/>
              <a:ext cx="2362200"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2400" dirty="0">
                  <a:latin typeface="+mn-lt"/>
                </a:rPr>
                <a:t>e</a:t>
              </a:r>
              <a:r>
                <a:rPr lang="en-US" sz="2400" dirty="0" smtClean="0">
                  <a:latin typeface="+mn-lt"/>
                </a:rPr>
                <a:t>rror mapping</a:t>
              </a:r>
              <a:endParaRPr lang="en-US" sz="2400" dirty="0">
                <a:latin typeface="+mn-l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Motivation (1/3)</a:t>
            </a:r>
            <a:endParaRPr lang="en-US" dirty="0">
              <a:latin typeface="Arial" charset="0"/>
              <a:ea typeface="ＭＳ Ｐゴシック" charset="0"/>
              <a:cs typeface="ＭＳ Ｐゴシック" charset="0"/>
            </a:endParaRPr>
          </a:p>
        </p:txBody>
      </p:sp>
      <p:sp>
        <p:nvSpPr>
          <p:cNvPr id="3" name="Content Placeholder 2"/>
          <p:cNvSpPr>
            <a:spLocks noGrp="1"/>
          </p:cNvSpPr>
          <p:nvPr>
            <p:ph idx="1"/>
          </p:nvPr>
        </p:nvSpPr>
        <p:spPr/>
        <p:txBody>
          <a:bodyPr/>
          <a:lstStyle/>
          <a:p>
            <a:r>
              <a:rPr lang="en-US" dirty="0">
                <a:latin typeface="Arial" charset="0"/>
                <a:ea typeface="ＭＳ Ｐゴシック" charset="0"/>
                <a:cs typeface="ＭＳ Ｐゴシック" charset="0"/>
              </a:rPr>
              <a:t>Focus on integration-based flow visualization (streamlines, </a:t>
            </a:r>
            <a:r>
              <a:rPr lang="en-US" dirty="0" err="1">
                <a:latin typeface="Arial" charset="0"/>
                <a:ea typeface="ＭＳ Ｐゴシック" charset="0"/>
                <a:cs typeface="ＭＳ Ｐゴシック" charset="0"/>
              </a:rPr>
              <a:t>pathlines</a:t>
            </a:r>
            <a:r>
              <a:rPr lang="en-US" dirty="0">
                <a:latin typeface="Arial" charset="0"/>
                <a:ea typeface="ＭＳ Ｐゴシック" charset="0"/>
                <a:cs typeface="ＭＳ Ｐゴシック" charset="0"/>
              </a:rPr>
              <a:t>)</a:t>
            </a:r>
          </a:p>
          <a:p>
            <a:r>
              <a:rPr lang="en-US" dirty="0">
                <a:latin typeface="Arial" charset="0"/>
                <a:ea typeface="ＭＳ Ｐゴシック" charset="0"/>
                <a:cs typeface="ＭＳ Ｐゴシック" charset="0"/>
              </a:rPr>
              <a:t>Address the occlusion and clutter problem for complex 3D flow fields</a:t>
            </a:r>
          </a:p>
          <a:p>
            <a:pPr lvl="1"/>
            <a:r>
              <a:rPr lang="en-US" sz="3200" dirty="0">
                <a:latin typeface="Arial" charset="0"/>
                <a:ea typeface="ＭＳ Ｐゴシック" charset="0"/>
              </a:rPr>
              <a:t>Varying line </a:t>
            </a:r>
            <a:r>
              <a:rPr lang="en-US" sz="3200" i="1" dirty="0">
                <a:solidFill>
                  <a:srgbClr val="FF0000"/>
                </a:solidFill>
                <a:latin typeface="Arial" charset="0"/>
                <a:ea typeface="ＭＳ Ｐゴシック" charset="0"/>
              </a:rPr>
              <a:t>densities</a:t>
            </a:r>
            <a:r>
              <a:rPr lang="en-US" sz="3200" dirty="0">
                <a:latin typeface="Arial" charset="0"/>
                <a:ea typeface="ＭＳ Ｐゴシック" charset="0"/>
              </a:rPr>
              <a:t> (selection or filtering)</a:t>
            </a:r>
          </a:p>
          <a:p>
            <a:pPr lvl="2"/>
            <a:r>
              <a:rPr lang="en-US" sz="2800" dirty="0">
                <a:latin typeface="Arial" charset="0"/>
                <a:ea typeface="ＭＳ Ｐゴシック" charset="0"/>
              </a:rPr>
              <a:t>[</a:t>
            </a:r>
            <a:r>
              <a:rPr lang="en-US" sz="2800" dirty="0" err="1">
                <a:latin typeface="Arial" charset="0"/>
                <a:ea typeface="ＭＳ Ｐゴシック" charset="0"/>
              </a:rPr>
              <a:t>Xu</a:t>
            </a:r>
            <a:r>
              <a:rPr lang="en-US" sz="2800" dirty="0">
                <a:latin typeface="Arial" charset="0"/>
                <a:ea typeface="ＭＳ Ｐゴシック" charset="0"/>
              </a:rPr>
              <a:t> </a:t>
            </a:r>
            <a:r>
              <a:rPr lang="en-US" sz="2800" i="1" dirty="0">
                <a:latin typeface="Arial" charset="0"/>
                <a:ea typeface="ＭＳ Ｐゴシック" charset="0"/>
              </a:rPr>
              <a:t>et al.</a:t>
            </a:r>
            <a:r>
              <a:rPr lang="en-US" sz="2800" dirty="0">
                <a:latin typeface="Arial" charset="0"/>
                <a:ea typeface="ＭＳ Ｐゴシック" charset="0"/>
              </a:rPr>
              <a:t> 2010, </a:t>
            </a:r>
            <a:r>
              <a:rPr lang="en-US" sz="2800" dirty="0" err="1">
                <a:latin typeface="Arial" charset="0"/>
                <a:ea typeface="ＭＳ Ｐゴシック" charset="0"/>
              </a:rPr>
              <a:t>Marchesin</a:t>
            </a:r>
            <a:r>
              <a:rPr lang="en-US" sz="2800" dirty="0">
                <a:latin typeface="Arial" charset="0"/>
                <a:ea typeface="ＭＳ Ｐゴシック" charset="0"/>
              </a:rPr>
              <a:t> </a:t>
            </a:r>
            <a:r>
              <a:rPr lang="en-US" sz="2800" i="1" dirty="0">
                <a:latin typeface="Arial" charset="0"/>
                <a:ea typeface="ＭＳ Ｐゴシック" charset="0"/>
              </a:rPr>
              <a:t>et al.</a:t>
            </a:r>
            <a:r>
              <a:rPr lang="en-US" sz="2800" dirty="0">
                <a:latin typeface="Arial" charset="0"/>
                <a:ea typeface="ＭＳ Ｐゴシック" charset="0"/>
              </a:rPr>
              <a:t> 2010, Lee </a:t>
            </a:r>
            <a:r>
              <a:rPr lang="en-US" sz="2800" i="1" dirty="0">
                <a:latin typeface="Arial" charset="0"/>
                <a:ea typeface="ＭＳ Ｐゴシック" charset="0"/>
              </a:rPr>
              <a:t>et al.</a:t>
            </a:r>
            <a:r>
              <a:rPr lang="en-US" sz="2800" dirty="0">
                <a:latin typeface="Arial" charset="0"/>
                <a:ea typeface="ＭＳ Ｐゴシック" charset="0"/>
              </a:rPr>
              <a:t> 2011, Yu </a:t>
            </a:r>
            <a:r>
              <a:rPr lang="en-US" sz="2800" i="1" dirty="0">
                <a:latin typeface="Arial" charset="0"/>
                <a:ea typeface="ＭＳ Ｐゴシック" charset="0"/>
              </a:rPr>
              <a:t>et al.</a:t>
            </a:r>
            <a:r>
              <a:rPr lang="en-US" sz="2800" dirty="0">
                <a:latin typeface="Arial" charset="0"/>
                <a:ea typeface="ＭＳ Ｐゴシック" charset="0"/>
              </a:rPr>
              <a:t> 2012, Tao </a:t>
            </a:r>
            <a:r>
              <a:rPr lang="en-US" sz="2800" i="1" dirty="0">
                <a:latin typeface="Arial" charset="0"/>
                <a:ea typeface="ＭＳ Ｐゴシック" charset="0"/>
              </a:rPr>
              <a:t>et al.</a:t>
            </a:r>
            <a:r>
              <a:rPr lang="en-US" sz="2800" dirty="0">
                <a:latin typeface="Arial" charset="0"/>
                <a:ea typeface="ＭＳ Ｐゴシック" charset="0"/>
              </a:rPr>
              <a:t> 2013</a:t>
            </a:r>
            <a:r>
              <a:rPr lang="en-US" sz="2800" dirty="0" smtClean="0">
                <a:latin typeface="Arial" charset="0"/>
                <a:ea typeface="ＭＳ Ｐゴシック" charset="0"/>
              </a:rPr>
              <a:t>]</a:t>
            </a:r>
            <a:endParaRPr lang="en-US" sz="2800" dirty="0">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4495800" y="5486400"/>
            <a:ext cx="3829776" cy="2565400"/>
          </a:xfrm>
          <a:prstGeom prst="rect">
            <a:avLst/>
          </a:prstGeom>
        </p:spPr>
      </p:pic>
      <p:pic>
        <p:nvPicPr>
          <p:cNvPr id="4" name="Picture 3"/>
          <p:cNvPicPr>
            <a:picLocks noChangeAspect="1"/>
          </p:cNvPicPr>
          <p:nvPr/>
        </p:nvPicPr>
        <p:blipFill>
          <a:blip r:embed="rId3"/>
          <a:stretch>
            <a:fillRect/>
          </a:stretch>
        </p:blipFill>
        <p:spPr>
          <a:xfrm>
            <a:off x="9067800" y="5511800"/>
            <a:ext cx="3829776" cy="2565400"/>
          </a:xfrm>
          <a:prstGeom prst="rect">
            <a:avLst/>
          </a:prstGeom>
        </p:spPr>
      </p:pic>
    </p:spTree>
    <p:extLst>
      <p:ext uri="{BB962C8B-B14F-4D97-AF65-F5344CB8AC3E}">
        <p14:creationId xmlns:p14="http://schemas.microsoft.com/office/powerpoint/2010/main" val="536836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4800" y="4114800"/>
            <a:ext cx="4114800" cy="4114800"/>
          </a:xfrm>
          <a:prstGeom prst="rect">
            <a:avLst/>
          </a:prstGeom>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5029200" y="0"/>
            <a:ext cx="4114800" cy="4114800"/>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5029200" y="4116388"/>
            <a:ext cx="4111625" cy="4113212"/>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9753600" y="0"/>
            <a:ext cx="4114800" cy="4114800"/>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9785350" y="4146550"/>
            <a:ext cx="4081463" cy="4083050"/>
          </a:xfrm>
          <a:prstGeom prst="rect">
            <a:avLst/>
          </a:prstGeom>
          <a:effectLst>
            <a:outerShdw blurRad="50800" dist="38100" dir="2700000" algn="tl" rotWithShape="0">
              <a:srgbClr val="000000">
                <a:alpha val="43000"/>
              </a:srgbClr>
            </a:outerShdw>
          </a:effectLst>
        </p:spPr>
      </p:pic>
      <p:sp>
        <p:nvSpPr>
          <p:cNvPr id="25606" name="Title 1"/>
          <p:cNvSpPr txBox="1">
            <a:spLocks/>
          </p:cNvSpPr>
          <p:nvPr/>
        </p:nvSpPr>
        <p:spPr bwMode="auto">
          <a:xfrm rot="-5400000">
            <a:off x="7335838" y="6042025"/>
            <a:ext cx="3994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400">
                <a:solidFill>
                  <a:schemeClr val="tx1"/>
                </a:solidFill>
                <a:latin typeface="Arial" charset="0"/>
                <a:ea typeface="ＭＳ Ｐゴシック" charset="0"/>
                <a:cs typeface="ＭＳ Ｐゴシック" charset="0"/>
              </a:defRPr>
            </a:lvl1pPr>
            <a:lvl2pPr marL="742950" indent="-285750" defTabSz="457200">
              <a:defRPr sz="3400">
                <a:solidFill>
                  <a:schemeClr val="tx1"/>
                </a:solidFill>
                <a:latin typeface="Arial" charset="0"/>
                <a:ea typeface="ＭＳ Ｐゴシック" charset="0"/>
              </a:defRPr>
            </a:lvl2pPr>
            <a:lvl3pPr marL="1143000" indent="-228600" defTabSz="457200">
              <a:defRPr sz="3400">
                <a:solidFill>
                  <a:schemeClr val="tx1"/>
                </a:solidFill>
                <a:latin typeface="Arial" charset="0"/>
                <a:ea typeface="ＭＳ Ｐゴシック" charset="0"/>
              </a:defRPr>
            </a:lvl3pPr>
            <a:lvl4pPr marL="1600200" indent="-228600" defTabSz="457200">
              <a:defRPr sz="3400">
                <a:solidFill>
                  <a:schemeClr val="tx1"/>
                </a:solidFill>
                <a:latin typeface="Arial" charset="0"/>
                <a:ea typeface="ＭＳ Ｐゴシック" charset="0"/>
              </a:defRPr>
            </a:lvl4pPr>
            <a:lvl5pPr marL="2057400" indent="-228600" defTabSz="4572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pPr eaLnBrk="1" hangingPunct="1"/>
            <a:r>
              <a:rPr lang="en-US" sz="2800" i="1">
                <a:solidFill>
                  <a:srgbClr val="002B5C"/>
                </a:solidFill>
                <a:latin typeface="Times New Roman" charset="0"/>
                <a:cs typeface="Times New Roman" charset="0"/>
              </a:rPr>
              <a:t>s</a:t>
            </a:r>
            <a:r>
              <a:rPr lang="en-US" sz="2800" i="1" baseline="-25000">
                <a:solidFill>
                  <a:srgbClr val="002B5C"/>
                </a:solidFill>
                <a:latin typeface="Times New Roman" charset="0"/>
                <a:cs typeface="Times New Roman" charset="0"/>
              </a:rPr>
              <a:t>f</a:t>
            </a:r>
            <a:r>
              <a:rPr lang="en-US" sz="2800">
                <a:solidFill>
                  <a:srgbClr val="002B5C"/>
                </a:solidFill>
                <a:latin typeface="Times New Roman" charset="0"/>
                <a:cs typeface="Times New Roman" charset="0"/>
              </a:rPr>
              <a:t> = 5.0, 20 × 20 × 20</a:t>
            </a:r>
          </a:p>
        </p:txBody>
      </p:sp>
      <p:sp>
        <p:nvSpPr>
          <p:cNvPr id="25607" name="Title 1"/>
          <p:cNvSpPr txBox="1">
            <a:spLocks/>
          </p:cNvSpPr>
          <p:nvPr/>
        </p:nvSpPr>
        <p:spPr bwMode="auto">
          <a:xfrm rot="-5400000">
            <a:off x="12077700" y="6057900"/>
            <a:ext cx="396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400">
                <a:solidFill>
                  <a:schemeClr val="tx1"/>
                </a:solidFill>
                <a:latin typeface="Arial" charset="0"/>
                <a:ea typeface="ＭＳ Ｐゴシック" charset="0"/>
                <a:cs typeface="ＭＳ Ｐゴシック" charset="0"/>
              </a:defRPr>
            </a:lvl1pPr>
            <a:lvl2pPr marL="742950" indent="-285750" defTabSz="457200">
              <a:defRPr sz="3400">
                <a:solidFill>
                  <a:schemeClr val="tx1"/>
                </a:solidFill>
                <a:latin typeface="Arial" charset="0"/>
                <a:ea typeface="ＭＳ Ｐゴシック" charset="0"/>
              </a:defRPr>
            </a:lvl2pPr>
            <a:lvl3pPr marL="1143000" indent="-228600" defTabSz="457200">
              <a:defRPr sz="3400">
                <a:solidFill>
                  <a:schemeClr val="tx1"/>
                </a:solidFill>
                <a:latin typeface="Arial" charset="0"/>
                <a:ea typeface="ＭＳ Ｐゴシック" charset="0"/>
              </a:defRPr>
            </a:lvl3pPr>
            <a:lvl4pPr marL="1600200" indent="-228600" defTabSz="457200">
              <a:defRPr sz="3400">
                <a:solidFill>
                  <a:schemeClr val="tx1"/>
                </a:solidFill>
                <a:latin typeface="Arial" charset="0"/>
                <a:ea typeface="ＭＳ Ｐゴシック" charset="0"/>
              </a:defRPr>
            </a:lvl4pPr>
            <a:lvl5pPr marL="2057400" indent="-228600" defTabSz="4572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pPr eaLnBrk="1" hangingPunct="1"/>
            <a:r>
              <a:rPr lang="en-US" sz="2800" i="1">
                <a:solidFill>
                  <a:srgbClr val="002B5C"/>
                </a:solidFill>
                <a:latin typeface="Times New Roman" charset="0"/>
                <a:cs typeface="Times New Roman" charset="0"/>
              </a:rPr>
              <a:t>s</a:t>
            </a:r>
            <a:r>
              <a:rPr lang="en-US" sz="2800" i="1" baseline="-25000">
                <a:solidFill>
                  <a:srgbClr val="002B5C"/>
                </a:solidFill>
                <a:latin typeface="Times New Roman" charset="0"/>
                <a:cs typeface="Times New Roman" charset="0"/>
              </a:rPr>
              <a:t>f</a:t>
            </a:r>
            <a:r>
              <a:rPr lang="en-US" sz="2800">
                <a:solidFill>
                  <a:srgbClr val="002B5C"/>
                </a:solidFill>
                <a:latin typeface="Times New Roman" charset="0"/>
                <a:cs typeface="Times New Roman" charset="0"/>
              </a:rPr>
              <a:t> = 10.0, 20 × 20 × 20</a:t>
            </a:r>
          </a:p>
        </p:txBody>
      </p:sp>
      <p:pic>
        <p:nvPicPr>
          <p:cNvPr id="13" name="Picture 12"/>
          <p:cNvPicPr>
            <a:picLocks noChangeAspect="1"/>
          </p:cNvPicPr>
          <p:nvPr/>
        </p:nvPicPr>
        <p:blipFill>
          <a:blip r:embed="rId7"/>
          <a:stretch>
            <a:fillRect/>
          </a:stretch>
        </p:blipFill>
        <p:spPr>
          <a:xfrm>
            <a:off x="304800" y="6350"/>
            <a:ext cx="4113213" cy="4113213"/>
          </a:xfrm>
          <a:prstGeom prst="rect">
            <a:avLst/>
          </a:prstGeom>
          <a:effectLst>
            <a:outerShdw blurRad="50800" dist="38100" dir="2700000" algn="tl" rotWithShape="0">
              <a:srgbClr val="000000">
                <a:alpha val="43000"/>
              </a:srgbClr>
            </a:outerShdw>
          </a:effectLst>
        </p:spPr>
      </p:pic>
      <p:sp>
        <p:nvSpPr>
          <p:cNvPr id="10" name="Title 1"/>
          <p:cNvSpPr txBox="1">
            <a:spLocks/>
          </p:cNvSpPr>
          <p:nvPr/>
        </p:nvSpPr>
        <p:spPr>
          <a:xfrm rot="16200000">
            <a:off x="2629694" y="6058694"/>
            <a:ext cx="3960812"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2800" dirty="0" smtClean="0">
                <a:latin typeface="+mn-lt"/>
              </a:rPr>
              <a:t>original</a:t>
            </a:r>
            <a:endParaRPr lang="en-US" sz="28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6350"/>
            <a:ext cx="4113213" cy="4113213"/>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304800" y="4116388"/>
            <a:ext cx="4113213" cy="4113212"/>
          </a:xfrm>
          <a:prstGeom prst="rect">
            <a:avLst/>
          </a:prstGeom>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5029200" y="0"/>
            <a:ext cx="4113213" cy="4113213"/>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9755188" y="17463"/>
            <a:ext cx="4113212" cy="4114800"/>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029200" y="4116388"/>
            <a:ext cx="4113213" cy="4113212"/>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9753600" y="4116388"/>
            <a:ext cx="4113213" cy="4113212"/>
          </a:xfrm>
          <a:prstGeom prst="rect">
            <a:avLst/>
          </a:prstGeom>
          <a:effectLst>
            <a:outerShdw blurRad="50800" dist="38100" dir="2700000" algn="tl" rotWithShape="0">
              <a:srgbClr val="000000">
                <a:alpha val="43000"/>
              </a:srgbClr>
            </a:outerShdw>
          </a:effectLst>
        </p:spPr>
      </p:pic>
      <p:sp>
        <p:nvSpPr>
          <p:cNvPr id="10" name="Title 1"/>
          <p:cNvSpPr txBox="1">
            <a:spLocks/>
          </p:cNvSpPr>
          <p:nvPr/>
        </p:nvSpPr>
        <p:spPr>
          <a:xfrm rot="16200000">
            <a:off x="2629694" y="6058694"/>
            <a:ext cx="3960812" cy="381000"/>
          </a:xfrm>
          <a:prstGeom prst="rect">
            <a:avLst/>
          </a:prstGeom>
        </p:spPr>
        <p:txBody>
          <a:bodyPr anchor="ctr"/>
          <a:lstStyle>
            <a:lvl1pPr algn="l" defTabSz="457200" rtl="0" eaLnBrk="1" latinLnBrk="0" hangingPunct="1">
              <a:spcBef>
                <a:spcPct val="0"/>
              </a:spcBef>
              <a:buNone/>
              <a:defRPr sz="4000" b="0" i="0" kern="1200">
                <a:solidFill>
                  <a:srgbClr val="002B5C"/>
                </a:solidFill>
                <a:latin typeface="Corbel"/>
                <a:ea typeface="+mj-ea"/>
                <a:cs typeface="Georgia"/>
              </a:defRPr>
            </a:lvl1pPr>
          </a:lstStyle>
          <a:p>
            <a:pPr>
              <a:defRPr/>
            </a:pPr>
            <a:r>
              <a:rPr lang="en-US" sz="2800" dirty="0" smtClean="0">
                <a:latin typeface="+mn-lt"/>
              </a:rPr>
              <a:t>original</a:t>
            </a:r>
            <a:endParaRPr lang="en-US" sz="2800" dirty="0">
              <a:latin typeface="+mn-lt"/>
            </a:endParaRPr>
          </a:p>
        </p:txBody>
      </p:sp>
      <p:sp>
        <p:nvSpPr>
          <p:cNvPr id="26632" name="Title 1"/>
          <p:cNvSpPr txBox="1">
            <a:spLocks/>
          </p:cNvSpPr>
          <p:nvPr/>
        </p:nvSpPr>
        <p:spPr bwMode="auto">
          <a:xfrm rot="-5400000">
            <a:off x="7335838" y="6042025"/>
            <a:ext cx="3994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400">
                <a:solidFill>
                  <a:schemeClr val="tx1"/>
                </a:solidFill>
                <a:latin typeface="Arial" charset="0"/>
                <a:ea typeface="ＭＳ Ｐゴシック" charset="0"/>
                <a:cs typeface="ＭＳ Ｐゴシック" charset="0"/>
              </a:defRPr>
            </a:lvl1pPr>
            <a:lvl2pPr marL="742950" indent="-285750" defTabSz="457200">
              <a:defRPr sz="3400">
                <a:solidFill>
                  <a:schemeClr val="tx1"/>
                </a:solidFill>
                <a:latin typeface="Arial" charset="0"/>
                <a:ea typeface="ＭＳ Ｐゴシック" charset="0"/>
              </a:defRPr>
            </a:lvl2pPr>
            <a:lvl3pPr marL="1143000" indent="-228600" defTabSz="457200">
              <a:defRPr sz="3400">
                <a:solidFill>
                  <a:schemeClr val="tx1"/>
                </a:solidFill>
                <a:latin typeface="Arial" charset="0"/>
                <a:ea typeface="ＭＳ Ｐゴシック" charset="0"/>
              </a:defRPr>
            </a:lvl3pPr>
            <a:lvl4pPr marL="1600200" indent="-228600" defTabSz="457200">
              <a:defRPr sz="3400">
                <a:solidFill>
                  <a:schemeClr val="tx1"/>
                </a:solidFill>
                <a:latin typeface="Arial" charset="0"/>
                <a:ea typeface="ＭＳ Ｐゴシック" charset="0"/>
              </a:defRPr>
            </a:lvl4pPr>
            <a:lvl5pPr marL="2057400" indent="-228600" defTabSz="4572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pPr eaLnBrk="1" hangingPunct="1"/>
            <a:r>
              <a:rPr lang="en-US" sz="2800" i="1">
                <a:solidFill>
                  <a:srgbClr val="002B5C"/>
                </a:solidFill>
                <a:latin typeface="Times New Roman" charset="0"/>
                <a:cs typeface="Times New Roman" charset="0"/>
              </a:rPr>
              <a:t>s</a:t>
            </a:r>
            <a:r>
              <a:rPr lang="en-US" sz="2800" i="1" baseline="-25000">
                <a:solidFill>
                  <a:srgbClr val="002B5C"/>
                </a:solidFill>
                <a:latin typeface="Times New Roman" charset="0"/>
                <a:cs typeface="Times New Roman" charset="0"/>
              </a:rPr>
              <a:t>f</a:t>
            </a:r>
            <a:r>
              <a:rPr lang="en-US" sz="2800">
                <a:solidFill>
                  <a:srgbClr val="002B5C"/>
                </a:solidFill>
                <a:latin typeface="Times New Roman" charset="0"/>
                <a:cs typeface="Times New Roman" charset="0"/>
              </a:rPr>
              <a:t> = 5.0, 30 × 30 × 30</a:t>
            </a:r>
          </a:p>
        </p:txBody>
      </p:sp>
      <p:sp>
        <p:nvSpPr>
          <p:cNvPr id="26633" name="Title 1"/>
          <p:cNvSpPr txBox="1">
            <a:spLocks/>
          </p:cNvSpPr>
          <p:nvPr/>
        </p:nvSpPr>
        <p:spPr bwMode="auto">
          <a:xfrm rot="-5400000">
            <a:off x="12077700" y="6057900"/>
            <a:ext cx="396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400">
                <a:solidFill>
                  <a:schemeClr val="tx1"/>
                </a:solidFill>
                <a:latin typeface="Arial" charset="0"/>
                <a:ea typeface="ＭＳ Ｐゴシック" charset="0"/>
                <a:cs typeface="ＭＳ Ｐゴシック" charset="0"/>
              </a:defRPr>
            </a:lvl1pPr>
            <a:lvl2pPr marL="742950" indent="-285750" defTabSz="457200">
              <a:defRPr sz="3400">
                <a:solidFill>
                  <a:schemeClr val="tx1"/>
                </a:solidFill>
                <a:latin typeface="Arial" charset="0"/>
                <a:ea typeface="ＭＳ Ｐゴシック" charset="0"/>
              </a:defRPr>
            </a:lvl2pPr>
            <a:lvl3pPr marL="1143000" indent="-228600" defTabSz="457200">
              <a:defRPr sz="3400">
                <a:solidFill>
                  <a:schemeClr val="tx1"/>
                </a:solidFill>
                <a:latin typeface="Arial" charset="0"/>
                <a:ea typeface="ＭＳ Ｐゴシック" charset="0"/>
              </a:defRPr>
            </a:lvl3pPr>
            <a:lvl4pPr marL="1600200" indent="-228600" defTabSz="457200">
              <a:defRPr sz="3400">
                <a:solidFill>
                  <a:schemeClr val="tx1"/>
                </a:solidFill>
                <a:latin typeface="Arial" charset="0"/>
                <a:ea typeface="ＭＳ Ｐゴシック" charset="0"/>
              </a:defRPr>
            </a:lvl4pPr>
            <a:lvl5pPr marL="2057400" indent="-228600" defTabSz="457200">
              <a:defRPr sz="3400">
                <a:solidFill>
                  <a:schemeClr val="tx1"/>
                </a:solidFill>
                <a:latin typeface="Arial" charset="0"/>
                <a:ea typeface="ＭＳ Ｐゴシック" charset="0"/>
              </a:defRPr>
            </a:lvl5pPr>
            <a:lvl6pPr marL="2514600" indent="-228600" eaLnBrk="0" fontAlgn="base" hangingPunct="0">
              <a:spcBef>
                <a:spcPct val="0"/>
              </a:spcBef>
              <a:spcAft>
                <a:spcPct val="0"/>
              </a:spcAft>
              <a:defRPr sz="3400">
                <a:solidFill>
                  <a:schemeClr val="tx1"/>
                </a:solidFill>
                <a:latin typeface="Arial" charset="0"/>
                <a:ea typeface="ＭＳ Ｐゴシック" charset="0"/>
              </a:defRPr>
            </a:lvl6pPr>
            <a:lvl7pPr marL="2971800" indent="-228600" eaLnBrk="0" fontAlgn="base" hangingPunct="0">
              <a:spcBef>
                <a:spcPct val="0"/>
              </a:spcBef>
              <a:spcAft>
                <a:spcPct val="0"/>
              </a:spcAft>
              <a:defRPr sz="3400">
                <a:solidFill>
                  <a:schemeClr val="tx1"/>
                </a:solidFill>
                <a:latin typeface="Arial" charset="0"/>
                <a:ea typeface="ＭＳ Ｐゴシック" charset="0"/>
              </a:defRPr>
            </a:lvl7pPr>
            <a:lvl8pPr marL="3429000" indent="-228600" eaLnBrk="0" fontAlgn="base" hangingPunct="0">
              <a:spcBef>
                <a:spcPct val="0"/>
              </a:spcBef>
              <a:spcAft>
                <a:spcPct val="0"/>
              </a:spcAft>
              <a:defRPr sz="3400">
                <a:solidFill>
                  <a:schemeClr val="tx1"/>
                </a:solidFill>
                <a:latin typeface="Arial" charset="0"/>
                <a:ea typeface="ＭＳ Ｐゴシック" charset="0"/>
              </a:defRPr>
            </a:lvl8pPr>
            <a:lvl9pPr marL="3886200" indent="-228600" eaLnBrk="0" fontAlgn="base" hangingPunct="0">
              <a:spcBef>
                <a:spcPct val="0"/>
              </a:spcBef>
              <a:spcAft>
                <a:spcPct val="0"/>
              </a:spcAft>
              <a:defRPr sz="3400">
                <a:solidFill>
                  <a:schemeClr val="tx1"/>
                </a:solidFill>
                <a:latin typeface="Arial" charset="0"/>
                <a:ea typeface="ＭＳ Ｐゴシック" charset="0"/>
              </a:defRPr>
            </a:lvl9pPr>
          </a:lstStyle>
          <a:p>
            <a:pPr eaLnBrk="1" hangingPunct="1"/>
            <a:r>
              <a:rPr lang="en-US" sz="2800" i="1">
                <a:solidFill>
                  <a:srgbClr val="002B5C"/>
                </a:solidFill>
                <a:latin typeface="Times New Roman" charset="0"/>
                <a:cs typeface="Times New Roman" charset="0"/>
              </a:rPr>
              <a:t>s</a:t>
            </a:r>
            <a:r>
              <a:rPr lang="en-US" sz="2800" i="1" baseline="-25000">
                <a:solidFill>
                  <a:srgbClr val="002B5C"/>
                </a:solidFill>
                <a:latin typeface="Times New Roman" charset="0"/>
                <a:cs typeface="Times New Roman" charset="0"/>
              </a:rPr>
              <a:t>f</a:t>
            </a:r>
            <a:r>
              <a:rPr lang="en-US" sz="2800">
                <a:solidFill>
                  <a:srgbClr val="002B5C"/>
                </a:solidFill>
                <a:latin typeface="Times New Roman" charset="0"/>
                <a:cs typeface="Times New Roman" charset="0"/>
              </a:rPr>
              <a:t> = 10.0, 30 × 30 × 30</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c-car_convert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610" y="228600"/>
            <a:ext cx="14573566" cy="7740623"/>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c-crayfish_convert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279" y="228600"/>
            <a:ext cx="14573566" cy="7740623"/>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c-computer-room_convert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610" y="228600"/>
            <a:ext cx="14573566" cy="7740623"/>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atin typeface="Arial" charset="0"/>
                <a:ea typeface="ＭＳ Ｐゴシック" charset="0"/>
                <a:cs typeface="ＭＳ Ｐゴシック" charset="0"/>
              </a:rPr>
              <a:t>Evaluation and limitations</a:t>
            </a:r>
          </a:p>
        </p:txBody>
      </p:sp>
      <p:sp>
        <p:nvSpPr>
          <p:cNvPr id="31746" name="Content Placeholder 2"/>
          <p:cNvSpPr>
            <a:spLocks noGrp="1"/>
          </p:cNvSpPr>
          <p:nvPr>
            <p:ph idx="1"/>
          </p:nvPr>
        </p:nvSpPr>
        <p:spPr/>
        <p:txBody>
          <a:bodyPr/>
          <a:lstStyle/>
          <a:p>
            <a:r>
              <a:rPr lang="en-US" dirty="0">
                <a:latin typeface="Arial" charset="0"/>
                <a:ea typeface="ＭＳ Ｐゴシック" charset="0"/>
                <a:cs typeface="ＭＳ Ｐゴシック" charset="0"/>
              </a:rPr>
              <a:t>Evaluation</a:t>
            </a:r>
          </a:p>
          <a:p>
            <a:pPr lvl="1"/>
            <a:r>
              <a:rPr lang="en-US" dirty="0">
                <a:latin typeface="Arial" charset="0"/>
                <a:ea typeface="ＭＳ Ｐゴシック" charset="0"/>
              </a:rPr>
              <a:t>Comparison with fisheye view</a:t>
            </a:r>
          </a:p>
          <a:p>
            <a:pPr lvl="1"/>
            <a:r>
              <a:rPr lang="en-US" dirty="0">
                <a:latin typeface="Arial" charset="0"/>
                <a:ea typeface="ＭＳ Ｐゴシック" charset="0"/>
              </a:rPr>
              <a:t>Empirical expert evaluation</a:t>
            </a:r>
          </a:p>
          <a:p>
            <a:pPr lvl="1"/>
            <a:r>
              <a:rPr lang="en-US" dirty="0">
                <a:latin typeface="Arial" charset="0"/>
                <a:ea typeface="ＭＳ Ｐゴシック" charset="0"/>
              </a:rPr>
              <a:t>User study</a:t>
            </a:r>
          </a:p>
          <a:p>
            <a:r>
              <a:rPr lang="en-US" dirty="0">
                <a:latin typeface="Arial" charset="0"/>
                <a:ea typeface="ＭＳ Ｐゴシック" charset="0"/>
                <a:cs typeface="ＭＳ Ｐゴシック" charset="0"/>
              </a:rPr>
              <a:t>Limitations</a:t>
            </a:r>
          </a:p>
          <a:p>
            <a:pPr lvl="1"/>
            <a:r>
              <a:rPr lang="en-US" dirty="0">
                <a:latin typeface="Arial" charset="0"/>
                <a:ea typeface="ＭＳ Ｐゴシック" charset="0"/>
              </a:rPr>
              <a:t>Block-based </a:t>
            </a:r>
            <a:r>
              <a:rPr lang="en-US" i="1" dirty="0">
                <a:latin typeface="Arial" charset="0"/>
                <a:ea typeface="ＭＳ Ｐゴシック" charset="0"/>
              </a:rPr>
              <a:t>vs.</a:t>
            </a:r>
            <a:r>
              <a:rPr lang="en-US" dirty="0">
                <a:latin typeface="Arial" charset="0"/>
                <a:ea typeface="ＭＳ Ｐゴシック" charset="0"/>
              </a:rPr>
              <a:t> streamline-based distortion measures</a:t>
            </a:r>
          </a:p>
          <a:p>
            <a:pPr lvl="1"/>
            <a:r>
              <a:rPr lang="en-US" dirty="0">
                <a:latin typeface="Arial" charset="0"/>
                <a:ea typeface="ＭＳ Ｐゴシック" charset="0"/>
              </a:rPr>
              <a:t>Scalar-based </a:t>
            </a:r>
            <a:r>
              <a:rPr lang="en-US" i="1" dirty="0">
                <a:latin typeface="Arial" charset="0"/>
                <a:ea typeface="ＭＳ Ｐゴシック" charset="0"/>
              </a:rPr>
              <a:t>vs.</a:t>
            </a:r>
            <a:r>
              <a:rPr lang="en-US" dirty="0">
                <a:latin typeface="Arial" charset="0"/>
                <a:ea typeface="ＭＳ Ｐゴシック" charset="0"/>
              </a:rPr>
              <a:t> shape-based distortion values</a:t>
            </a:r>
          </a:p>
          <a:p>
            <a:pPr lvl="1"/>
            <a:r>
              <a:rPr lang="en-US" dirty="0">
                <a:latin typeface="Arial" charset="0"/>
                <a:ea typeface="ＭＳ Ｐゴシック" charset="0"/>
              </a:rPr>
              <a:t>Parameter setting</a:t>
            </a:r>
          </a:p>
          <a:p>
            <a:pPr lvl="1"/>
            <a:r>
              <a:rPr lang="en-US" dirty="0">
                <a:latin typeface="Arial" charset="0"/>
                <a:ea typeface="ＭＳ Ｐゴシック" charset="0"/>
              </a:rPr>
              <a:t>Extremely dense streamlines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Arial" charset="0"/>
                <a:ea typeface="ＭＳ Ｐゴシック" charset="0"/>
                <a:cs typeface="ＭＳ Ｐゴシック" charset="0"/>
              </a:rPr>
              <a:t>Summary and acknowledgements</a:t>
            </a:r>
          </a:p>
        </p:txBody>
      </p:sp>
      <p:sp>
        <p:nvSpPr>
          <p:cNvPr id="32770" name="Content Placeholder 2"/>
          <p:cNvSpPr>
            <a:spLocks noGrp="1"/>
          </p:cNvSpPr>
          <p:nvPr>
            <p:ph idx="1"/>
          </p:nvPr>
        </p:nvSpPr>
        <p:spPr/>
        <p:txBody>
          <a:bodyPr/>
          <a:lstStyle/>
          <a:p>
            <a:r>
              <a:rPr lang="en-US">
                <a:latin typeface="Arial" charset="0"/>
                <a:ea typeface="ＭＳ Ｐゴシック" charset="0"/>
                <a:cs typeface="ＭＳ Ｐゴシック" charset="0"/>
              </a:rPr>
              <a:t>Summary</a:t>
            </a:r>
          </a:p>
          <a:p>
            <a:pPr lvl="1"/>
            <a:r>
              <a:rPr lang="en-US">
                <a:latin typeface="Arial" charset="0"/>
                <a:ea typeface="ＭＳ Ｐゴシック" charset="0"/>
              </a:rPr>
              <a:t>Reduce occlusion and clutter via streamline repositioning</a:t>
            </a:r>
          </a:p>
          <a:p>
            <a:pPr lvl="1"/>
            <a:r>
              <a:rPr lang="en-US">
                <a:latin typeface="Arial" charset="0"/>
                <a:ea typeface="ＭＳ Ｐゴシック" charset="0"/>
              </a:rPr>
              <a:t>Achieve focus+context visualization</a:t>
            </a:r>
          </a:p>
          <a:p>
            <a:pPr lvl="1"/>
            <a:r>
              <a:rPr lang="en-US">
                <a:latin typeface="Arial" charset="0"/>
                <a:ea typeface="ＭＳ Ｐゴシック" charset="0"/>
              </a:rPr>
              <a:t>Flexible deformation for practical use</a:t>
            </a:r>
          </a:p>
          <a:p>
            <a:r>
              <a:rPr lang="en-US">
                <a:latin typeface="Arial" charset="0"/>
                <a:ea typeface="ＭＳ Ｐゴシック" charset="0"/>
                <a:cs typeface="ＭＳ Ｐゴシック" charset="0"/>
              </a:rPr>
              <a:t>U.S. National Science Foundation</a:t>
            </a:r>
          </a:p>
          <a:p>
            <a:pPr lvl="1"/>
            <a:r>
              <a:rPr lang="en-US">
                <a:latin typeface="Arial" charset="0"/>
                <a:ea typeface="ＭＳ Ｐゴシック" charset="0"/>
              </a:rPr>
              <a:t>IIS-1017935, DUE-1105047, IIS-1319363, and IIS-1455886</a:t>
            </a:r>
          </a:p>
          <a:p>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Motivation (2/3)</a:t>
            </a:r>
            <a:endParaRPr lang="en-US" dirty="0">
              <a:latin typeface="Arial" charset="0"/>
              <a:ea typeface="ＭＳ Ｐゴシック" charset="0"/>
              <a:cs typeface="ＭＳ Ｐゴシック" charset="0"/>
            </a:endParaRPr>
          </a:p>
        </p:txBody>
      </p:sp>
      <p:sp>
        <p:nvSpPr>
          <p:cNvPr id="3"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Address </a:t>
            </a:r>
            <a:r>
              <a:rPr lang="en-US" dirty="0">
                <a:latin typeface="Arial" charset="0"/>
                <a:ea typeface="ＭＳ Ｐゴシック" charset="0"/>
                <a:cs typeface="ＭＳ Ｐゴシック" charset="0"/>
              </a:rPr>
              <a:t>the occlusion and clutter problem for complex 3D flow fields</a:t>
            </a:r>
          </a:p>
          <a:p>
            <a:pPr lvl="1"/>
            <a:r>
              <a:rPr lang="en-US" sz="3200" dirty="0" smtClean="0">
                <a:latin typeface="Arial" charset="0"/>
                <a:ea typeface="ＭＳ Ｐゴシック" charset="0"/>
              </a:rPr>
              <a:t>Varying </a:t>
            </a:r>
            <a:r>
              <a:rPr lang="en-US" sz="3200" dirty="0">
                <a:latin typeface="Arial" charset="0"/>
                <a:ea typeface="ＭＳ Ｐゴシック" charset="0"/>
              </a:rPr>
              <a:t>line </a:t>
            </a:r>
            <a:r>
              <a:rPr lang="en-US" sz="3200" i="1" dirty="0">
                <a:solidFill>
                  <a:srgbClr val="FF0000"/>
                </a:solidFill>
                <a:latin typeface="Arial" charset="0"/>
                <a:ea typeface="ＭＳ Ｐゴシック" charset="0"/>
              </a:rPr>
              <a:t>opacities</a:t>
            </a:r>
            <a:r>
              <a:rPr lang="en-US" sz="3200" dirty="0">
                <a:latin typeface="Arial" charset="0"/>
                <a:ea typeface="ＭＳ Ｐゴシック" charset="0"/>
              </a:rPr>
              <a:t> (opacity optimization)</a:t>
            </a:r>
          </a:p>
          <a:p>
            <a:pPr lvl="2"/>
            <a:r>
              <a:rPr lang="en-US" sz="2800" dirty="0">
                <a:latin typeface="Arial" charset="0"/>
                <a:ea typeface="ＭＳ Ｐゴシック" charset="0"/>
              </a:rPr>
              <a:t>[</a:t>
            </a:r>
            <a:r>
              <a:rPr lang="en-US" sz="2800" dirty="0" err="1">
                <a:latin typeface="Arial" charset="0"/>
                <a:ea typeface="ＭＳ Ｐゴシック" charset="0"/>
              </a:rPr>
              <a:t>Günther</a:t>
            </a:r>
            <a:r>
              <a:rPr lang="en-US" sz="2800" dirty="0">
                <a:latin typeface="Arial" charset="0"/>
                <a:ea typeface="ＭＳ Ｐゴシック" charset="0"/>
              </a:rPr>
              <a:t> </a:t>
            </a:r>
            <a:r>
              <a:rPr lang="en-US" sz="2800" i="1" dirty="0">
                <a:latin typeface="Arial" charset="0"/>
                <a:ea typeface="ＭＳ Ｐゴシック" charset="0"/>
              </a:rPr>
              <a:t>et al.</a:t>
            </a:r>
            <a:r>
              <a:rPr lang="en-US" sz="2800" dirty="0">
                <a:latin typeface="Arial" charset="0"/>
                <a:ea typeface="ＭＳ Ｐゴシック" charset="0"/>
              </a:rPr>
              <a:t> 2013, </a:t>
            </a:r>
            <a:r>
              <a:rPr lang="en-US" sz="2800" dirty="0" err="1">
                <a:latin typeface="Arial" charset="0"/>
                <a:ea typeface="ＭＳ Ｐゴシック" charset="0"/>
              </a:rPr>
              <a:t>Günther</a:t>
            </a:r>
            <a:r>
              <a:rPr lang="en-US" sz="2800" dirty="0">
                <a:latin typeface="Arial" charset="0"/>
                <a:ea typeface="ＭＳ Ｐゴシック" charset="0"/>
              </a:rPr>
              <a:t> </a:t>
            </a:r>
            <a:r>
              <a:rPr lang="en-US" sz="2800" i="1" dirty="0">
                <a:latin typeface="Arial" charset="0"/>
                <a:ea typeface="ＭＳ Ｐゴシック" charset="0"/>
              </a:rPr>
              <a:t>et al.</a:t>
            </a:r>
            <a:r>
              <a:rPr lang="en-US" sz="2800" dirty="0">
                <a:latin typeface="Arial" charset="0"/>
                <a:ea typeface="ＭＳ Ｐゴシック" charset="0"/>
              </a:rPr>
              <a:t> 2014]</a:t>
            </a:r>
            <a:endParaRPr lang="en-US" sz="3200" dirty="0">
              <a:latin typeface="Arial" charset="0"/>
              <a:ea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4495800" y="4267200"/>
            <a:ext cx="3777555" cy="3876592"/>
          </a:xfrm>
          <a:prstGeom prst="rect">
            <a:avLst/>
          </a:prstGeom>
        </p:spPr>
      </p:pic>
      <p:pic>
        <p:nvPicPr>
          <p:cNvPr id="4" name="Picture 3"/>
          <p:cNvPicPr>
            <a:picLocks noChangeAspect="1"/>
          </p:cNvPicPr>
          <p:nvPr/>
        </p:nvPicPr>
        <p:blipFill>
          <a:blip r:embed="rId3"/>
          <a:stretch>
            <a:fillRect/>
          </a:stretch>
        </p:blipFill>
        <p:spPr>
          <a:xfrm>
            <a:off x="9176445" y="4267200"/>
            <a:ext cx="3777555" cy="3876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latin typeface="Arial" charset="0"/>
                <a:ea typeface="ＭＳ Ｐゴシック" charset="0"/>
                <a:cs typeface="ＭＳ Ｐゴシック" charset="0"/>
              </a:rPr>
              <a:t>Motivation (3/3)</a:t>
            </a:r>
            <a:endParaRPr lang="en-US" dirty="0">
              <a:latin typeface="Arial" charset="0"/>
              <a:ea typeface="ＭＳ Ｐゴシック" charset="0"/>
              <a:cs typeface="ＭＳ Ｐゴシック" charset="0"/>
            </a:endParaRPr>
          </a:p>
        </p:txBody>
      </p:sp>
      <p:sp>
        <p:nvSpPr>
          <p:cNvPr id="3"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Address </a:t>
            </a:r>
            <a:r>
              <a:rPr lang="en-US" dirty="0">
                <a:latin typeface="Arial" charset="0"/>
                <a:ea typeface="ＭＳ Ｐゴシック" charset="0"/>
                <a:cs typeface="ＭＳ Ｐゴシック" charset="0"/>
              </a:rPr>
              <a:t>the occlusion and clutter problem for complex 3D flow </a:t>
            </a:r>
            <a:r>
              <a:rPr lang="en-US" dirty="0" smtClean="0">
                <a:latin typeface="Arial" charset="0"/>
                <a:ea typeface="ＭＳ Ｐゴシック" charset="0"/>
                <a:cs typeface="ＭＳ Ｐゴシック" charset="0"/>
              </a:rPr>
              <a:t>fields</a:t>
            </a:r>
            <a:endParaRPr lang="en-US" sz="3200" dirty="0">
              <a:latin typeface="Arial" charset="0"/>
              <a:ea typeface="ＭＳ Ｐゴシック" charset="0"/>
            </a:endParaRPr>
          </a:p>
          <a:p>
            <a:pPr lvl="1"/>
            <a:r>
              <a:rPr lang="en-US" sz="3200" dirty="0">
                <a:latin typeface="Arial" charset="0"/>
                <a:ea typeface="ＭＳ Ｐゴシック" charset="0"/>
              </a:rPr>
              <a:t>Varying line </a:t>
            </a:r>
            <a:r>
              <a:rPr lang="en-US" sz="3200" i="1" dirty="0">
                <a:solidFill>
                  <a:srgbClr val="FF0000"/>
                </a:solidFill>
                <a:latin typeface="Arial" charset="0"/>
                <a:ea typeface="ＭＳ Ｐゴシック" charset="0"/>
              </a:rPr>
              <a:t>positions</a:t>
            </a:r>
            <a:r>
              <a:rPr lang="en-US" sz="3200" dirty="0">
                <a:latin typeface="Arial" charset="0"/>
                <a:ea typeface="ＭＳ Ｐゴシック" charset="0"/>
              </a:rPr>
              <a:t> (streamline deformation)</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3530600" y="3962400"/>
            <a:ext cx="4724400" cy="4114800"/>
          </a:xfrm>
          <a:prstGeom prst="rect">
            <a:avLst/>
          </a:prstGeom>
        </p:spPr>
      </p:pic>
      <p:pic>
        <p:nvPicPr>
          <p:cNvPr id="5" name="Picture 4" descr="Screen Shot 2014-11-11 at 11.18.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7492" y="3962400"/>
            <a:ext cx="4534557" cy="4122325"/>
          </a:xfrm>
          <a:prstGeom prst="rect">
            <a:avLst/>
          </a:prstGeom>
        </p:spPr>
      </p:pic>
    </p:spTree>
    <p:extLst>
      <p:ext uri="{BB962C8B-B14F-4D97-AF65-F5344CB8AC3E}">
        <p14:creationId xmlns:p14="http://schemas.microsoft.com/office/powerpoint/2010/main" val="5368361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Arial" charset="0"/>
                <a:ea typeface="ＭＳ Ｐゴシック" charset="0"/>
                <a:cs typeface="ＭＳ Ｐゴシック" charset="0"/>
              </a:rPr>
              <a:t>2D example</a:t>
            </a:r>
          </a:p>
        </p:txBody>
      </p:sp>
      <p:pic>
        <p:nvPicPr>
          <p:cNvPr id="4" name="Picture 3"/>
          <p:cNvPicPr>
            <a:picLocks noChangeAspect="1"/>
          </p:cNvPicPr>
          <p:nvPr/>
        </p:nvPicPr>
        <p:blipFill>
          <a:blip r:embed="rId2"/>
          <a:stretch>
            <a:fillRect/>
          </a:stretch>
        </p:blipFill>
        <p:spPr>
          <a:xfrm>
            <a:off x="228600" y="1828800"/>
            <a:ext cx="6223000" cy="6223000"/>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6705600" y="1828800"/>
            <a:ext cx="6223000" cy="6223000"/>
          </a:xfrm>
          <a:prstGeom prst="rect">
            <a:avLst/>
          </a:prstGeom>
          <a:effectLst>
            <a:outerShdw blurRad="50800" dist="38100" dir="2700000" algn="tl" rotWithShape="0">
              <a:srgbClr val="000000">
                <a:alpha val="43000"/>
              </a:srgbClr>
            </a:outerShdw>
          </a:effectLst>
        </p:spPr>
      </p:pic>
      <p:grpSp>
        <p:nvGrpSpPr>
          <p:cNvPr id="6" name="Group 5"/>
          <p:cNvGrpSpPr>
            <a:grpSpLocks/>
          </p:cNvGrpSpPr>
          <p:nvPr/>
        </p:nvGrpSpPr>
        <p:grpSpPr bwMode="auto">
          <a:xfrm>
            <a:off x="6867525" y="1790700"/>
            <a:ext cx="5438775" cy="5492750"/>
            <a:chOff x="4886540" y="1981200"/>
            <a:chExt cx="3495460" cy="3530224"/>
          </a:xfrm>
        </p:grpSpPr>
        <p:sp>
          <p:nvSpPr>
            <p:cNvPr id="7" name="Oval 6"/>
            <p:cNvSpPr/>
            <p:nvPr/>
          </p:nvSpPr>
          <p:spPr>
            <a:xfrm>
              <a:off x="6622027" y="1981200"/>
              <a:ext cx="997828" cy="91418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5736429" y="2283208"/>
              <a:ext cx="907024" cy="114273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994689" y="3517766"/>
              <a:ext cx="914166" cy="83868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6790372" y="3962615"/>
              <a:ext cx="762145" cy="99070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rot="16800000">
              <a:off x="5586435" y="3902431"/>
              <a:ext cx="1242720" cy="125697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rot="4800000">
              <a:off x="4815112" y="4625814"/>
              <a:ext cx="808074" cy="66521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7619855" y="2514815"/>
              <a:ext cx="762145" cy="83766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rot="4800000">
              <a:off x="5566547" y="4877317"/>
              <a:ext cx="602995" cy="66521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rot="4800000">
              <a:off x="6330731" y="4734476"/>
              <a:ext cx="725430" cy="66521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 name="Group 1"/>
          <p:cNvGrpSpPr/>
          <p:nvPr/>
        </p:nvGrpSpPr>
        <p:grpSpPr>
          <a:xfrm>
            <a:off x="8459100" y="1857209"/>
            <a:ext cx="3368587" cy="5770848"/>
            <a:chOff x="8459100" y="1857209"/>
            <a:chExt cx="3368587" cy="5770848"/>
          </a:xfrm>
        </p:grpSpPr>
        <p:sp>
          <p:nvSpPr>
            <p:cNvPr id="16" name="Oval 15"/>
            <p:cNvSpPr/>
            <p:nvPr/>
          </p:nvSpPr>
          <p:spPr bwMode="auto">
            <a:xfrm rot="21384100">
              <a:off x="8494713" y="4419600"/>
              <a:ext cx="2325687" cy="457200"/>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bwMode="auto">
            <a:xfrm rot="20341363">
              <a:off x="8459100" y="7170857"/>
              <a:ext cx="3368587" cy="457200"/>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bwMode="auto">
            <a:xfrm rot="18642553">
              <a:off x="9975107" y="2775652"/>
              <a:ext cx="2104812" cy="457200"/>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bwMode="auto">
            <a:xfrm rot="3215055">
              <a:off x="8655956" y="2659460"/>
              <a:ext cx="1898488" cy="293986"/>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Oval 19"/>
            <p:cNvSpPr/>
            <p:nvPr/>
          </p:nvSpPr>
          <p:spPr bwMode="auto">
            <a:xfrm rot="18155351">
              <a:off x="10199104" y="5796280"/>
              <a:ext cx="2169244" cy="588409"/>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Arial" charset="0"/>
                <a:ea typeface="ＭＳ Ｐゴシック" charset="0"/>
                <a:cs typeface="ＭＳ Ｐゴシック" charset="0"/>
              </a:rPr>
              <a:t>Underlying grid</a:t>
            </a:r>
          </a:p>
        </p:txBody>
      </p:sp>
      <p:pic>
        <p:nvPicPr>
          <p:cNvPr id="4" name="Picture 3"/>
          <p:cNvPicPr>
            <a:picLocks noChangeAspect="1"/>
          </p:cNvPicPr>
          <p:nvPr/>
        </p:nvPicPr>
        <p:blipFill>
          <a:blip r:embed="rId2"/>
          <a:stretch>
            <a:fillRect/>
          </a:stretch>
        </p:blipFill>
        <p:spPr>
          <a:xfrm>
            <a:off x="228600" y="1828800"/>
            <a:ext cx="6223000" cy="6223000"/>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6705600" y="1828800"/>
            <a:ext cx="6223000" cy="6223000"/>
          </a:xfrm>
          <a:prstGeom prst="rect">
            <a:avLst/>
          </a:prstGeom>
          <a:effectLst>
            <a:outerShdw blurRad="50800" dist="38100" dir="2700000" algn="tl" rotWithShape="0">
              <a:srgbClr val="000000">
                <a:alpha val="43000"/>
              </a:srgbClr>
            </a:outerShdw>
          </a:effectLst>
        </p:spPr>
      </p:pic>
      <p:pic>
        <p:nvPicPr>
          <p:cNvPr id="2" name="Picture 1" descr="Screen Shot 2014-11-10 at 5.41.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2600" y="1797843"/>
            <a:ext cx="990600" cy="631322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atin typeface="Arial" charset="0"/>
                <a:ea typeface="ＭＳ Ｐゴシック" charset="0"/>
                <a:cs typeface="ＭＳ Ｐゴシック" charset="0"/>
              </a:rPr>
              <a:t>Outline of our approach</a:t>
            </a:r>
          </a:p>
        </p:txBody>
      </p:sp>
      <p:sp>
        <p:nvSpPr>
          <p:cNvPr id="9218" name="Content Placeholder 2"/>
          <p:cNvSpPr>
            <a:spLocks noGrp="1"/>
          </p:cNvSpPr>
          <p:nvPr>
            <p:ph idx="1"/>
          </p:nvPr>
        </p:nvSpPr>
        <p:spPr/>
        <p:txBody>
          <a:bodyPr/>
          <a:lstStyle/>
          <a:p>
            <a:r>
              <a:rPr lang="en-US" dirty="0">
                <a:latin typeface="Arial" charset="0"/>
                <a:ea typeface="ＭＳ Ｐゴシック" charset="0"/>
                <a:cs typeface="ＭＳ Ｐゴシック" charset="0"/>
              </a:rPr>
              <a:t>Partition the </a:t>
            </a:r>
            <a:r>
              <a:rPr lang="en-US" dirty="0" smtClean="0">
                <a:latin typeface="Arial" charset="0"/>
                <a:ea typeface="ＭＳ Ｐゴシック" charset="0"/>
                <a:cs typeface="ＭＳ Ｐゴシック" charset="0"/>
              </a:rPr>
              <a:t>volume </a:t>
            </a:r>
            <a:r>
              <a:rPr lang="en-US" dirty="0">
                <a:latin typeface="Arial" charset="0"/>
                <a:ea typeface="ＭＳ Ｐゴシック" charset="0"/>
                <a:cs typeface="ＭＳ Ｐゴシック" charset="0"/>
              </a:rPr>
              <a:t>into blocks</a:t>
            </a:r>
          </a:p>
          <a:p>
            <a:r>
              <a:rPr lang="en-US" dirty="0">
                <a:latin typeface="Arial" charset="0"/>
                <a:ea typeface="ＭＳ Ｐゴシック" charset="0"/>
                <a:cs typeface="ＭＳ Ｐゴシック" charset="0"/>
              </a:rPr>
              <a:t>Derive block importance</a:t>
            </a:r>
          </a:p>
          <a:p>
            <a:r>
              <a:rPr lang="en-US" dirty="0">
                <a:latin typeface="Arial" charset="0"/>
                <a:ea typeface="ＭＳ Ｐゴシック" charset="0"/>
                <a:cs typeface="ＭＳ Ｐゴシック" charset="0"/>
              </a:rPr>
              <a:t>Formulate block expansion and smoothing terms</a:t>
            </a:r>
          </a:p>
          <a:p>
            <a:r>
              <a:rPr lang="en-US" dirty="0">
                <a:latin typeface="Arial" charset="0"/>
                <a:ea typeface="ＭＳ Ｐゴシック" charset="0"/>
                <a:cs typeface="ＭＳ Ｐゴシック" charset="0"/>
              </a:rPr>
              <a:t>Search for a deformed grid to minimize the object energy function</a:t>
            </a:r>
          </a:p>
          <a:p>
            <a:r>
              <a:rPr lang="en-US" dirty="0">
                <a:latin typeface="Arial" charset="0"/>
                <a:ea typeface="ＭＳ Ｐゴシック" charset="0"/>
                <a:cs typeface="ＭＳ Ｐゴシック" charset="0"/>
              </a:rPr>
              <a:t>Use deformed grid to guide streamline repositioning</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a:latin typeface="Arial" charset="0"/>
                <a:ea typeface="ＭＳ Ｐゴシック" charset="0"/>
                <a:cs typeface="ＭＳ Ｐゴシック" charset="0"/>
              </a:rPr>
              <a:t>Automatic block evaluation</a:t>
            </a:r>
          </a:p>
        </p:txBody>
      </p:sp>
      <p:sp>
        <p:nvSpPr>
          <p:cNvPr id="10242" name="Content Placeholder 2"/>
          <p:cNvSpPr>
            <a:spLocks noGrp="1"/>
          </p:cNvSpPr>
          <p:nvPr>
            <p:ph idx="1"/>
          </p:nvPr>
        </p:nvSpPr>
        <p:spPr/>
        <p:txBody>
          <a:bodyPr/>
          <a:lstStyle/>
          <a:p>
            <a:r>
              <a:rPr lang="en-US" dirty="0">
                <a:latin typeface="Arial" charset="0"/>
                <a:ea typeface="ＭＳ Ｐゴシック" charset="0"/>
                <a:cs typeface="ＭＳ Ｐゴシック" charset="0"/>
              </a:rPr>
              <a:t>Flow entropy (vector direction and magnitude)</a:t>
            </a:r>
          </a:p>
          <a:p>
            <a:r>
              <a:rPr lang="en-US" dirty="0">
                <a:latin typeface="Arial" charset="0"/>
                <a:ea typeface="ＭＳ Ｐゴシック" charset="0"/>
                <a:cs typeface="ＭＳ Ｐゴシック" charset="0"/>
              </a:rPr>
              <a:t>Two solutions</a:t>
            </a:r>
          </a:p>
          <a:p>
            <a:pPr lvl="1"/>
            <a:r>
              <a:rPr lang="en-US" sz="3200" dirty="0" smtClean="0">
                <a:latin typeface="Arial" charset="0"/>
                <a:ea typeface="ＭＳ Ｐゴシック" charset="0"/>
              </a:rPr>
              <a:t>Line-</a:t>
            </a:r>
            <a:r>
              <a:rPr lang="en-US" sz="3200" dirty="0">
                <a:latin typeface="Arial" charset="0"/>
                <a:ea typeface="ＭＳ Ｐゴシック" charset="0"/>
              </a:rPr>
              <a:t>based (consider </a:t>
            </a:r>
            <a:r>
              <a:rPr lang="en-US" sz="3200" dirty="0" smtClean="0">
                <a:latin typeface="Arial" charset="0"/>
                <a:ea typeface="ＭＳ Ｐゴシック" charset="0"/>
              </a:rPr>
              <a:t>streamlines </a:t>
            </a:r>
            <a:r>
              <a:rPr lang="en-US" sz="3200" dirty="0">
                <a:latin typeface="Arial" charset="0"/>
                <a:ea typeface="ＭＳ Ｐゴシック" charset="0"/>
              </a:rPr>
              <a:t>passing each block)</a:t>
            </a:r>
          </a:p>
          <a:p>
            <a:pPr lvl="1"/>
            <a:r>
              <a:rPr lang="en-US" sz="3200" dirty="0" smtClean="0">
                <a:latin typeface="Arial" charset="0"/>
                <a:ea typeface="ＭＳ Ｐゴシック" charset="0"/>
              </a:rPr>
              <a:t>Voxel-</a:t>
            </a:r>
            <a:r>
              <a:rPr lang="en-US" sz="3200" dirty="0">
                <a:latin typeface="Arial" charset="0"/>
                <a:ea typeface="ＭＳ Ｐゴシック" charset="0"/>
              </a:rPr>
              <a:t>based (consider a local window center at each voxel)</a:t>
            </a:r>
            <a:endParaRPr lang="en-US" dirty="0">
              <a:latin typeface="Arial" charset="0"/>
              <a:ea typeface="ＭＳ Ｐゴシック" charset="0"/>
            </a:endParaRPr>
          </a:p>
          <a:p>
            <a:r>
              <a:rPr lang="en-US" dirty="0">
                <a:latin typeface="Arial" charset="0"/>
                <a:ea typeface="ＭＳ Ｐゴシック" charset="0"/>
                <a:cs typeface="ＭＳ Ｐゴシック" charset="0"/>
              </a:rPr>
              <a:t>Flow-aware adjustment</a:t>
            </a:r>
          </a:p>
          <a:p>
            <a:pPr lvl="1"/>
            <a:r>
              <a:rPr lang="en-US" sz="3200" dirty="0">
                <a:latin typeface="Arial" charset="0"/>
                <a:ea typeface="ＭＳ Ｐゴシック" charset="0"/>
              </a:rPr>
              <a:t>Smooth importance values of neighboring blocks sharing a large number of streamlines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10243" name="Picture 4" descr="Screen Shot 2014-08-28 at 1.11.0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0"/>
            <a:ext cx="5120959" cy="211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086600" y="6324600"/>
            <a:ext cx="2274810" cy="1537882"/>
            <a:chOff x="3886200" y="4939118"/>
            <a:chExt cx="4549620" cy="3075764"/>
          </a:xfrm>
        </p:grpSpPr>
        <p:sp>
          <p:nvSpPr>
            <p:cNvPr id="6" name="Freeform 5"/>
            <p:cNvSpPr/>
            <p:nvPr/>
          </p:nvSpPr>
          <p:spPr>
            <a:xfrm>
              <a:off x="3886200" y="4939118"/>
              <a:ext cx="4092420" cy="2680882"/>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Lst>
              <a:ahLst/>
              <a:cxnLst>
                <a:cxn ang="0">
                  <a:pos x="connsiteX0" y="connsiteY0"/>
                </a:cxn>
                <a:cxn ang="0">
                  <a:pos x="connsiteX1" y="connsiteY1"/>
                </a:cxn>
                <a:cxn ang="0">
                  <a:pos x="connsiteX2" y="connsiteY2"/>
                </a:cxn>
                <a:cxn ang="0">
                  <a:pos x="connsiteX3" y="connsiteY3"/>
                </a:cxn>
              </a:cxnLst>
              <a:rect l="l" t="t" r="r" b="b"/>
              <a:pathLst>
                <a:path w="4092420" h="2680882">
                  <a:moveTo>
                    <a:pt x="0" y="2680882"/>
                  </a:moveTo>
                  <a:cubicBezTo>
                    <a:pt x="792612" y="2580937"/>
                    <a:pt x="1328861" y="2085914"/>
                    <a:pt x="1834534" y="1777848"/>
                  </a:cubicBezTo>
                  <a:cubicBezTo>
                    <a:pt x="2340207" y="1469782"/>
                    <a:pt x="2657722" y="1128793"/>
                    <a:pt x="3034036" y="832485"/>
                  </a:cubicBezTo>
                  <a:lnTo>
                    <a:pt x="4092420"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 name="Freeform 9"/>
            <p:cNvSpPr/>
            <p:nvPr/>
          </p:nvSpPr>
          <p:spPr>
            <a:xfrm>
              <a:off x="4191000" y="5091518"/>
              <a:ext cx="4092420" cy="2680882"/>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Lst>
              <a:ahLst/>
              <a:cxnLst>
                <a:cxn ang="0">
                  <a:pos x="connsiteX0" y="connsiteY0"/>
                </a:cxn>
                <a:cxn ang="0">
                  <a:pos x="connsiteX1" y="connsiteY1"/>
                </a:cxn>
                <a:cxn ang="0">
                  <a:pos x="connsiteX2" y="connsiteY2"/>
                </a:cxn>
                <a:cxn ang="0">
                  <a:pos x="connsiteX3" y="connsiteY3"/>
                </a:cxn>
              </a:cxnLst>
              <a:rect l="l" t="t" r="r" b="b"/>
              <a:pathLst>
                <a:path w="4092420" h="2680882">
                  <a:moveTo>
                    <a:pt x="0" y="2680882"/>
                  </a:moveTo>
                  <a:cubicBezTo>
                    <a:pt x="792612" y="2580937"/>
                    <a:pt x="1328861" y="2085914"/>
                    <a:pt x="1834534" y="1777848"/>
                  </a:cubicBezTo>
                  <a:cubicBezTo>
                    <a:pt x="2340207" y="1469782"/>
                    <a:pt x="2657722" y="1128793"/>
                    <a:pt x="3034036" y="832485"/>
                  </a:cubicBezTo>
                  <a:lnTo>
                    <a:pt x="4092420"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Freeform 10"/>
            <p:cNvSpPr/>
            <p:nvPr/>
          </p:nvSpPr>
          <p:spPr>
            <a:xfrm>
              <a:off x="4343400" y="5334000"/>
              <a:ext cx="4092420" cy="2680882"/>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Lst>
              <a:ahLst/>
              <a:cxnLst>
                <a:cxn ang="0">
                  <a:pos x="connsiteX0" y="connsiteY0"/>
                </a:cxn>
                <a:cxn ang="0">
                  <a:pos x="connsiteX1" y="connsiteY1"/>
                </a:cxn>
                <a:cxn ang="0">
                  <a:pos x="connsiteX2" y="connsiteY2"/>
                </a:cxn>
                <a:cxn ang="0">
                  <a:pos x="connsiteX3" y="connsiteY3"/>
                </a:cxn>
              </a:cxnLst>
              <a:rect l="l" t="t" r="r" b="b"/>
              <a:pathLst>
                <a:path w="4092420" h="2680882">
                  <a:moveTo>
                    <a:pt x="0" y="2680882"/>
                  </a:moveTo>
                  <a:cubicBezTo>
                    <a:pt x="792612" y="2580937"/>
                    <a:pt x="1328861" y="2085914"/>
                    <a:pt x="1834534" y="1777848"/>
                  </a:cubicBezTo>
                  <a:cubicBezTo>
                    <a:pt x="2340207" y="1469782"/>
                    <a:pt x="2657722" y="1128793"/>
                    <a:pt x="3034036" y="832485"/>
                  </a:cubicBezTo>
                  <a:lnTo>
                    <a:pt x="4092420"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nvGrpSpPr>
          <p:cNvPr id="16" name="Group 15"/>
          <p:cNvGrpSpPr/>
          <p:nvPr/>
        </p:nvGrpSpPr>
        <p:grpSpPr>
          <a:xfrm>
            <a:off x="9790190" y="6318841"/>
            <a:ext cx="2185910" cy="1499188"/>
            <a:chOff x="9790190" y="6318841"/>
            <a:chExt cx="2185910" cy="1499188"/>
          </a:xfrm>
        </p:grpSpPr>
        <p:sp>
          <p:nvSpPr>
            <p:cNvPr id="12" name="Freeform 11"/>
            <p:cNvSpPr/>
            <p:nvPr/>
          </p:nvSpPr>
          <p:spPr>
            <a:xfrm>
              <a:off x="9790190" y="6318841"/>
              <a:ext cx="2046210" cy="1340441"/>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 name="connsiteX0" fmla="*/ 0 w 4092420"/>
                <a:gd name="connsiteY0" fmla="*/ 2680882 h 2680882"/>
                <a:gd name="connsiteX1" fmla="*/ 2046210 w 4092420"/>
                <a:gd name="connsiteY1" fmla="*/ 1933057 h 2680882"/>
                <a:gd name="connsiteX2" fmla="*/ 3034036 w 4092420"/>
                <a:gd name="connsiteY2" fmla="*/ 832485 h 2680882"/>
                <a:gd name="connsiteX3" fmla="*/ 4092420 w 4092420"/>
                <a:gd name="connsiteY3" fmla="*/ 0 h 2680882"/>
                <a:gd name="connsiteX0" fmla="*/ 0 w 4092420"/>
                <a:gd name="connsiteY0" fmla="*/ 2680882 h 2680882"/>
                <a:gd name="connsiteX1" fmla="*/ 2046210 w 4092420"/>
                <a:gd name="connsiteY1" fmla="*/ 1933057 h 2680882"/>
                <a:gd name="connsiteX2" fmla="*/ 2864695 w 4092420"/>
                <a:gd name="connsiteY2" fmla="*/ 1368661 h 2680882"/>
                <a:gd name="connsiteX3" fmla="*/ 4092420 w 4092420"/>
                <a:gd name="connsiteY3" fmla="*/ 0 h 2680882"/>
                <a:gd name="connsiteX0" fmla="*/ 0 w 4092420"/>
                <a:gd name="connsiteY0" fmla="*/ 2680882 h 2680882"/>
                <a:gd name="connsiteX1" fmla="*/ 1549908 w 4092420"/>
                <a:gd name="connsiteY1" fmla="*/ 2136213 h 2680882"/>
                <a:gd name="connsiteX2" fmla="*/ 2046210 w 4092420"/>
                <a:gd name="connsiteY2" fmla="*/ 1933057 h 2680882"/>
                <a:gd name="connsiteX3" fmla="*/ 2864695 w 4092420"/>
                <a:gd name="connsiteY3" fmla="*/ 1368661 h 2680882"/>
                <a:gd name="connsiteX4" fmla="*/ 4092420 w 4092420"/>
                <a:gd name="connsiteY4"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4092420 w 4092420"/>
                <a:gd name="connsiteY4"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3229212 w 4092420"/>
                <a:gd name="connsiteY4" fmla="*/ 922761 h 2680882"/>
                <a:gd name="connsiteX5" fmla="*/ 4092420 w 4092420"/>
                <a:gd name="connsiteY5"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511900 w 4092420"/>
                <a:gd name="connsiteY3" fmla="*/ 169318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11900 w 4092420"/>
                <a:gd name="connsiteY3" fmla="*/ 169318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68347 w 4092420"/>
                <a:gd name="connsiteY3" fmla="*/ 1679079 h 2680882"/>
                <a:gd name="connsiteX4" fmla="*/ 3088094 w 4092420"/>
                <a:gd name="connsiteY4" fmla="*/ 936871 h 2680882"/>
                <a:gd name="connsiteX5" fmla="*/ 4092420 w 4092420"/>
                <a:gd name="connsiteY5" fmla="*/ 0 h 2680882"/>
                <a:gd name="connsiteX0" fmla="*/ 0 w 4092420"/>
                <a:gd name="connsiteY0" fmla="*/ 2680882 h 2680882"/>
                <a:gd name="connsiteX1" fmla="*/ 1126554 w 4092420"/>
                <a:gd name="connsiteY1" fmla="*/ 1910455 h 2680882"/>
                <a:gd name="connsiteX2" fmla="*/ 2060322 w 4092420"/>
                <a:gd name="connsiteY2" fmla="*/ 1947166 h 2680882"/>
                <a:gd name="connsiteX3" fmla="*/ 2568347 w 4092420"/>
                <a:gd name="connsiteY3" fmla="*/ 1679079 h 2680882"/>
                <a:gd name="connsiteX4" fmla="*/ 3088094 w 4092420"/>
                <a:gd name="connsiteY4" fmla="*/ 936871 h 2680882"/>
                <a:gd name="connsiteX5" fmla="*/ 4092420 w 4092420"/>
                <a:gd name="connsiteY5" fmla="*/ 0 h 2680882"/>
                <a:gd name="connsiteX0" fmla="*/ 0 w 4092420"/>
                <a:gd name="connsiteY0" fmla="*/ 2680882 h 2680882"/>
                <a:gd name="connsiteX1" fmla="*/ 1126554 w 4092420"/>
                <a:gd name="connsiteY1" fmla="*/ 1910455 h 2680882"/>
                <a:gd name="connsiteX2" fmla="*/ 2060322 w 4092420"/>
                <a:gd name="connsiteY2" fmla="*/ 1947166 h 2680882"/>
                <a:gd name="connsiteX3" fmla="*/ 2568347 w 4092420"/>
                <a:gd name="connsiteY3" fmla="*/ 1679079 h 2680882"/>
                <a:gd name="connsiteX4" fmla="*/ 2890529 w 4092420"/>
                <a:gd name="connsiteY4" fmla="*/ 908652 h 2680882"/>
                <a:gd name="connsiteX5" fmla="*/ 4092420 w 4092420"/>
                <a:gd name="connsiteY5" fmla="*/ 0 h 2680882"/>
                <a:gd name="connsiteX0" fmla="*/ 0 w 4092420"/>
                <a:gd name="connsiteY0" fmla="*/ 2680882 h 2680882"/>
                <a:gd name="connsiteX1" fmla="*/ 1126554 w 4092420"/>
                <a:gd name="connsiteY1" fmla="*/ 1910455 h 2680882"/>
                <a:gd name="connsiteX2" fmla="*/ 2060322 w 4092420"/>
                <a:gd name="connsiteY2" fmla="*/ 1947166 h 2680882"/>
                <a:gd name="connsiteX3" fmla="*/ 2455453 w 4092420"/>
                <a:gd name="connsiteY3" fmla="*/ 1580310 h 2680882"/>
                <a:gd name="connsiteX4" fmla="*/ 2890529 w 4092420"/>
                <a:gd name="connsiteY4" fmla="*/ 908652 h 2680882"/>
                <a:gd name="connsiteX5" fmla="*/ 4092420 w 4092420"/>
                <a:gd name="connsiteY5" fmla="*/ 0 h 2680882"/>
                <a:gd name="connsiteX0" fmla="*/ 0 w 4092420"/>
                <a:gd name="connsiteY0" fmla="*/ 2680882 h 2680882"/>
                <a:gd name="connsiteX1" fmla="*/ 1126554 w 4092420"/>
                <a:gd name="connsiteY1" fmla="*/ 1910455 h 2680882"/>
                <a:gd name="connsiteX2" fmla="*/ 1961539 w 4092420"/>
                <a:gd name="connsiteY2" fmla="*/ 1904837 h 2680882"/>
                <a:gd name="connsiteX3" fmla="*/ 2455453 w 4092420"/>
                <a:gd name="connsiteY3" fmla="*/ 1580310 h 2680882"/>
                <a:gd name="connsiteX4" fmla="*/ 2890529 w 4092420"/>
                <a:gd name="connsiteY4" fmla="*/ 908652 h 2680882"/>
                <a:gd name="connsiteX5" fmla="*/ 4092420 w 4092420"/>
                <a:gd name="connsiteY5" fmla="*/ 0 h 2680882"/>
                <a:gd name="connsiteX0" fmla="*/ 0 w 4092420"/>
                <a:gd name="connsiteY0" fmla="*/ 2680882 h 2680882"/>
                <a:gd name="connsiteX1" fmla="*/ 1126554 w 4092420"/>
                <a:gd name="connsiteY1" fmla="*/ 1910455 h 2680882"/>
                <a:gd name="connsiteX2" fmla="*/ 1961539 w 4092420"/>
                <a:gd name="connsiteY2" fmla="*/ 1904837 h 2680882"/>
                <a:gd name="connsiteX3" fmla="*/ 2455453 w 4092420"/>
                <a:gd name="connsiteY3" fmla="*/ 1580310 h 2680882"/>
                <a:gd name="connsiteX4" fmla="*/ 2848193 w 4092420"/>
                <a:gd name="connsiteY4" fmla="*/ 965091 h 2680882"/>
                <a:gd name="connsiteX5" fmla="*/ 4092420 w 4092420"/>
                <a:gd name="connsiteY5" fmla="*/ 0 h 2680882"/>
                <a:gd name="connsiteX0" fmla="*/ 0 w 4092420"/>
                <a:gd name="connsiteY0" fmla="*/ 2680882 h 2680882"/>
                <a:gd name="connsiteX1" fmla="*/ 1126554 w 4092420"/>
                <a:gd name="connsiteY1" fmla="*/ 1910455 h 2680882"/>
                <a:gd name="connsiteX2" fmla="*/ 1961539 w 4092420"/>
                <a:gd name="connsiteY2" fmla="*/ 1904837 h 2680882"/>
                <a:gd name="connsiteX3" fmla="*/ 2540124 w 4092420"/>
                <a:gd name="connsiteY3" fmla="*/ 1467430 h 2680882"/>
                <a:gd name="connsiteX4" fmla="*/ 2848193 w 4092420"/>
                <a:gd name="connsiteY4" fmla="*/ 965091 h 2680882"/>
                <a:gd name="connsiteX5" fmla="*/ 4092420 w 4092420"/>
                <a:gd name="connsiteY5" fmla="*/ 0 h 2680882"/>
                <a:gd name="connsiteX0" fmla="*/ 0 w 4092420"/>
                <a:gd name="connsiteY0" fmla="*/ 2680882 h 2680882"/>
                <a:gd name="connsiteX1" fmla="*/ 1126554 w 4092420"/>
                <a:gd name="connsiteY1" fmla="*/ 1910455 h 2680882"/>
                <a:gd name="connsiteX2" fmla="*/ 1975650 w 4092420"/>
                <a:gd name="connsiteY2" fmla="*/ 1834287 h 2680882"/>
                <a:gd name="connsiteX3" fmla="*/ 2540124 w 4092420"/>
                <a:gd name="connsiteY3" fmla="*/ 1467430 h 2680882"/>
                <a:gd name="connsiteX4" fmla="*/ 2848193 w 4092420"/>
                <a:gd name="connsiteY4" fmla="*/ 965091 h 2680882"/>
                <a:gd name="connsiteX5" fmla="*/ 4092420 w 4092420"/>
                <a:gd name="connsiteY5" fmla="*/ 0 h 2680882"/>
                <a:gd name="connsiteX0" fmla="*/ 0 w 4092420"/>
                <a:gd name="connsiteY0" fmla="*/ 2680882 h 2680882"/>
                <a:gd name="connsiteX1" fmla="*/ 1126554 w 4092420"/>
                <a:gd name="connsiteY1" fmla="*/ 1910455 h 2680882"/>
                <a:gd name="connsiteX2" fmla="*/ 1975650 w 4092420"/>
                <a:gd name="connsiteY2" fmla="*/ 1834287 h 2680882"/>
                <a:gd name="connsiteX3" fmla="*/ 2573990 w 4092420"/>
                <a:gd name="connsiteY3" fmla="*/ 1382764 h 2680882"/>
                <a:gd name="connsiteX4" fmla="*/ 2848193 w 4092420"/>
                <a:gd name="connsiteY4" fmla="*/ 965091 h 2680882"/>
                <a:gd name="connsiteX5" fmla="*/ 4092420 w 4092420"/>
                <a:gd name="connsiteY5" fmla="*/ 0 h 2680882"/>
                <a:gd name="connsiteX0" fmla="*/ 0 w 4092420"/>
                <a:gd name="connsiteY0" fmla="*/ 2680882 h 2680882"/>
                <a:gd name="connsiteX1" fmla="*/ 1126554 w 4092420"/>
                <a:gd name="connsiteY1" fmla="*/ 1910455 h 2680882"/>
                <a:gd name="connsiteX2" fmla="*/ 1890984 w 4092420"/>
                <a:gd name="connsiteY2" fmla="*/ 1783488 h 2680882"/>
                <a:gd name="connsiteX3" fmla="*/ 2573990 w 4092420"/>
                <a:gd name="connsiteY3" fmla="*/ 1382764 h 2680882"/>
                <a:gd name="connsiteX4" fmla="*/ 2848193 w 4092420"/>
                <a:gd name="connsiteY4" fmla="*/ 965091 h 2680882"/>
                <a:gd name="connsiteX5" fmla="*/ 4092420 w 4092420"/>
                <a:gd name="connsiteY5" fmla="*/ 0 h 2680882"/>
                <a:gd name="connsiteX0" fmla="*/ 0 w 4092420"/>
                <a:gd name="connsiteY0" fmla="*/ 2680882 h 2680882"/>
                <a:gd name="connsiteX1" fmla="*/ 1126554 w 4092420"/>
                <a:gd name="connsiteY1" fmla="*/ 1910455 h 2680882"/>
                <a:gd name="connsiteX2" fmla="*/ 1890984 w 4092420"/>
                <a:gd name="connsiteY2" fmla="*/ 1783488 h 2680882"/>
                <a:gd name="connsiteX3" fmla="*/ 2506256 w 4092420"/>
                <a:gd name="connsiteY3" fmla="*/ 1467430 h 2680882"/>
                <a:gd name="connsiteX4" fmla="*/ 2848193 w 4092420"/>
                <a:gd name="connsiteY4" fmla="*/ 965091 h 2680882"/>
                <a:gd name="connsiteX5" fmla="*/ 4092420 w 4092420"/>
                <a:gd name="connsiteY5" fmla="*/ 0 h 2680882"/>
                <a:gd name="connsiteX0" fmla="*/ 0 w 4092420"/>
                <a:gd name="connsiteY0" fmla="*/ 2680882 h 2680882"/>
                <a:gd name="connsiteX1" fmla="*/ 1126554 w 4092420"/>
                <a:gd name="connsiteY1" fmla="*/ 1910455 h 2680882"/>
                <a:gd name="connsiteX2" fmla="*/ 1890984 w 4092420"/>
                <a:gd name="connsiteY2" fmla="*/ 1783488 h 2680882"/>
                <a:gd name="connsiteX3" fmla="*/ 2506256 w 4092420"/>
                <a:gd name="connsiteY3" fmla="*/ 1467430 h 2680882"/>
                <a:gd name="connsiteX4" fmla="*/ 2831262 w 4092420"/>
                <a:gd name="connsiteY4" fmla="*/ 1049758 h 2680882"/>
                <a:gd name="connsiteX5" fmla="*/ 4092420 w 4092420"/>
                <a:gd name="connsiteY5" fmla="*/ 0 h 2680882"/>
                <a:gd name="connsiteX0" fmla="*/ 0 w 4092420"/>
                <a:gd name="connsiteY0" fmla="*/ 2680882 h 2680882"/>
                <a:gd name="connsiteX1" fmla="*/ 1126554 w 4092420"/>
                <a:gd name="connsiteY1" fmla="*/ 1910455 h 2680882"/>
                <a:gd name="connsiteX2" fmla="*/ 1890984 w 4092420"/>
                <a:gd name="connsiteY2" fmla="*/ 1783488 h 2680882"/>
                <a:gd name="connsiteX3" fmla="*/ 2404656 w 4092420"/>
                <a:gd name="connsiteY3" fmla="*/ 1585962 h 2680882"/>
                <a:gd name="connsiteX4" fmla="*/ 2831262 w 4092420"/>
                <a:gd name="connsiteY4" fmla="*/ 1049758 h 2680882"/>
                <a:gd name="connsiteX5" fmla="*/ 4092420 w 4092420"/>
                <a:gd name="connsiteY5" fmla="*/ 0 h 2680882"/>
                <a:gd name="connsiteX0" fmla="*/ 0 w 4092420"/>
                <a:gd name="connsiteY0" fmla="*/ 2680882 h 2680882"/>
                <a:gd name="connsiteX1" fmla="*/ 1126554 w 4092420"/>
                <a:gd name="connsiteY1" fmla="*/ 1910455 h 2680882"/>
                <a:gd name="connsiteX2" fmla="*/ 1806318 w 4092420"/>
                <a:gd name="connsiteY2" fmla="*/ 1851222 h 2680882"/>
                <a:gd name="connsiteX3" fmla="*/ 2404656 w 4092420"/>
                <a:gd name="connsiteY3" fmla="*/ 1585962 h 2680882"/>
                <a:gd name="connsiteX4" fmla="*/ 2831262 w 4092420"/>
                <a:gd name="connsiteY4" fmla="*/ 1049758 h 2680882"/>
                <a:gd name="connsiteX5" fmla="*/ 4092420 w 4092420"/>
                <a:gd name="connsiteY5" fmla="*/ 0 h 2680882"/>
                <a:gd name="connsiteX0" fmla="*/ 0 w 4092420"/>
                <a:gd name="connsiteY0" fmla="*/ 2680882 h 2680882"/>
                <a:gd name="connsiteX1" fmla="*/ 1126554 w 4092420"/>
                <a:gd name="connsiteY1" fmla="*/ 1910455 h 2680882"/>
                <a:gd name="connsiteX2" fmla="*/ 1840186 w 4092420"/>
                <a:gd name="connsiteY2" fmla="*/ 1851222 h 2680882"/>
                <a:gd name="connsiteX3" fmla="*/ 2404656 w 4092420"/>
                <a:gd name="connsiteY3" fmla="*/ 1585962 h 2680882"/>
                <a:gd name="connsiteX4" fmla="*/ 2831262 w 4092420"/>
                <a:gd name="connsiteY4" fmla="*/ 1049758 h 2680882"/>
                <a:gd name="connsiteX5" fmla="*/ 4092420 w 4092420"/>
                <a:gd name="connsiteY5" fmla="*/ 0 h 2680882"/>
                <a:gd name="connsiteX0" fmla="*/ 0 w 4092420"/>
                <a:gd name="connsiteY0" fmla="*/ 2680882 h 2680882"/>
                <a:gd name="connsiteX1" fmla="*/ 1126554 w 4092420"/>
                <a:gd name="connsiteY1" fmla="*/ 1910455 h 2680882"/>
                <a:gd name="connsiteX2" fmla="*/ 1840186 w 4092420"/>
                <a:gd name="connsiteY2" fmla="*/ 1851222 h 2680882"/>
                <a:gd name="connsiteX3" fmla="*/ 2455456 w 4092420"/>
                <a:gd name="connsiteY3" fmla="*/ 1569028 h 2680882"/>
                <a:gd name="connsiteX4" fmla="*/ 2831262 w 4092420"/>
                <a:gd name="connsiteY4" fmla="*/ 1049758 h 2680882"/>
                <a:gd name="connsiteX5" fmla="*/ 4092420 w 4092420"/>
                <a:gd name="connsiteY5" fmla="*/ 0 h 2680882"/>
                <a:gd name="connsiteX0" fmla="*/ 0 w 4092420"/>
                <a:gd name="connsiteY0" fmla="*/ 2680882 h 2680882"/>
                <a:gd name="connsiteX1" fmla="*/ 1211220 w 4092420"/>
                <a:gd name="connsiteY1" fmla="*/ 1927390 h 2680882"/>
                <a:gd name="connsiteX2" fmla="*/ 1840186 w 4092420"/>
                <a:gd name="connsiteY2" fmla="*/ 1851222 h 2680882"/>
                <a:gd name="connsiteX3" fmla="*/ 2455456 w 4092420"/>
                <a:gd name="connsiteY3" fmla="*/ 1569028 h 2680882"/>
                <a:gd name="connsiteX4" fmla="*/ 2831262 w 4092420"/>
                <a:gd name="connsiteY4" fmla="*/ 1049758 h 2680882"/>
                <a:gd name="connsiteX5" fmla="*/ 4092420 w 4092420"/>
                <a:gd name="connsiteY5" fmla="*/ 0 h 2680882"/>
                <a:gd name="connsiteX0" fmla="*/ 0 w 4092420"/>
                <a:gd name="connsiteY0" fmla="*/ 2680882 h 2680882"/>
                <a:gd name="connsiteX1" fmla="*/ 1211220 w 4092420"/>
                <a:gd name="connsiteY1" fmla="*/ 1927390 h 2680882"/>
                <a:gd name="connsiteX2" fmla="*/ 1840186 w 4092420"/>
                <a:gd name="connsiteY2" fmla="*/ 1851222 h 2680882"/>
                <a:gd name="connsiteX3" fmla="*/ 2455456 w 4092420"/>
                <a:gd name="connsiteY3" fmla="*/ 1569028 h 2680882"/>
                <a:gd name="connsiteX4" fmla="*/ 2704262 w 4092420"/>
                <a:gd name="connsiteY4" fmla="*/ 1151358 h 2680882"/>
                <a:gd name="connsiteX5" fmla="*/ 4092420 w 4092420"/>
                <a:gd name="connsiteY5" fmla="*/ 0 h 2680882"/>
                <a:gd name="connsiteX0" fmla="*/ 0 w 4092420"/>
                <a:gd name="connsiteY0" fmla="*/ 2680882 h 2680882"/>
                <a:gd name="connsiteX1" fmla="*/ 1211220 w 4092420"/>
                <a:gd name="connsiteY1" fmla="*/ 1927390 h 2680882"/>
                <a:gd name="connsiteX2" fmla="*/ 1852886 w 4092420"/>
                <a:gd name="connsiteY2" fmla="*/ 1876622 h 2680882"/>
                <a:gd name="connsiteX3" fmla="*/ 2455456 w 4092420"/>
                <a:gd name="connsiteY3" fmla="*/ 1569028 h 2680882"/>
                <a:gd name="connsiteX4" fmla="*/ 2704262 w 4092420"/>
                <a:gd name="connsiteY4" fmla="*/ 1151358 h 2680882"/>
                <a:gd name="connsiteX5" fmla="*/ 4092420 w 4092420"/>
                <a:gd name="connsiteY5" fmla="*/ 0 h 268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420" h="2680882">
                  <a:moveTo>
                    <a:pt x="0" y="2680882"/>
                  </a:moveTo>
                  <a:lnTo>
                    <a:pt x="1211220" y="1927390"/>
                  </a:lnTo>
                  <a:cubicBezTo>
                    <a:pt x="1552255" y="1802753"/>
                    <a:pt x="1645513" y="1936349"/>
                    <a:pt x="1852886" y="1876622"/>
                  </a:cubicBezTo>
                  <a:cubicBezTo>
                    <a:pt x="2060259" y="1816895"/>
                    <a:pt x="2313560" y="1689905"/>
                    <a:pt x="2455456" y="1569028"/>
                  </a:cubicBezTo>
                  <a:cubicBezTo>
                    <a:pt x="2597352" y="1448151"/>
                    <a:pt x="2499641" y="1379468"/>
                    <a:pt x="2704262" y="1151358"/>
                  </a:cubicBezTo>
                  <a:cubicBezTo>
                    <a:pt x="2908883" y="923248"/>
                    <a:pt x="3948552" y="153793"/>
                    <a:pt x="4092420" y="0"/>
                  </a:cubicBez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Freeform 12"/>
            <p:cNvSpPr/>
            <p:nvPr/>
          </p:nvSpPr>
          <p:spPr>
            <a:xfrm>
              <a:off x="9874857" y="6411975"/>
              <a:ext cx="2037743" cy="1323507"/>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 name="connsiteX0" fmla="*/ 0 w 4092420"/>
                <a:gd name="connsiteY0" fmla="*/ 2680882 h 2680882"/>
                <a:gd name="connsiteX1" fmla="*/ 2046210 w 4092420"/>
                <a:gd name="connsiteY1" fmla="*/ 1933057 h 2680882"/>
                <a:gd name="connsiteX2" fmla="*/ 3034036 w 4092420"/>
                <a:gd name="connsiteY2" fmla="*/ 832485 h 2680882"/>
                <a:gd name="connsiteX3" fmla="*/ 4092420 w 4092420"/>
                <a:gd name="connsiteY3" fmla="*/ 0 h 2680882"/>
                <a:gd name="connsiteX0" fmla="*/ 0 w 4092420"/>
                <a:gd name="connsiteY0" fmla="*/ 2680882 h 2680882"/>
                <a:gd name="connsiteX1" fmla="*/ 2046210 w 4092420"/>
                <a:gd name="connsiteY1" fmla="*/ 1933057 h 2680882"/>
                <a:gd name="connsiteX2" fmla="*/ 2864695 w 4092420"/>
                <a:gd name="connsiteY2" fmla="*/ 1368661 h 2680882"/>
                <a:gd name="connsiteX3" fmla="*/ 4092420 w 4092420"/>
                <a:gd name="connsiteY3" fmla="*/ 0 h 2680882"/>
                <a:gd name="connsiteX0" fmla="*/ 0 w 4092420"/>
                <a:gd name="connsiteY0" fmla="*/ 2680882 h 2680882"/>
                <a:gd name="connsiteX1" fmla="*/ 1549908 w 4092420"/>
                <a:gd name="connsiteY1" fmla="*/ 2136213 h 2680882"/>
                <a:gd name="connsiteX2" fmla="*/ 2046210 w 4092420"/>
                <a:gd name="connsiteY2" fmla="*/ 1933057 h 2680882"/>
                <a:gd name="connsiteX3" fmla="*/ 2864695 w 4092420"/>
                <a:gd name="connsiteY3" fmla="*/ 1368661 h 2680882"/>
                <a:gd name="connsiteX4" fmla="*/ 4092420 w 4092420"/>
                <a:gd name="connsiteY4"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4092420 w 4092420"/>
                <a:gd name="connsiteY4"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3229212 w 4092420"/>
                <a:gd name="connsiteY4" fmla="*/ 922761 h 2680882"/>
                <a:gd name="connsiteX5" fmla="*/ 4092420 w 4092420"/>
                <a:gd name="connsiteY5"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511900 w 4092420"/>
                <a:gd name="connsiteY3" fmla="*/ 169318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11900 w 4092420"/>
                <a:gd name="connsiteY3" fmla="*/ 169318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68347 w 4092420"/>
                <a:gd name="connsiteY3" fmla="*/ 167907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82459 w 4092420"/>
                <a:gd name="connsiteY3" fmla="*/ 1580310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74434 w 4092420"/>
                <a:gd name="connsiteY2" fmla="*/ 1834287 h 2680882"/>
                <a:gd name="connsiteX3" fmla="*/ 2582459 w 4092420"/>
                <a:gd name="connsiteY3" fmla="*/ 1580310 h 2680882"/>
                <a:gd name="connsiteX4" fmla="*/ 3088094 w 4092420"/>
                <a:gd name="connsiteY4" fmla="*/ 936871 h 2680882"/>
                <a:gd name="connsiteX5" fmla="*/ 4092420 w 4092420"/>
                <a:gd name="connsiteY5" fmla="*/ 0 h 2680882"/>
                <a:gd name="connsiteX0" fmla="*/ 0 w 4092420"/>
                <a:gd name="connsiteY0" fmla="*/ 2680882 h 2680882"/>
                <a:gd name="connsiteX1" fmla="*/ 1211225 w 4092420"/>
                <a:gd name="connsiteY1" fmla="*/ 2178543 h 2680882"/>
                <a:gd name="connsiteX2" fmla="*/ 2074434 w 4092420"/>
                <a:gd name="connsiteY2" fmla="*/ 1834287 h 2680882"/>
                <a:gd name="connsiteX3" fmla="*/ 2582459 w 4092420"/>
                <a:gd name="connsiteY3" fmla="*/ 1580310 h 2680882"/>
                <a:gd name="connsiteX4" fmla="*/ 3088094 w 4092420"/>
                <a:gd name="connsiteY4" fmla="*/ 936871 h 2680882"/>
                <a:gd name="connsiteX5" fmla="*/ 4092420 w 4092420"/>
                <a:gd name="connsiteY5" fmla="*/ 0 h 2680882"/>
                <a:gd name="connsiteX0" fmla="*/ 0 w 4092420"/>
                <a:gd name="connsiteY0" fmla="*/ 2680882 h 2680882"/>
                <a:gd name="connsiteX1" fmla="*/ 1211225 w 4092420"/>
                <a:gd name="connsiteY1" fmla="*/ 2178543 h 2680882"/>
                <a:gd name="connsiteX2" fmla="*/ 1792198 w 4092420"/>
                <a:gd name="connsiteY2" fmla="*/ 1961276 h 2680882"/>
                <a:gd name="connsiteX3" fmla="*/ 2582459 w 4092420"/>
                <a:gd name="connsiteY3" fmla="*/ 1580310 h 2680882"/>
                <a:gd name="connsiteX4" fmla="*/ 3088094 w 4092420"/>
                <a:gd name="connsiteY4" fmla="*/ 936871 h 2680882"/>
                <a:gd name="connsiteX5" fmla="*/ 4092420 w 4092420"/>
                <a:gd name="connsiteY5" fmla="*/ 0 h 2680882"/>
                <a:gd name="connsiteX0" fmla="*/ 0 w 4092420"/>
                <a:gd name="connsiteY0" fmla="*/ 2680882 h 2680882"/>
                <a:gd name="connsiteX1" fmla="*/ 1211225 w 4092420"/>
                <a:gd name="connsiteY1" fmla="*/ 2178543 h 2680882"/>
                <a:gd name="connsiteX2" fmla="*/ 1792198 w 4092420"/>
                <a:gd name="connsiteY2" fmla="*/ 1961276 h 2680882"/>
                <a:gd name="connsiteX3" fmla="*/ 2497789 w 4092420"/>
                <a:gd name="connsiteY3" fmla="*/ 1608530 h 2680882"/>
                <a:gd name="connsiteX4" fmla="*/ 3088094 w 4092420"/>
                <a:gd name="connsiteY4" fmla="*/ 936871 h 2680882"/>
                <a:gd name="connsiteX5" fmla="*/ 4092420 w 4092420"/>
                <a:gd name="connsiteY5" fmla="*/ 0 h 2680882"/>
                <a:gd name="connsiteX0" fmla="*/ 0 w 4092420"/>
                <a:gd name="connsiteY0" fmla="*/ 2680882 h 2680882"/>
                <a:gd name="connsiteX1" fmla="*/ 1211225 w 4092420"/>
                <a:gd name="connsiteY1" fmla="*/ 2178543 h 2680882"/>
                <a:gd name="connsiteX2" fmla="*/ 1792198 w 4092420"/>
                <a:gd name="connsiteY2" fmla="*/ 1961276 h 2680882"/>
                <a:gd name="connsiteX3" fmla="*/ 2497789 w 4092420"/>
                <a:gd name="connsiteY3" fmla="*/ 1608530 h 2680882"/>
                <a:gd name="connsiteX4" fmla="*/ 3088094 w 4092420"/>
                <a:gd name="connsiteY4" fmla="*/ 1007421 h 2680882"/>
                <a:gd name="connsiteX5" fmla="*/ 4092420 w 4092420"/>
                <a:gd name="connsiteY5" fmla="*/ 0 h 2680882"/>
                <a:gd name="connsiteX0" fmla="*/ 0 w 4092420"/>
                <a:gd name="connsiteY0" fmla="*/ 2680882 h 2680882"/>
                <a:gd name="connsiteX1" fmla="*/ 1154778 w 4092420"/>
                <a:gd name="connsiteY1" fmla="*/ 2249092 h 2680882"/>
                <a:gd name="connsiteX2" fmla="*/ 1792198 w 4092420"/>
                <a:gd name="connsiteY2" fmla="*/ 1961276 h 2680882"/>
                <a:gd name="connsiteX3" fmla="*/ 2497789 w 4092420"/>
                <a:gd name="connsiteY3" fmla="*/ 1608530 h 2680882"/>
                <a:gd name="connsiteX4" fmla="*/ 3088094 w 4092420"/>
                <a:gd name="connsiteY4" fmla="*/ 1007421 h 2680882"/>
                <a:gd name="connsiteX5" fmla="*/ 4092420 w 4092420"/>
                <a:gd name="connsiteY5" fmla="*/ 0 h 2680882"/>
                <a:gd name="connsiteX0" fmla="*/ 0 w 4092420"/>
                <a:gd name="connsiteY0" fmla="*/ 2680882 h 2680882"/>
                <a:gd name="connsiteX1" fmla="*/ 1154778 w 4092420"/>
                <a:gd name="connsiteY1" fmla="*/ 2249092 h 2680882"/>
                <a:gd name="connsiteX2" fmla="*/ 1792198 w 4092420"/>
                <a:gd name="connsiteY2" fmla="*/ 1961276 h 2680882"/>
                <a:gd name="connsiteX3" fmla="*/ 2497789 w 4092420"/>
                <a:gd name="connsiteY3" fmla="*/ 1608530 h 2680882"/>
                <a:gd name="connsiteX4" fmla="*/ 3088094 w 4092420"/>
                <a:gd name="connsiteY4" fmla="*/ 1120300 h 2680882"/>
                <a:gd name="connsiteX5" fmla="*/ 4092420 w 4092420"/>
                <a:gd name="connsiteY5" fmla="*/ 0 h 2680882"/>
                <a:gd name="connsiteX0" fmla="*/ 0 w 4092420"/>
                <a:gd name="connsiteY0" fmla="*/ 2680882 h 2680882"/>
                <a:gd name="connsiteX1" fmla="*/ 1154778 w 4092420"/>
                <a:gd name="connsiteY1" fmla="*/ 2249092 h 2680882"/>
                <a:gd name="connsiteX2" fmla="*/ 1792198 w 4092420"/>
                <a:gd name="connsiteY2" fmla="*/ 1961276 h 2680882"/>
                <a:gd name="connsiteX3" fmla="*/ 2497789 w 4092420"/>
                <a:gd name="connsiteY3" fmla="*/ 1608530 h 2680882"/>
                <a:gd name="connsiteX4" fmla="*/ 3088094 w 4092420"/>
                <a:gd name="connsiteY4" fmla="*/ 1077970 h 2680882"/>
                <a:gd name="connsiteX5" fmla="*/ 4092420 w 4092420"/>
                <a:gd name="connsiteY5" fmla="*/ 0 h 2680882"/>
                <a:gd name="connsiteX0" fmla="*/ 0 w 4092420"/>
                <a:gd name="connsiteY0" fmla="*/ 2680882 h 2680882"/>
                <a:gd name="connsiteX1" fmla="*/ 1154778 w 4092420"/>
                <a:gd name="connsiteY1" fmla="*/ 2249092 h 2680882"/>
                <a:gd name="connsiteX2" fmla="*/ 1792198 w 4092420"/>
                <a:gd name="connsiteY2" fmla="*/ 1961276 h 2680882"/>
                <a:gd name="connsiteX3" fmla="*/ 2596572 w 4092420"/>
                <a:gd name="connsiteY3" fmla="*/ 1523870 h 2680882"/>
                <a:gd name="connsiteX4" fmla="*/ 3088094 w 4092420"/>
                <a:gd name="connsiteY4" fmla="*/ 1077970 h 2680882"/>
                <a:gd name="connsiteX5" fmla="*/ 4092420 w 4092420"/>
                <a:gd name="connsiteY5" fmla="*/ 0 h 2680882"/>
                <a:gd name="connsiteX0" fmla="*/ 0 w 4092420"/>
                <a:gd name="connsiteY0" fmla="*/ 2680882 h 2680882"/>
                <a:gd name="connsiteX1" fmla="*/ 1154778 w 4092420"/>
                <a:gd name="connsiteY1" fmla="*/ 2249092 h 2680882"/>
                <a:gd name="connsiteX2" fmla="*/ 1834533 w 4092420"/>
                <a:gd name="connsiteY2" fmla="*/ 1961276 h 2680882"/>
                <a:gd name="connsiteX3" fmla="*/ 2596572 w 4092420"/>
                <a:gd name="connsiteY3" fmla="*/ 1523870 h 2680882"/>
                <a:gd name="connsiteX4" fmla="*/ 3088094 w 4092420"/>
                <a:gd name="connsiteY4" fmla="*/ 1077970 h 2680882"/>
                <a:gd name="connsiteX5" fmla="*/ 4092420 w 4092420"/>
                <a:gd name="connsiteY5" fmla="*/ 0 h 2680882"/>
                <a:gd name="connsiteX0" fmla="*/ 0 w 4024686"/>
                <a:gd name="connsiteY0" fmla="*/ 2731682 h 2731682"/>
                <a:gd name="connsiteX1" fmla="*/ 1087044 w 4024686"/>
                <a:gd name="connsiteY1" fmla="*/ 2249092 h 2731682"/>
                <a:gd name="connsiteX2" fmla="*/ 1766799 w 4024686"/>
                <a:gd name="connsiteY2" fmla="*/ 1961276 h 2731682"/>
                <a:gd name="connsiteX3" fmla="*/ 2528838 w 4024686"/>
                <a:gd name="connsiteY3" fmla="*/ 1523870 h 2731682"/>
                <a:gd name="connsiteX4" fmla="*/ 3020360 w 4024686"/>
                <a:gd name="connsiteY4" fmla="*/ 1077970 h 2731682"/>
                <a:gd name="connsiteX5" fmla="*/ 4024686 w 4024686"/>
                <a:gd name="connsiteY5" fmla="*/ 0 h 2731682"/>
                <a:gd name="connsiteX0" fmla="*/ 0 w 4075486"/>
                <a:gd name="connsiteY0" fmla="*/ 2647014 h 2647014"/>
                <a:gd name="connsiteX1" fmla="*/ 1087044 w 4075486"/>
                <a:gd name="connsiteY1" fmla="*/ 2164424 h 2647014"/>
                <a:gd name="connsiteX2" fmla="*/ 1766799 w 4075486"/>
                <a:gd name="connsiteY2" fmla="*/ 1876608 h 2647014"/>
                <a:gd name="connsiteX3" fmla="*/ 2528838 w 4075486"/>
                <a:gd name="connsiteY3" fmla="*/ 1439202 h 2647014"/>
                <a:gd name="connsiteX4" fmla="*/ 3020360 w 4075486"/>
                <a:gd name="connsiteY4" fmla="*/ 993302 h 2647014"/>
                <a:gd name="connsiteX5" fmla="*/ 4075486 w 4075486"/>
                <a:gd name="connsiteY5" fmla="*/ 0 h 264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5486" h="2647014">
                  <a:moveTo>
                    <a:pt x="0" y="2647014"/>
                  </a:moveTo>
                  <a:lnTo>
                    <a:pt x="1087044" y="2164424"/>
                  </a:lnTo>
                  <a:cubicBezTo>
                    <a:pt x="1428079" y="2039787"/>
                    <a:pt x="1526500" y="1997478"/>
                    <a:pt x="1766799" y="1876608"/>
                  </a:cubicBezTo>
                  <a:cubicBezTo>
                    <a:pt x="2007098" y="1755738"/>
                    <a:pt x="2319911" y="1586420"/>
                    <a:pt x="2528838" y="1439202"/>
                  </a:cubicBezTo>
                  <a:cubicBezTo>
                    <a:pt x="2737765" y="1291984"/>
                    <a:pt x="2815739" y="1221412"/>
                    <a:pt x="3020360" y="993302"/>
                  </a:cubicBezTo>
                  <a:lnTo>
                    <a:pt x="4075486"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4" name="Freeform 13"/>
            <p:cNvSpPr/>
            <p:nvPr/>
          </p:nvSpPr>
          <p:spPr>
            <a:xfrm>
              <a:off x="9930595" y="6475474"/>
              <a:ext cx="2045505" cy="1342555"/>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 name="connsiteX0" fmla="*/ 0 w 4092420"/>
                <a:gd name="connsiteY0" fmla="*/ 2680882 h 2680882"/>
                <a:gd name="connsiteX1" fmla="*/ 2046210 w 4092420"/>
                <a:gd name="connsiteY1" fmla="*/ 1933057 h 2680882"/>
                <a:gd name="connsiteX2" fmla="*/ 3034036 w 4092420"/>
                <a:gd name="connsiteY2" fmla="*/ 832485 h 2680882"/>
                <a:gd name="connsiteX3" fmla="*/ 4092420 w 4092420"/>
                <a:gd name="connsiteY3" fmla="*/ 0 h 2680882"/>
                <a:gd name="connsiteX0" fmla="*/ 0 w 4092420"/>
                <a:gd name="connsiteY0" fmla="*/ 2680882 h 2680882"/>
                <a:gd name="connsiteX1" fmla="*/ 2046210 w 4092420"/>
                <a:gd name="connsiteY1" fmla="*/ 1933057 h 2680882"/>
                <a:gd name="connsiteX2" fmla="*/ 2864695 w 4092420"/>
                <a:gd name="connsiteY2" fmla="*/ 1368661 h 2680882"/>
                <a:gd name="connsiteX3" fmla="*/ 4092420 w 4092420"/>
                <a:gd name="connsiteY3" fmla="*/ 0 h 2680882"/>
                <a:gd name="connsiteX0" fmla="*/ 0 w 4092420"/>
                <a:gd name="connsiteY0" fmla="*/ 2680882 h 2680882"/>
                <a:gd name="connsiteX1" fmla="*/ 1549908 w 4092420"/>
                <a:gd name="connsiteY1" fmla="*/ 2136213 h 2680882"/>
                <a:gd name="connsiteX2" fmla="*/ 2046210 w 4092420"/>
                <a:gd name="connsiteY2" fmla="*/ 1933057 h 2680882"/>
                <a:gd name="connsiteX3" fmla="*/ 2864695 w 4092420"/>
                <a:gd name="connsiteY3" fmla="*/ 1368661 h 2680882"/>
                <a:gd name="connsiteX4" fmla="*/ 4092420 w 4092420"/>
                <a:gd name="connsiteY4"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4092420 w 4092420"/>
                <a:gd name="connsiteY4"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3229212 w 4092420"/>
                <a:gd name="connsiteY4" fmla="*/ 922761 h 2680882"/>
                <a:gd name="connsiteX5" fmla="*/ 4092420 w 4092420"/>
                <a:gd name="connsiteY5"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864695 w 4092420"/>
                <a:gd name="connsiteY3" fmla="*/ 1368661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46210 w 4092420"/>
                <a:gd name="connsiteY2" fmla="*/ 1933057 h 2680882"/>
                <a:gd name="connsiteX3" fmla="*/ 2511900 w 4092420"/>
                <a:gd name="connsiteY3" fmla="*/ 169318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11900 w 4092420"/>
                <a:gd name="connsiteY3" fmla="*/ 169318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68347 w 4092420"/>
                <a:gd name="connsiteY3" fmla="*/ 1679079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60322 w 4092420"/>
                <a:gd name="connsiteY2" fmla="*/ 1947166 h 2680882"/>
                <a:gd name="connsiteX3" fmla="*/ 2554236 w 4092420"/>
                <a:gd name="connsiteY3" fmla="*/ 1425101 h 2680882"/>
                <a:gd name="connsiteX4" fmla="*/ 3088094 w 4092420"/>
                <a:gd name="connsiteY4" fmla="*/ 936871 h 2680882"/>
                <a:gd name="connsiteX5" fmla="*/ 4092420 w 4092420"/>
                <a:gd name="connsiteY5" fmla="*/ 0 h 2680882"/>
                <a:gd name="connsiteX0" fmla="*/ 0 w 4092420"/>
                <a:gd name="connsiteY0" fmla="*/ 2680882 h 2680882"/>
                <a:gd name="connsiteX1" fmla="*/ 1183001 w 4092420"/>
                <a:gd name="connsiteY1" fmla="*/ 2107993 h 2680882"/>
                <a:gd name="connsiteX2" fmla="*/ 2032098 w 4092420"/>
                <a:gd name="connsiteY2" fmla="*/ 1721408 h 2680882"/>
                <a:gd name="connsiteX3" fmla="*/ 2554236 w 4092420"/>
                <a:gd name="connsiteY3" fmla="*/ 1425101 h 2680882"/>
                <a:gd name="connsiteX4" fmla="*/ 3088094 w 4092420"/>
                <a:gd name="connsiteY4" fmla="*/ 936871 h 2680882"/>
                <a:gd name="connsiteX5" fmla="*/ 4092420 w 4092420"/>
                <a:gd name="connsiteY5" fmla="*/ 0 h 2680882"/>
                <a:gd name="connsiteX0" fmla="*/ 0 w 4092420"/>
                <a:gd name="connsiteY0" fmla="*/ 2680882 h 2680882"/>
                <a:gd name="connsiteX1" fmla="*/ 1267672 w 4092420"/>
                <a:gd name="connsiteY1" fmla="*/ 2305532 h 2680882"/>
                <a:gd name="connsiteX2" fmla="*/ 2032098 w 4092420"/>
                <a:gd name="connsiteY2" fmla="*/ 1721408 h 2680882"/>
                <a:gd name="connsiteX3" fmla="*/ 2554236 w 4092420"/>
                <a:gd name="connsiteY3" fmla="*/ 1425101 h 2680882"/>
                <a:gd name="connsiteX4" fmla="*/ 3088094 w 4092420"/>
                <a:gd name="connsiteY4" fmla="*/ 936871 h 2680882"/>
                <a:gd name="connsiteX5" fmla="*/ 4092420 w 4092420"/>
                <a:gd name="connsiteY5" fmla="*/ 0 h 2680882"/>
                <a:gd name="connsiteX0" fmla="*/ 0 w 4092420"/>
                <a:gd name="connsiteY0" fmla="*/ 2680882 h 2680882"/>
                <a:gd name="connsiteX1" fmla="*/ 1267672 w 4092420"/>
                <a:gd name="connsiteY1" fmla="*/ 2305532 h 2680882"/>
                <a:gd name="connsiteX2" fmla="*/ 2032098 w 4092420"/>
                <a:gd name="connsiteY2" fmla="*/ 1721408 h 2680882"/>
                <a:gd name="connsiteX3" fmla="*/ 2554236 w 4092420"/>
                <a:gd name="connsiteY3" fmla="*/ 1425101 h 2680882"/>
                <a:gd name="connsiteX4" fmla="*/ 3370330 w 4092420"/>
                <a:gd name="connsiteY4" fmla="*/ 1106190 h 2680882"/>
                <a:gd name="connsiteX5" fmla="*/ 4092420 w 4092420"/>
                <a:gd name="connsiteY5" fmla="*/ 0 h 2680882"/>
                <a:gd name="connsiteX0" fmla="*/ 0 w 4092420"/>
                <a:gd name="connsiteY0" fmla="*/ 2680882 h 2680882"/>
                <a:gd name="connsiteX1" fmla="*/ 1267672 w 4092420"/>
                <a:gd name="connsiteY1" fmla="*/ 2305532 h 2680882"/>
                <a:gd name="connsiteX2" fmla="*/ 2032098 w 4092420"/>
                <a:gd name="connsiteY2" fmla="*/ 1721408 h 2680882"/>
                <a:gd name="connsiteX3" fmla="*/ 2653019 w 4092420"/>
                <a:gd name="connsiteY3" fmla="*/ 1552090 h 2680882"/>
                <a:gd name="connsiteX4" fmla="*/ 3370330 w 4092420"/>
                <a:gd name="connsiteY4" fmla="*/ 1106190 h 2680882"/>
                <a:gd name="connsiteX5" fmla="*/ 4092420 w 4092420"/>
                <a:gd name="connsiteY5" fmla="*/ 0 h 2680882"/>
                <a:gd name="connsiteX0" fmla="*/ 0 w 4092420"/>
                <a:gd name="connsiteY0" fmla="*/ 2680882 h 2680882"/>
                <a:gd name="connsiteX1" fmla="*/ 1267672 w 4092420"/>
                <a:gd name="connsiteY1" fmla="*/ 2305532 h 2680882"/>
                <a:gd name="connsiteX2" fmla="*/ 2046210 w 4092420"/>
                <a:gd name="connsiteY2" fmla="*/ 1834287 h 2680882"/>
                <a:gd name="connsiteX3" fmla="*/ 2653019 w 4092420"/>
                <a:gd name="connsiteY3" fmla="*/ 1552090 h 2680882"/>
                <a:gd name="connsiteX4" fmla="*/ 3370330 w 4092420"/>
                <a:gd name="connsiteY4" fmla="*/ 1106190 h 2680882"/>
                <a:gd name="connsiteX5" fmla="*/ 4092420 w 4092420"/>
                <a:gd name="connsiteY5" fmla="*/ 0 h 2680882"/>
                <a:gd name="connsiteX0" fmla="*/ 0 w 4120643"/>
                <a:gd name="connsiteY0" fmla="*/ 2765541 h 2765541"/>
                <a:gd name="connsiteX1" fmla="*/ 1295895 w 4120643"/>
                <a:gd name="connsiteY1" fmla="*/ 2305532 h 2765541"/>
                <a:gd name="connsiteX2" fmla="*/ 2074433 w 4120643"/>
                <a:gd name="connsiteY2" fmla="*/ 1834287 h 2765541"/>
                <a:gd name="connsiteX3" fmla="*/ 2681242 w 4120643"/>
                <a:gd name="connsiteY3" fmla="*/ 1552090 h 2765541"/>
                <a:gd name="connsiteX4" fmla="*/ 3398553 w 4120643"/>
                <a:gd name="connsiteY4" fmla="*/ 1106190 h 2765541"/>
                <a:gd name="connsiteX5" fmla="*/ 4120643 w 4120643"/>
                <a:gd name="connsiteY5" fmla="*/ 0 h 2765541"/>
                <a:gd name="connsiteX0" fmla="*/ 0 w 4120643"/>
                <a:gd name="connsiteY0" fmla="*/ 2765541 h 2765541"/>
                <a:gd name="connsiteX1" fmla="*/ 1225336 w 4120643"/>
                <a:gd name="connsiteY1" fmla="*/ 2517180 h 2765541"/>
                <a:gd name="connsiteX2" fmla="*/ 2074433 w 4120643"/>
                <a:gd name="connsiteY2" fmla="*/ 1834287 h 2765541"/>
                <a:gd name="connsiteX3" fmla="*/ 2681242 w 4120643"/>
                <a:gd name="connsiteY3" fmla="*/ 1552090 h 2765541"/>
                <a:gd name="connsiteX4" fmla="*/ 3398553 w 4120643"/>
                <a:gd name="connsiteY4" fmla="*/ 1106190 h 2765541"/>
                <a:gd name="connsiteX5" fmla="*/ 4120643 w 4120643"/>
                <a:gd name="connsiteY5" fmla="*/ 0 h 2765541"/>
                <a:gd name="connsiteX0" fmla="*/ 0 w 4120643"/>
                <a:gd name="connsiteY0" fmla="*/ 2765541 h 2765541"/>
                <a:gd name="connsiteX1" fmla="*/ 1197113 w 4120643"/>
                <a:gd name="connsiteY1" fmla="*/ 2446631 h 2765541"/>
                <a:gd name="connsiteX2" fmla="*/ 2074433 w 4120643"/>
                <a:gd name="connsiteY2" fmla="*/ 1834287 h 2765541"/>
                <a:gd name="connsiteX3" fmla="*/ 2681242 w 4120643"/>
                <a:gd name="connsiteY3" fmla="*/ 1552090 h 2765541"/>
                <a:gd name="connsiteX4" fmla="*/ 3398553 w 4120643"/>
                <a:gd name="connsiteY4" fmla="*/ 1106190 h 2765541"/>
                <a:gd name="connsiteX5" fmla="*/ 4120643 w 4120643"/>
                <a:gd name="connsiteY5" fmla="*/ 0 h 2765541"/>
                <a:gd name="connsiteX0" fmla="*/ 0 w 4120643"/>
                <a:gd name="connsiteY0" fmla="*/ 2765541 h 2765541"/>
                <a:gd name="connsiteX1" fmla="*/ 1197113 w 4120643"/>
                <a:gd name="connsiteY1" fmla="*/ 2446631 h 2765541"/>
                <a:gd name="connsiteX2" fmla="*/ 1862756 w 4120643"/>
                <a:gd name="connsiteY2" fmla="*/ 1989496 h 2765541"/>
                <a:gd name="connsiteX3" fmla="*/ 2681242 w 4120643"/>
                <a:gd name="connsiteY3" fmla="*/ 1552090 h 2765541"/>
                <a:gd name="connsiteX4" fmla="*/ 3398553 w 4120643"/>
                <a:gd name="connsiteY4" fmla="*/ 1106190 h 2765541"/>
                <a:gd name="connsiteX5" fmla="*/ 4120643 w 4120643"/>
                <a:gd name="connsiteY5" fmla="*/ 0 h 2765541"/>
                <a:gd name="connsiteX0" fmla="*/ 0 w 4120643"/>
                <a:gd name="connsiteY0" fmla="*/ 2765541 h 2765541"/>
                <a:gd name="connsiteX1" fmla="*/ 1197113 w 4120643"/>
                <a:gd name="connsiteY1" fmla="*/ 2446631 h 2765541"/>
                <a:gd name="connsiteX2" fmla="*/ 1862756 w 4120643"/>
                <a:gd name="connsiteY2" fmla="*/ 1989496 h 2765541"/>
                <a:gd name="connsiteX3" fmla="*/ 2610683 w 4120643"/>
                <a:gd name="connsiteY3" fmla="*/ 1622639 h 2765541"/>
                <a:gd name="connsiteX4" fmla="*/ 3398553 w 4120643"/>
                <a:gd name="connsiteY4" fmla="*/ 1106190 h 2765541"/>
                <a:gd name="connsiteX5" fmla="*/ 4120643 w 4120643"/>
                <a:gd name="connsiteY5" fmla="*/ 0 h 2765541"/>
                <a:gd name="connsiteX0" fmla="*/ 0 w 4120643"/>
                <a:gd name="connsiteY0" fmla="*/ 2765541 h 2765541"/>
                <a:gd name="connsiteX1" fmla="*/ 1197113 w 4120643"/>
                <a:gd name="connsiteY1" fmla="*/ 2446631 h 2765541"/>
                <a:gd name="connsiteX2" fmla="*/ 1862756 w 4120643"/>
                <a:gd name="connsiteY2" fmla="*/ 1989496 h 2765541"/>
                <a:gd name="connsiteX3" fmla="*/ 2610683 w 4120643"/>
                <a:gd name="connsiteY3" fmla="*/ 1622639 h 2765541"/>
                <a:gd name="connsiteX4" fmla="*/ 3313882 w 4120643"/>
                <a:gd name="connsiteY4" fmla="*/ 1219069 h 2765541"/>
                <a:gd name="connsiteX5" fmla="*/ 4120643 w 4120643"/>
                <a:gd name="connsiteY5" fmla="*/ 0 h 2765541"/>
                <a:gd name="connsiteX0" fmla="*/ 0 w 4120643"/>
                <a:gd name="connsiteY0" fmla="*/ 2765541 h 2765541"/>
                <a:gd name="connsiteX1" fmla="*/ 1197113 w 4120643"/>
                <a:gd name="connsiteY1" fmla="*/ 2446631 h 2765541"/>
                <a:gd name="connsiteX2" fmla="*/ 1806308 w 4120643"/>
                <a:gd name="connsiteY2" fmla="*/ 2074155 h 2765541"/>
                <a:gd name="connsiteX3" fmla="*/ 2610683 w 4120643"/>
                <a:gd name="connsiteY3" fmla="*/ 1622639 h 2765541"/>
                <a:gd name="connsiteX4" fmla="*/ 3313882 w 4120643"/>
                <a:gd name="connsiteY4" fmla="*/ 1219069 h 2765541"/>
                <a:gd name="connsiteX5" fmla="*/ 4120643 w 4120643"/>
                <a:gd name="connsiteY5" fmla="*/ 0 h 2765541"/>
                <a:gd name="connsiteX0" fmla="*/ 0 w 4120643"/>
                <a:gd name="connsiteY0" fmla="*/ 2765541 h 2765541"/>
                <a:gd name="connsiteX1" fmla="*/ 1197113 w 4120643"/>
                <a:gd name="connsiteY1" fmla="*/ 2446631 h 2765541"/>
                <a:gd name="connsiteX2" fmla="*/ 1806308 w 4120643"/>
                <a:gd name="connsiteY2" fmla="*/ 2074155 h 2765541"/>
                <a:gd name="connsiteX3" fmla="*/ 2511900 w 4120643"/>
                <a:gd name="connsiteY3" fmla="*/ 1693188 h 2765541"/>
                <a:gd name="connsiteX4" fmla="*/ 3313882 w 4120643"/>
                <a:gd name="connsiteY4" fmla="*/ 1219069 h 2765541"/>
                <a:gd name="connsiteX5" fmla="*/ 4120643 w 4120643"/>
                <a:gd name="connsiteY5" fmla="*/ 0 h 2765541"/>
                <a:gd name="connsiteX0" fmla="*/ 0 w 4120643"/>
                <a:gd name="connsiteY0" fmla="*/ 2765541 h 2765541"/>
                <a:gd name="connsiteX1" fmla="*/ 1197113 w 4120643"/>
                <a:gd name="connsiteY1" fmla="*/ 2446631 h 2765541"/>
                <a:gd name="connsiteX2" fmla="*/ 1806308 w 4120643"/>
                <a:gd name="connsiteY2" fmla="*/ 2074155 h 2765541"/>
                <a:gd name="connsiteX3" fmla="*/ 2511900 w 4120643"/>
                <a:gd name="connsiteY3" fmla="*/ 1693188 h 2765541"/>
                <a:gd name="connsiteX4" fmla="*/ 3229211 w 4120643"/>
                <a:gd name="connsiteY4" fmla="*/ 1317839 h 2765541"/>
                <a:gd name="connsiteX5" fmla="*/ 4120643 w 4120643"/>
                <a:gd name="connsiteY5" fmla="*/ 0 h 2765541"/>
                <a:gd name="connsiteX0" fmla="*/ 0 w 4120643"/>
                <a:gd name="connsiteY0" fmla="*/ 2765541 h 2765541"/>
                <a:gd name="connsiteX1" fmla="*/ 1281780 w 4120643"/>
                <a:gd name="connsiteY1" fmla="*/ 2514363 h 2765541"/>
                <a:gd name="connsiteX2" fmla="*/ 1806308 w 4120643"/>
                <a:gd name="connsiteY2" fmla="*/ 2074155 h 2765541"/>
                <a:gd name="connsiteX3" fmla="*/ 2511900 w 4120643"/>
                <a:gd name="connsiteY3" fmla="*/ 1693188 h 2765541"/>
                <a:gd name="connsiteX4" fmla="*/ 3229211 w 4120643"/>
                <a:gd name="connsiteY4" fmla="*/ 1317839 h 2765541"/>
                <a:gd name="connsiteX5" fmla="*/ 4120643 w 4120643"/>
                <a:gd name="connsiteY5" fmla="*/ 0 h 2765541"/>
                <a:gd name="connsiteX0" fmla="*/ 0 w 4120643"/>
                <a:gd name="connsiteY0" fmla="*/ 2765541 h 2765541"/>
                <a:gd name="connsiteX1" fmla="*/ 1281780 w 4120643"/>
                <a:gd name="connsiteY1" fmla="*/ 2480495 h 2765541"/>
                <a:gd name="connsiteX2" fmla="*/ 1806308 w 4120643"/>
                <a:gd name="connsiteY2" fmla="*/ 2074155 h 2765541"/>
                <a:gd name="connsiteX3" fmla="*/ 2511900 w 4120643"/>
                <a:gd name="connsiteY3" fmla="*/ 1693188 h 2765541"/>
                <a:gd name="connsiteX4" fmla="*/ 3229211 w 4120643"/>
                <a:gd name="connsiteY4" fmla="*/ 1317839 h 2765541"/>
                <a:gd name="connsiteX5" fmla="*/ 4120643 w 4120643"/>
                <a:gd name="connsiteY5" fmla="*/ 0 h 2765541"/>
                <a:gd name="connsiteX0" fmla="*/ 0 w 4120643"/>
                <a:gd name="connsiteY0" fmla="*/ 2765541 h 2765541"/>
                <a:gd name="connsiteX1" fmla="*/ 1281780 w 4120643"/>
                <a:gd name="connsiteY1" fmla="*/ 2480495 h 2765541"/>
                <a:gd name="connsiteX2" fmla="*/ 1806308 w 4120643"/>
                <a:gd name="connsiteY2" fmla="*/ 2074155 h 2765541"/>
                <a:gd name="connsiteX3" fmla="*/ 2545765 w 4120643"/>
                <a:gd name="connsiteY3" fmla="*/ 1710121 h 2765541"/>
                <a:gd name="connsiteX4" fmla="*/ 3229211 w 4120643"/>
                <a:gd name="connsiteY4" fmla="*/ 1317839 h 2765541"/>
                <a:gd name="connsiteX5" fmla="*/ 4120643 w 4120643"/>
                <a:gd name="connsiteY5" fmla="*/ 0 h 2765541"/>
                <a:gd name="connsiteX0" fmla="*/ 0 w 4120643"/>
                <a:gd name="connsiteY0" fmla="*/ 2765541 h 2765541"/>
                <a:gd name="connsiteX1" fmla="*/ 1281780 w 4120643"/>
                <a:gd name="connsiteY1" fmla="*/ 2480495 h 2765541"/>
                <a:gd name="connsiteX2" fmla="*/ 1806308 w 4120643"/>
                <a:gd name="connsiteY2" fmla="*/ 2074155 h 2765541"/>
                <a:gd name="connsiteX3" fmla="*/ 2545765 w 4120643"/>
                <a:gd name="connsiteY3" fmla="*/ 1710121 h 2765541"/>
                <a:gd name="connsiteX4" fmla="*/ 3212279 w 4120643"/>
                <a:gd name="connsiteY4" fmla="*/ 1334774 h 2765541"/>
                <a:gd name="connsiteX5" fmla="*/ 4120643 w 4120643"/>
                <a:gd name="connsiteY5" fmla="*/ 0 h 2765541"/>
                <a:gd name="connsiteX0" fmla="*/ 0 w 4154509"/>
                <a:gd name="connsiteY0" fmla="*/ 2697809 h 2697809"/>
                <a:gd name="connsiteX1" fmla="*/ 1281780 w 4154509"/>
                <a:gd name="connsiteY1" fmla="*/ 2412763 h 2697809"/>
                <a:gd name="connsiteX2" fmla="*/ 1806308 w 4154509"/>
                <a:gd name="connsiteY2" fmla="*/ 2006423 h 2697809"/>
                <a:gd name="connsiteX3" fmla="*/ 2545765 w 4154509"/>
                <a:gd name="connsiteY3" fmla="*/ 1642389 h 2697809"/>
                <a:gd name="connsiteX4" fmla="*/ 3212279 w 4154509"/>
                <a:gd name="connsiteY4" fmla="*/ 1267042 h 2697809"/>
                <a:gd name="connsiteX5" fmla="*/ 4154509 w 4154509"/>
                <a:gd name="connsiteY5" fmla="*/ 0 h 2697809"/>
                <a:gd name="connsiteX0" fmla="*/ 0 w 4154509"/>
                <a:gd name="connsiteY0" fmla="*/ 2647009 h 2647009"/>
                <a:gd name="connsiteX1" fmla="*/ 1281780 w 4154509"/>
                <a:gd name="connsiteY1" fmla="*/ 2361963 h 2647009"/>
                <a:gd name="connsiteX2" fmla="*/ 1806308 w 4154509"/>
                <a:gd name="connsiteY2" fmla="*/ 1955623 h 2647009"/>
                <a:gd name="connsiteX3" fmla="*/ 2545765 w 4154509"/>
                <a:gd name="connsiteY3" fmla="*/ 1591589 h 2647009"/>
                <a:gd name="connsiteX4" fmla="*/ 3212279 w 4154509"/>
                <a:gd name="connsiteY4" fmla="*/ 1216242 h 2647009"/>
                <a:gd name="connsiteX5" fmla="*/ 4154509 w 4154509"/>
                <a:gd name="connsiteY5" fmla="*/ 0 h 2647009"/>
                <a:gd name="connsiteX0" fmla="*/ 0 w 4154509"/>
                <a:gd name="connsiteY0" fmla="*/ 2647009 h 2647009"/>
                <a:gd name="connsiteX1" fmla="*/ 1281780 w 4154509"/>
                <a:gd name="connsiteY1" fmla="*/ 2361963 h 2647009"/>
                <a:gd name="connsiteX2" fmla="*/ 2026440 w 4154509"/>
                <a:gd name="connsiteY2" fmla="*/ 1887891 h 2647009"/>
                <a:gd name="connsiteX3" fmla="*/ 2545765 w 4154509"/>
                <a:gd name="connsiteY3" fmla="*/ 1591589 h 2647009"/>
                <a:gd name="connsiteX4" fmla="*/ 3212279 w 4154509"/>
                <a:gd name="connsiteY4" fmla="*/ 1216242 h 2647009"/>
                <a:gd name="connsiteX5" fmla="*/ 4154509 w 4154509"/>
                <a:gd name="connsiteY5" fmla="*/ 0 h 2647009"/>
                <a:gd name="connsiteX0" fmla="*/ 0 w 4154509"/>
                <a:gd name="connsiteY0" fmla="*/ 2647009 h 2647009"/>
                <a:gd name="connsiteX1" fmla="*/ 1281780 w 4154509"/>
                <a:gd name="connsiteY1" fmla="*/ 2361963 h 2647009"/>
                <a:gd name="connsiteX2" fmla="*/ 1857106 w 4154509"/>
                <a:gd name="connsiteY2" fmla="*/ 1972557 h 2647009"/>
                <a:gd name="connsiteX3" fmla="*/ 2545765 w 4154509"/>
                <a:gd name="connsiteY3" fmla="*/ 1591589 h 2647009"/>
                <a:gd name="connsiteX4" fmla="*/ 3212279 w 4154509"/>
                <a:gd name="connsiteY4" fmla="*/ 1216242 h 2647009"/>
                <a:gd name="connsiteX5" fmla="*/ 4154509 w 4154509"/>
                <a:gd name="connsiteY5" fmla="*/ 0 h 2647009"/>
                <a:gd name="connsiteX0" fmla="*/ 0 w 4154509"/>
                <a:gd name="connsiteY0" fmla="*/ 2647009 h 2647009"/>
                <a:gd name="connsiteX1" fmla="*/ 1281780 w 4154509"/>
                <a:gd name="connsiteY1" fmla="*/ 2361963 h 2647009"/>
                <a:gd name="connsiteX2" fmla="*/ 1857106 w 4154509"/>
                <a:gd name="connsiteY2" fmla="*/ 1972557 h 2647009"/>
                <a:gd name="connsiteX3" fmla="*/ 2545765 w 4154509"/>
                <a:gd name="connsiteY3" fmla="*/ 1591589 h 2647009"/>
                <a:gd name="connsiteX4" fmla="*/ 2958279 w 4154509"/>
                <a:gd name="connsiteY4" fmla="*/ 1351707 h 2647009"/>
                <a:gd name="connsiteX5" fmla="*/ 4154509 w 4154509"/>
                <a:gd name="connsiteY5" fmla="*/ 0 h 2647009"/>
                <a:gd name="connsiteX0" fmla="*/ 0 w 4154509"/>
                <a:gd name="connsiteY0" fmla="*/ 2647009 h 2647009"/>
                <a:gd name="connsiteX1" fmla="*/ 1281780 w 4154509"/>
                <a:gd name="connsiteY1" fmla="*/ 2361963 h 2647009"/>
                <a:gd name="connsiteX2" fmla="*/ 1857106 w 4154509"/>
                <a:gd name="connsiteY2" fmla="*/ 1972557 h 2647009"/>
                <a:gd name="connsiteX3" fmla="*/ 2376431 w 4154509"/>
                <a:gd name="connsiteY3" fmla="*/ 1659323 h 2647009"/>
                <a:gd name="connsiteX4" fmla="*/ 2958279 w 4154509"/>
                <a:gd name="connsiteY4" fmla="*/ 1351707 h 2647009"/>
                <a:gd name="connsiteX5" fmla="*/ 4154509 w 4154509"/>
                <a:gd name="connsiteY5" fmla="*/ 0 h 2647009"/>
                <a:gd name="connsiteX0" fmla="*/ 0 w 4154509"/>
                <a:gd name="connsiteY0" fmla="*/ 2647009 h 2647009"/>
                <a:gd name="connsiteX1" fmla="*/ 1281780 w 4154509"/>
                <a:gd name="connsiteY1" fmla="*/ 2361963 h 2647009"/>
                <a:gd name="connsiteX2" fmla="*/ 1857106 w 4154509"/>
                <a:gd name="connsiteY2" fmla="*/ 1972557 h 2647009"/>
                <a:gd name="connsiteX3" fmla="*/ 2393363 w 4154509"/>
                <a:gd name="connsiteY3" fmla="*/ 1659323 h 2647009"/>
                <a:gd name="connsiteX4" fmla="*/ 2958279 w 4154509"/>
                <a:gd name="connsiteY4" fmla="*/ 1351707 h 2647009"/>
                <a:gd name="connsiteX5" fmla="*/ 4154509 w 4154509"/>
                <a:gd name="connsiteY5" fmla="*/ 0 h 2647009"/>
                <a:gd name="connsiteX0" fmla="*/ 0 w 4154509"/>
                <a:gd name="connsiteY0" fmla="*/ 2647009 h 2647009"/>
                <a:gd name="connsiteX1" fmla="*/ 1281780 w 4154509"/>
                <a:gd name="connsiteY1" fmla="*/ 2361963 h 2647009"/>
                <a:gd name="connsiteX2" fmla="*/ 1806306 w 4154509"/>
                <a:gd name="connsiteY2" fmla="*/ 1921757 h 2647009"/>
                <a:gd name="connsiteX3" fmla="*/ 2393363 w 4154509"/>
                <a:gd name="connsiteY3" fmla="*/ 1659323 h 2647009"/>
                <a:gd name="connsiteX4" fmla="*/ 2958279 w 4154509"/>
                <a:gd name="connsiteY4" fmla="*/ 1351707 h 2647009"/>
                <a:gd name="connsiteX5" fmla="*/ 4154509 w 4154509"/>
                <a:gd name="connsiteY5" fmla="*/ 0 h 2647009"/>
                <a:gd name="connsiteX0" fmla="*/ 0 w 4154509"/>
                <a:gd name="connsiteY0" fmla="*/ 2647009 h 2647009"/>
                <a:gd name="connsiteX1" fmla="*/ 1281780 w 4154509"/>
                <a:gd name="connsiteY1" fmla="*/ 2361963 h 2647009"/>
                <a:gd name="connsiteX2" fmla="*/ 1806306 w 4154509"/>
                <a:gd name="connsiteY2" fmla="*/ 1921757 h 2647009"/>
                <a:gd name="connsiteX3" fmla="*/ 2342563 w 4154509"/>
                <a:gd name="connsiteY3" fmla="*/ 1608523 h 2647009"/>
                <a:gd name="connsiteX4" fmla="*/ 2958279 w 4154509"/>
                <a:gd name="connsiteY4" fmla="*/ 1351707 h 2647009"/>
                <a:gd name="connsiteX5" fmla="*/ 4154509 w 4154509"/>
                <a:gd name="connsiteY5" fmla="*/ 0 h 2647009"/>
                <a:gd name="connsiteX0" fmla="*/ 0 w 4091009"/>
                <a:gd name="connsiteY0" fmla="*/ 2685109 h 2685109"/>
                <a:gd name="connsiteX1" fmla="*/ 1218280 w 4091009"/>
                <a:gd name="connsiteY1" fmla="*/ 2361963 h 2685109"/>
                <a:gd name="connsiteX2" fmla="*/ 1742806 w 4091009"/>
                <a:gd name="connsiteY2" fmla="*/ 1921757 h 2685109"/>
                <a:gd name="connsiteX3" fmla="*/ 2279063 w 4091009"/>
                <a:gd name="connsiteY3" fmla="*/ 1608523 h 2685109"/>
                <a:gd name="connsiteX4" fmla="*/ 2894779 w 4091009"/>
                <a:gd name="connsiteY4" fmla="*/ 1351707 h 2685109"/>
                <a:gd name="connsiteX5" fmla="*/ 4091009 w 4091009"/>
                <a:gd name="connsiteY5" fmla="*/ 0 h 2685109"/>
                <a:gd name="connsiteX0" fmla="*/ 0 w 4091009"/>
                <a:gd name="connsiteY0" fmla="*/ 2685109 h 2685109"/>
                <a:gd name="connsiteX1" fmla="*/ 1319880 w 4091009"/>
                <a:gd name="connsiteY1" fmla="*/ 2323863 h 2685109"/>
                <a:gd name="connsiteX2" fmla="*/ 1742806 w 4091009"/>
                <a:gd name="connsiteY2" fmla="*/ 1921757 h 2685109"/>
                <a:gd name="connsiteX3" fmla="*/ 2279063 w 4091009"/>
                <a:gd name="connsiteY3" fmla="*/ 1608523 h 2685109"/>
                <a:gd name="connsiteX4" fmla="*/ 2894779 w 4091009"/>
                <a:gd name="connsiteY4" fmla="*/ 1351707 h 2685109"/>
                <a:gd name="connsiteX5" fmla="*/ 4091009 w 4091009"/>
                <a:gd name="connsiteY5" fmla="*/ 0 h 2685109"/>
                <a:gd name="connsiteX0" fmla="*/ 0 w 4091009"/>
                <a:gd name="connsiteY0" fmla="*/ 2685109 h 2685109"/>
                <a:gd name="connsiteX1" fmla="*/ 1269080 w 4091009"/>
                <a:gd name="connsiteY1" fmla="*/ 2323863 h 2685109"/>
                <a:gd name="connsiteX2" fmla="*/ 1742806 w 4091009"/>
                <a:gd name="connsiteY2" fmla="*/ 1921757 h 2685109"/>
                <a:gd name="connsiteX3" fmla="*/ 2279063 w 4091009"/>
                <a:gd name="connsiteY3" fmla="*/ 1608523 h 2685109"/>
                <a:gd name="connsiteX4" fmla="*/ 2894779 w 4091009"/>
                <a:gd name="connsiteY4" fmla="*/ 1351707 h 2685109"/>
                <a:gd name="connsiteX5" fmla="*/ 4091009 w 4091009"/>
                <a:gd name="connsiteY5" fmla="*/ 0 h 2685109"/>
                <a:gd name="connsiteX0" fmla="*/ 0 w 4091009"/>
                <a:gd name="connsiteY0" fmla="*/ 2685109 h 2685109"/>
                <a:gd name="connsiteX1" fmla="*/ 1269080 w 4091009"/>
                <a:gd name="connsiteY1" fmla="*/ 2323863 h 2685109"/>
                <a:gd name="connsiteX2" fmla="*/ 1742806 w 4091009"/>
                <a:gd name="connsiteY2" fmla="*/ 1921757 h 2685109"/>
                <a:gd name="connsiteX3" fmla="*/ 2279063 w 4091009"/>
                <a:gd name="connsiteY3" fmla="*/ 1608523 h 2685109"/>
                <a:gd name="connsiteX4" fmla="*/ 2958279 w 4091009"/>
                <a:gd name="connsiteY4" fmla="*/ 1351707 h 2685109"/>
                <a:gd name="connsiteX5" fmla="*/ 4091009 w 4091009"/>
                <a:gd name="connsiteY5" fmla="*/ 0 h 2685109"/>
                <a:gd name="connsiteX0" fmla="*/ 0 w 4091009"/>
                <a:gd name="connsiteY0" fmla="*/ 2685109 h 2685109"/>
                <a:gd name="connsiteX1" fmla="*/ 1218280 w 4091009"/>
                <a:gd name="connsiteY1" fmla="*/ 2361963 h 2685109"/>
                <a:gd name="connsiteX2" fmla="*/ 1742806 w 4091009"/>
                <a:gd name="connsiteY2" fmla="*/ 1921757 h 2685109"/>
                <a:gd name="connsiteX3" fmla="*/ 2279063 w 4091009"/>
                <a:gd name="connsiteY3" fmla="*/ 1608523 h 2685109"/>
                <a:gd name="connsiteX4" fmla="*/ 2958279 w 4091009"/>
                <a:gd name="connsiteY4" fmla="*/ 1351707 h 2685109"/>
                <a:gd name="connsiteX5" fmla="*/ 4091009 w 4091009"/>
                <a:gd name="connsiteY5" fmla="*/ 0 h 2685109"/>
                <a:gd name="connsiteX0" fmla="*/ 0 w 4091009"/>
                <a:gd name="connsiteY0" fmla="*/ 2685109 h 2685109"/>
                <a:gd name="connsiteX1" fmla="*/ 1218280 w 4091009"/>
                <a:gd name="connsiteY1" fmla="*/ 2361963 h 2685109"/>
                <a:gd name="connsiteX2" fmla="*/ 1742806 w 4091009"/>
                <a:gd name="connsiteY2" fmla="*/ 1921757 h 2685109"/>
                <a:gd name="connsiteX3" fmla="*/ 2279063 w 4091009"/>
                <a:gd name="connsiteY3" fmla="*/ 1608523 h 2685109"/>
                <a:gd name="connsiteX4" fmla="*/ 2920179 w 4091009"/>
                <a:gd name="connsiteY4" fmla="*/ 1364407 h 2685109"/>
                <a:gd name="connsiteX5" fmla="*/ 4091009 w 4091009"/>
                <a:gd name="connsiteY5" fmla="*/ 0 h 2685109"/>
                <a:gd name="connsiteX0" fmla="*/ 0 w 4091009"/>
                <a:gd name="connsiteY0" fmla="*/ 2685109 h 2685109"/>
                <a:gd name="connsiteX1" fmla="*/ 1218280 w 4091009"/>
                <a:gd name="connsiteY1" fmla="*/ 2361963 h 2685109"/>
                <a:gd name="connsiteX2" fmla="*/ 1742806 w 4091009"/>
                <a:gd name="connsiteY2" fmla="*/ 1921757 h 2685109"/>
                <a:gd name="connsiteX3" fmla="*/ 2342563 w 4091009"/>
                <a:gd name="connsiteY3" fmla="*/ 1595823 h 2685109"/>
                <a:gd name="connsiteX4" fmla="*/ 2920179 w 4091009"/>
                <a:gd name="connsiteY4" fmla="*/ 1364407 h 2685109"/>
                <a:gd name="connsiteX5" fmla="*/ 4091009 w 4091009"/>
                <a:gd name="connsiteY5" fmla="*/ 0 h 2685109"/>
                <a:gd name="connsiteX0" fmla="*/ 0 w 4091009"/>
                <a:gd name="connsiteY0" fmla="*/ 2685109 h 2685109"/>
                <a:gd name="connsiteX1" fmla="*/ 1218280 w 4091009"/>
                <a:gd name="connsiteY1" fmla="*/ 2361963 h 2685109"/>
                <a:gd name="connsiteX2" fmla="*/ 1780906 w 4091009"/>
                <a:gd name="connsiteY2" fmla="*/ 1896357 h 2685109"/>
                <a:gd name="connsiteX3" fmla="*/ 2342563 w 4091009"/>
                <a:gd name="connsiteY3" fmla="*/ 1595823 h 2685109"/>
                <a:gd name="connsiteX4" fmla="*/ 2920179 w 4091009"/>
                <a:gd name="connsiteY4" fmla="*/ 1364407 h 2685109"/>
                <a:gd name="connsiteX5" fmla="*/ 4091009 w 4091009"/>
                <a:gd name="connsiteY5" fmla="*/ 0 h 2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009" h="2685109">
                  <a:moveTo>
                    <a:pt x="0" y="2685109"/>
                  </a:moveTo>
                  <a:lnTo>
                    <a:pt x="1218280" y="2361963"/>
                  </a:lnTo>
                  <a:cubicBezTo>
                    <a:pt x="1559315" y="2237326"/>
                    <a:pt x="1593526" y="2024047"/>
                    <a:pt x="1780906" y="1896357"/>
                  </a:cubicBezTo>
                  <a:cubicBezTo>
                    <a:pt x="1968286" y="1768667"/>
                    <a:pt x="2152684" y="1684481"/>
                    <a:pt x="2342563" y="1595823"/>
                  </a:cubicBezTo>
                  <a:cubicBezTo>
                    <a:pt x="2532442" y="1507165"/>
                    <a:pt x="2715558" y="1592517"/>
                    <a:pt x="2920179" y="1364407"/>
                  </a:cubicBezTo>
                  <a:cubicBezTo>
                    <a:pt x="3124800" y="1136297"/>
                    <a:pt x="3947141" y="153793"/>
                    <a:pt x="4091009" y="0"/>
                  </a:cubicBez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nvGrpSpPr>
          <p:cNvPr id="18" name="Group 17"/>
          <p:cNvGrpSpPr/>
          <p:nvPr/>
        </p:nvGrpSpPr>
        <p:grpSpPr>
          <a:xfrm>
            <a:off x="12293600" y="6045200"/>
            <a:ext cx="2260600" cy="1848441"/>
            <a:chOff x="3914620" y="4685118"/>
            <a:chExt cx="4521200" cy="3696882"/>
          </a:xfrm>
        </p:grpSpPr>
        <p:sp>
          <p:nvSpPr>
            <p:cNvPr id="19" name="Freeform 18"/>
            <p:cNvSpPr/>
            <p:nvPr/>
          </p:nvSpPr>
          <p:spPr>
            <a:xfrm>
              <a:off x="3914620" y="4685118"/>
              <a:ext cx="4092420" cy="2680882"/>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Lst>
              <a:ahLst/>
              <a:cxnLst>
                <a:cxn ang="0">
                  <a:pos x="connsiteX0" y="connsiteY0"/>
                </a:cxn>
                <a:cxn ang="0">
                  <a:pos x="connsiteX1" y="connsiteY1"/>
                </a:cxn>
                <a:cxn ang="0">
                  <a:pos x="connsiteX2" y="connsiteY2"/>
                </a:cxn>
                <a:cxn ang="0">
                  <a:pos x="connsiteX3" y="connsiteY3"/>
                </a:cxn>
              </a:cxnLst>
              <a:rect l="l" t="t" r="r" b="b"/>
              <a:pathLst>
                <a:path w="4092420" h="2680882">
                  <a:moveTo>
                    <a:pt x="0" y="2680882"/>
                  </a:moveTo>
                  <a:cubicBezTo>
                    <a:pt x="792612" y="2580937"/>
                    <a:pt x="1328861" y="2085914"/>
                    <a:pt x="1834534" y="1777848"/>
                  </a:cubicBezTo>
                  <a:cubicBezTo>
                    <a:pt x="2340207" y="1469782"/>
                    <a:pt x="2657722" y="1128793"/>
                    <a:pt x="3034036" y="832485"/>
                  </a:cubicBezTo>
                  <a:lnTo>
                    <a:pt x="4092420"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0" name="Freeform 19"/>
            <p:cNvSpPr/>
            <p:nvPr/>
          </p:nvSpPr>
          <p:spPr>
            <a:xfrm>
              <a:off x="4191000" y="5181600"/>
              <a:ext cx="4092420" cy="2680882"/>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Lst>
              <a:ahLst/>
              <a:cxnLst>
                <a:cxn ang="0">
                  <a:pos x="connsiteX0" y="connsiteY0"/>
                </a:cxn>
                <a:cxn ang="0">
                  <a:pos x="connsiteX1" y="connsiteY1"/>
                </a:cxn>
                <a:cxn ang="0">
                  <a:pos x="connsiteX2" y="connsiteY2"/>
                </a:cxn>
                <a:cxn ang="0">
                  <a:pos x="connsiteX3" y="connsiteY3"/>
                </a:cxn>
              </a:cxnLst>
              <a:rect l="l" t="t" r="r" b="b"/>
              <a:pathLst>
                <a:path w="4092420" h="2680882">
                  <a:moveTo>
                    <a:pt x="0" y="2680882"/>
                  </a:moveTo>
                  <a:cubicBezTo>
                    <a:pt x="792612" y="2580937"/>
                    <a:pt x="1328861" y="2085914"/>
                    <a:pt x="1834534" y="1777848"/>
                  </a:cubicBezTo>
                  <a:cubicBezTo>
                    <a:pt x="2340207" y="1469782"/>
                    <a:pt x="2657722" y="1128793"/>
                    <a:pt x="3034036" y="832485"/>
                  </a:cubicBezTo>
                  <a:lnTo>
                    <a:pt x="4092420"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1" name="Freeform 20"/>
            <p:cNvSpPr/>
            <p:nvPr/>
          </p:nvSpPr>
          <p:spPr>
            <a:xfrm>
              <a:off x="4343400" y="5701118"/>
              <a:ext cx="4092420" cy="2680882"/>
            </a:xfrm>
            <a:custGeom>
              <a:avLst/>
              <a:gdLst>
                <a:gd name="connsiteX0" fmla="*/ 0 w 3767848"/>
                <a:gd name="connsiteY0" fmla="*/ 2582112 h 2582112"/>
                <a:gd name="connsiteX1" fmla="*/ 1876868 w 3767848"/>
                <a:gd name="connsiteY1" fmla="*/ 2088266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1749862 w 3767848"/>
                <a:gd name="connsiteY2" fmla="*/ 818375 h 2582112"/>
                <a:gd name="connsiteX3" fmla="*/ 3767848 w 3767848"/>
                <a:gd name="connsiteY3" fmla="*/ 0 h 2582112"/>
                <a:gd name="connsiteX0" fmla="*/ 0 w 3767848"/>
                <a:gd name="connsiteY0" fmla="*/ 2582112 h 2582112"/>
                <a:gd name="connsiteX1" fmla="*/ 1171279 w 3767848"/>
                <a:gd name="connsiteY1" fmla="*/ 196127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511899 w 3767848"/>
                <a:gd name="connsiteY2" fmla="*/ 705496 h 2582112"/>
                <a:gd name="connsiteX3" fmla="*/ 3767848 w 3767848"/>
                <a:gd name="connsiteY3" fmla="*/ 0 h 2582112"/>
                <a:gd name="connsiteX0" fmla="*/ 0 w 3767848"/>
                <a:gd name="connsiteY0" fmla="*/ 2582112 h 2582112"/>
                <a:gd name="connsiteX1" fmla="*/ 1213614 w 3767848"/>
                <a:gd name="connsiteY1" fmla="*/ 1904837 h 2582112"/>
                <a:gd name="connsiteX2" fmla="*/ 2709464 w 3767848"/>
                <a:gd name="connsiteY2" fmla="*/ 832485 h 2582112"/>
                <a:gd name="connsiteX3" fmla="*/ 3767848 w 3767848"/>
                <a:gd name="connsiteY3" fmla="*/ 0 h 2582112"/>
                <a:gd name="connsiteX0" fmla="*/ 0 w 3767848"/>
                <a:gd name="connsiteY0" fmla="*/ 2582112 h 2582112"/>
                <a:gd name="connsiteX1" fmla="*/ 1509962 w 3767848"/>
                <a:gd name="connsiteY1" fmla="*/ 1777848 h 2582112"/>
                <a:gd name="connsiteX2" fmla="*/ 2709464 w 3767848"/>
                <a:gd name="connsiteY2" fmla="*/ 832485 h 2582112"/>
                <a:gd name="connsiteX3" fmla="*/ 3767848 w 3767848"/>
                <a:gd name="connsiteY3" fmla="*/ 0 h 2582112"/>
                <a:gd name="connsiteX0" fmla="*/ 0 w 4092420"/>
                <a:gd name="connsiteY0" fmla="*/ 2680882 h 2680882"/>
                <a:gd name="connsiteX1" fmla="*/ 1834534 w 4092420"/>
                <a:gd name="connsiteY1" fmla="*/ 1777848 h 2680882"/>
                <a:gd name="connsiteX2" fmla="*/ 3034036 w 4092420"/>
                <a:gd name="connsiteY2" fmla="*/ 832485 h 2680882"/>
                <a:gd name="connsiteX3" fmla="*/ 4092420 w 4092420"/>
                <a:gd name="connsiteY3" fmla="*/ 0 h 2680882"/>
              </a:gdLst>
              <a:ahLst/>
              <a:cxnLst>
                <a:cxn ang="0">
                  <a:pos x="connsiteX0" y="connsiteY0"/>
                </a:cxn>
                <a:cxn ang="0">
                  <a:pos x="connsiteX1" y="connsiteY1"/>
                </a:cxn>
                <a:cxn ang="0">
                  <a:pos x="connsiteX2" y="connsiteY2"/>
                </a:cxn>
                <a:cxn ang="0">
                  <a:pos x="connsiteX3" y="connsiteY3"/>
                </a:cxn>
              </a:cxnLst>
              <a:rect l="l" t="t" r="r" b="b"/>
              <a:pathLst>
                <a:path w="4092420" h="2680882">
                  <a:moveTo>
                    <a:pt x="0" y="2680882"/>
                  </a:moveTo>
                  <a:cubicBezTo>
                    <a:pt x="792612" y="2580937"/>
                    <a:pt x="1328861" y="2085914"/>
                    <a:pt x="1834534" y="1777848"/>
                  </a:cubicBezTo>
                  <a:cubicBezTo>
                    <a:pt x="2340207" y="1469782"/>
                    <a:pt x="2657722" y="1128793"/>
                    <a:pt x="3034036" y="832485"/>
                  </a:cubicBezTo>
                  <a:lnTo>
                    <a:pt x="4092420" y="0"/>
                  </a:lnTo>
                </a:path>
              </a:pathLst>
            </a:custGeom>
            <a:ln>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sp>
        <p:nvSpPr>
          <p:cNvPr id="15" name="&quot;No&quot; Symbol 14"/>
          <p:cNvSpPr/>
          <p:nvPr/>
        </p:nvSpPr>
        <p:spPr bwMode="auto">
          <a:xfrm>
            <a:off x="10058400" y="6172200"/>
            <a:ext cx="1828800" cy="1828800"/>
          </a:xfrm>
          <a:prstGeom prst="noSmoking">
            <a:avLst>
              <a:gd name="adj" fmla="val 555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latin typeface="Arial" charset="0"/>
                <a:ea typeface="ＭＳ Ｐゴシック" charset="0"/>
                <a:cs typeface="ＭＳ Ｐゴシック" charset="0"/>
              </a:rPr>
              <a:t>Manual importance specification</a:t>
            </a:r>
          </a:p>
        </p:txBody>
      </p:sp>
      <p:pic>
        <p:nvPicPr>
          <p:cNvPr id="4" name="Picture 3" descr="Figure3-1.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1828800"/>
            <a:ext cx="6223000" cy="6223000"/>
          </a:xfrm>
          <a:prstGeom prst="rect">
            <a:avLst/>
          </a:prstGeom>
          <a:effectLst>
            <a:outerShdw blurRad="50800" dist="38100" dir="2700000" algn="tl" rotWithShape="0">
              <a:srgbClr val="000000">
                <a:alpha val="43000"/>
              </a:srgbClr>
            </a:outerShdw>
          </a:effectLst>
        </p:spPr>
      </p:pic>
      <p:pic>
        <p:nvPicPr>
          <p:cNvPr id="5" name="Picture 4" descr="Figure3-2.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0" y="1828800"/>
            <a:ext cx="6223000" cy="6223000"/>
          </a:xfrm>
          <a:prstGeom prst="rect">
            <a:avLst/>
          </a:prstGeom>
          <a:effectLst>
            <a:outerShdw blurRad="50800" dist="38100" dir="2700000" algn="tl" rotWithShape="0">
              <a:srgbClr val="000000">
                <a:alpha val="43000"/>
              </a:srgbClr>
            </a:outerShdw>
          </a:effectLst>
        </p:spPr>
      </p:pic>
      <p:sp>
        <p:nvSpPr>
          <p:cNvPr id="6" name="Oval 5"/>
          <p:cNvSpPr/>
          <p:nvPr/>
        </p:nvSpPr>
        <p:spPr>
          <a:xfrm>
            <a:off x="2498725" y="4386263"/>
            <a:ext cx="2479675" cy="270033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rot="4800000">
            <a:off x="10547350" y="2462213"/>
            <a:ext cx="2124075" cy="19431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2066</TotalTime>
  <Words>772</Words>
  <Application>Microsoft Macintosh PowerPoint</Application>
  <PresentationFormat>Custom</PresentationFormat>
  <Paragraphs>102</Paragraphs>
  <Slides>26</Slides>
  <Notes>3</Notes>
  <HiddenSlides>0</HiddenSlides>
  <MMClips>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Blank Presentation</vt:lpstr>
      <vt:lpstr>A Deformation Framework for Focus+Context Flow Visualization</vt:lpstr>
      <vt:lpstr>Motivation (1/3)</vt:lpstr>
      <vt:lpstr>Motivation (2/3)</vt:lpstr>
      <vt:lpstr>Motivation (3/3)</vt:lpstr>
      <vt:lpstr>2D example</vt:lpstr>
      <vt:lpstr>Underlying grid</vt:lpstr>
      <vt:lpstr>Outline of our approach</vt:lpstr>
      <vt:lpstr>Automatic block evaluation</vt:lpstr>
      <vt:lpstr>Manual importance specification</vt:lpstr>
      <vt:lpstr>Spherical block focus</vt:lpstr>
      <vt:lpstr>PowerPoint Presentation</vt:lpstr>
      <vt:lpstr>Hourglass block focus</vt:lpstr>
      <vt:lpstr>PowerPoint Presentation</vt:lpstr>
      <vt:lpstr>Streamline focus and animation (1/2)</vt:lpstr>
      <vt:lpstr>Streamline focus and animation (2/2)</vt:lpstr>
      <vt:lpstr>Grid space deformation</vt:lpstr>
      <vt:lpstr>Constraints and energy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and limitations</vt:lpstr>
      <vt:lpstr>Summary and acknowledgements</vt:lpstr>
    </vt:vector>
  </TitlesOfParts>
  <Company>Melissa Kingman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Kingman</dc:creator>
  <cp:lastModifiedBy>Chaoli Wang</cp:lastModifiedBy>
  <cp:revision>118</cp:revision>
  <dcterms:created xsi:type="dcterms:W3CDTF">2008-06-27T17:43:02Z</dcterms:created>
  <dcterms:modified xsi:type="dcterms:W3CDTF">2014-11-24T14:53:44Z</dcterms:modified>
</cp:coreProperties>
</file>