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handoutMasterIdLst>
    <p:handoutMasterId r:id="rId36"/>
  </p:handoutMasterIdLst>
  <p:sldIdLst>
    <p:sldId id="294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98" r:id="rId16"/>
    <p:sldId id="297" r:id="rId17"/>
    <p:sldId id="296" r:id="rId18"/>
    <p:sldId id="299" r:id="rId19"/>
    <p:sldId id="300" r:id="rId20"/>
    <p:sldId id="301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8" r:id="rId32"/>
    <p:sldId id="289" r:id="rId33"/>
    <p:sldId id="290" r:id="rId34"/>
    <p:sldId id="292" r:id="rId35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BF00"/>
    <a:srgbClr val="B2D235"/>
    <a:srgbClr val="7491CC"/>
    <a:srgbClr val="ABAECC"/>
    <a:srgbClr val="C1C4CC"/>
    <a:srgbClr val="D1D3D4"/>
    <a:srgbClr val="EEEAFF"/>
    <a:srgbClr val="E3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4" y="-12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D35319-3353-A848-8823-F11F35028ACA}" type="datetime1">
              <a:rPr lang="en-US"/>
              <a:pPr/>
              <a:t>11/24/14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132DF5-DC80-0F42-993F-8E4C3CED2C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26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sweek12-bkgnd-lite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431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97280" y="4114800"/>
            <a:ext cx="12435840" cy="2377440"/>
          </a:xfrm>
        </p:spPr>
        <p:txBody>
          <a:bodyPr anchor="b"/>
          <a:lstStyle>
            <a:lvl1pPr algn="r">
              <a:defRPr sz="6000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97280" y="6766560"/>
            <a:ext cx="12435840" cy="1188720"/>
          </a:xfrm>
        </p:spPr>
        <p:txBody>
          <a:bodyPr/>
          <a:lstStyle>
            <a:lvl1pPr marL="0" indent="0" algn="r">
              <a:buFontTx/>
              <a:buNone/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813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137160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5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visweek12-bkgnd-litechild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431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82563"/>
            <a:ext cx="1333500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81200"/>
            <a:ext cx="13716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3" r:id="rId2"/>
    <p:sldLayoutId id="2147483784" r:id="rId3"/>
    <p:sldLayoutId id="2147483785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100">
          <a:solidFill>
            <a:srgbClr val="008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100">
          <a:solidFill>
            <a:srgbClr val="008000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100">
          <a:solidFill>
            <a:srgbClr val="008000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100">
          <a:solidFill>
            <a:srgbClr val="008000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100">
          <a:solidFill>
            <a:srgbClr val="008000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65311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1306220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95933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2612441" algn="l" rtl="0" fontAlgn="base">
        <a:spcBef>
          <a:spcPct val="0"/>
        </a:spcBef>
        <a:spcAft>
          <a:spcPct val="0"/>
        </a:spcAft>
        <a:defRPr sz="5100">
          <a:solidFill>
            <a:srgbClr val="FFC22D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488950" indent="-488950" algn="l" rtl="0" eaLnBrk="0" fontAlgn="base" hangingPunct="0">
        <a:spcBef>
          <a:spcPct val="20000"/>
        </a:spcBef>
        <a:spcAft>
          <a:spcPct val="0"/>
        </a:spcAft>
        <a:buClr>
          <a:srgbClr val="26AAE1"/>
        </a:buClr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1060450" indent="-4079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Times" charset="0"/>
        <a:buChar char="•"/>
        <a:defRPr sz="34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631950" indent="-3254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4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2284413" indent="-325438" algn="l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2938463" indent="-325438" algn="l" rtl="0" eaLnBrk="0" fontAlgn="base" hangingPunct="0">
        <a:spcBef>
          <a:spcPct val="20000"/>
        </a:spcBef>
        <a:spcAft>
          <a:spcPct val="0"/>
        </a:spcAft>
        <a:buChar char="»"/>
        <a:defRPr sz="340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359210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6pPr>
      <a:lvl7pPr marL="4245216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7pPr>
      <a:lvl8pPr marL="489832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8pPr>
      <a:lvl9pPr marL="5551437" indent="-326555" algn="l" rtl="0" fontAlgn="base">
        <a:spcBef>
          <a:spcPct val="20000"/>
        </a:spcBef>
        <a:spcAft>
          <a:spcPct val="0"/>
        </a:spcAft>
        <a:buChar char="»"/>
        <a:defRPr sz="3400">
          <a:solidFill>
            <a:srgbClr val="EEEA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6963" y="3170238"/>
            <a:ext cx="12436475" cy="2378075"/>
          </a:xfrm>
        </p:spPr>
        <p:txBody>
          <a:bodyPr/>
          <a:lstStyle/>
          <a:p>
            <a:pPr eaLnBrk="1" hangingPunct="1"/>
            <a:r>
              <a:rPr lang="en-US" sz="5400">
                <a:latin typeface="Arial" charset="0"/>
                <a:ea typeface="ＭＳ Ｐゴシック" charset="0"/>
                <a:cs typeface="ＭＳ Ｐゴシック" charset="0"/>
              </a:rPr>
              <a:t>Coherent Time-Varying Graph Drawing with Multifocus+Context Interaction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96963" y="5638800"/>
            <a:ext cx="12436475" cy="2408238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Kun-Chuan Feng, National Cheng Kung University</a:t>
            </a:r>
          </a:p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Chaoli Wang, Michigan Technological University</a:t>
            </a:r>
          </a:p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Han-Wei Shen, The Ohio State University</a:t>
            </a:r>
          </a:p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Tong-Yee Lee, National Cheng Kung University</a:t>
            </a:r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81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381000"/>
            <a:ext cx="18970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logo_pp_CtheF_H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590800"/>
            <a:ext cx="4214813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Comparison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162175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2162175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2162175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13" y="2162175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388" y="2162175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967288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4967288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4967288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13" y="4967288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388" y="4967288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Box 13"/>
          <p:cNvSpPr txBox="1">
            <a:spLocks noChangeArrowheads="1"/>
          </p:cNvSpPr>
          <p:nvPr/>
        </p:nvSpPr>
        <p:spPr bwMode="auto">
          <a:xfrm>
            <a:off x="8916988" y="4191000"/>
            <a:ext cx="571341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Without blending node importance</a:t>
            </a:r>
          </a:p>
        </p:txBody>
      </p:sp>
      <p:sp>
        <p:nvSpPr>
          <p:cNvPr id="16398" name="TextBox 14"/>
          <p:cNvSpPr txBox="1">
            <a:spLocks noChangeArrowheads="1"/>
          </p:cNvSpPr>
          <p:nvPr/>
        </p:nvSpPr>
        <p:spPr bwMode="auto">
          <a:xfrm>
            <a:off x="10194925" y="6934200"/>
            <a:ext cx="44354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Blending node importance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Significance analysis (node / face / edge)</a:t>
            </a: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Face importance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: only consider the face importance for a contributing node if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the node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s importance is nonzero and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the distance from the node to the center of mass of the face is less than 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4876800"/>
            <a:ext cx="12434887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594225" y="6688138"/>
            <a:ext cx="1666875" cy="549275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43400" y="4876800"/>
            <a:ext cx="1666875" cy="549275"/>
          </a:xfrm>
          <a:prstGeom prst="rect">
            <a:avLst/>
          </a:prstGeom>
          <a:solidFill>
            <a:srgbClr val="008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3276600" y="4445000"/>
          <a:ext cx="6699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4" imgW="254000" imgH="139700" progId="Equation.3">
                  <p:embed/>
                </p:oleObj>
              </mc:Choice>
              <mc:Fallback>
                <p:oleObj name="Equation" r:id="rId4" imgW="254000" imgH="139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445000"/>
                        <a:ext cx="669925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Significance analysis (node / face / edge)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Edge importance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: the average of the importance of its incident faces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6" name="Picture 5" descr="Screen shot 2012-07-23 at 3.15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514725"/>
            <a:ext cx="59118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545513" y="3436938"/>
            <a:ext cx="1665287" cy="549275"/>
          </a:xfrm>
          <a:prstGeom prst="rect">
            <a:avLst/>
          </a:prstGeom>
          <a:solidFill>
            <a:srgbClr val="008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33875" y="3786188"/>
            <a:ext cx="1665288" cy="549275"/>
          </a:xfrm>
          <a:prstGeom prst="rect">
            <a:avLst/>
          </a:prstGeom>
          <a:solidFill>
            <a:srgbClr val="0000FF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Initial graph layout</a:t>
            </a:r>
          </a:p>
        </p:txBody>
      </p:sp>
      <p:pic>
        <p:nvPicPr>
          <p:cNvPr id="19459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828800"/>
            <a:ext cx="10566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>
                <a:latin typeface="Arial" charset="0"/>
                <a:ea typeface="ＭＳ Ｐゴシック" charset="0"/>
                <a:cs typeface="ＭＳ Ｐゴシック" charset="0"/>
              </a:rPr>
              <a:t>Constrained conforming Delaunary triangulation (CCDT) mesh [Shewchuk 1996]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1828800"/>
            <a:ext cx="10566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Benefits of using triangle mesh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9601200" y="3886200"/>
            <a:ext cx="685800" cy="762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9" name="TextBox 13"/>
          <p:cNvSpPr txBox="1">
            <a:spLocks noChangeArrowheads="1"/>
          </p:cNvSpPr>
          <p:nvPr/>
        </p:nvSpPr>
        <p:spPr bwMode="auto">
          <a:xfrm>
            <a:off x="457200" y="2209800"/>
            <a:ext cx="2651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Initial graph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Benefits of using triangle mesh</a:t>
            </a:r>
          </a:p>
        </p:txBody>
      </p:sp>
      <p:sp>
        <p:nvSpPr>
          <p:cNvPr id="22532" name="TextBox 14"/>
          <p:cNvSpPr txBox="1">
            <a:spLocks noChangeArrowheads="1"/>
          </p:cNvSpPr>
          <p:nvPr/>
        </p:nvSpPr>
        <p:spPr bwMode="auto">
          <a:xfrm>
            <a:off x="381000" y="2209800"/>
            <a:ext cx="4370388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/>
              <a:t>F+C adjustment </a:t>
            </a:r>
          </a:p>
          <a:p>
            <a:pPr algn="ctr"/>
            <a:r>
              <a:rPr lang="en-US" sz="3600"/>
              <a:t>using original edges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9372600" y="3429000"/>
            <a:ext cx="685800" cy="762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7526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Benefits of using triangle mesh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9144000" y="3810000"/>
            <a:ext cx="1371600" cy="1447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57" name="TextBox 15"/>
          <p:cNvSpPr txBox="1">
            <a:spLocks noChangeArrowheads="1"/>
          </p:cNvSpPr>
          <p:nvPr/>
        </p:nvSpPr>
        <p:spPr bwMode="auto">
          <a:xfrm>
            <a:off x="457200" y="2209800"/>
            <a:ext cx="4767263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/>
              <a:t>F+C adjustment using </a:t>
            </a:r>
          </a:p>
          <a:p>
            <a:pPr algn="ctr"/>
            <a:r>
              <a:rPr lang="en-US" sz="3600"/>
              <a:t>triangle mesh edges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145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Benefits of using triangle mesh</a:t>
            </a:r>
          </a:p>
        </p:txBody>
      </p:sp>
      <p:sp>
        <p:nvSpPr>
          <p:cNvPr id="24580" name="TextBox 13"/>
          <p:cNvSpPr txBox="1">
            <a:spLocks noChangeArrowheads="1"/>
          </p:cNvSpPr>
          <p:nvPr/>
        </p:nvSpPr>
        <p:spPr bwMode="auto">
          <a:xfrm>
            <a:off x="457200" y="2209800"/>
            <a:ext cx="2651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Initial graph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7620000" y="4343400"/>
            <a:ext cx="2286000" cy="1676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145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Benefits of using triangle mesh</a:t>
            </a:r>
          </a:p>
        </p:txBody>
      </p:sp>
      <p:sp>
        <p:nvSpPr>
          <p:cNvPr id="25604" name="TextBox 14"/>
          <p:cNvSpPr txBox="1">
            <a:spLocks noChangeArrowheads="1"/>
          </p:cNvSpPr>
          <p:nvPr/>
        </p:nvSpPr>
        <p:spPr bwMode="auto">
          <a:xfrm>
            <a:off x="381000" y="2209800"/>
            <a:ext cx="4370388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/>
              <a:t>F+C adjustment </a:t>
            </a:r>
          </a:p>
          <a:p>
            <a:pPr algn="ctr"/>
            <a:r>
              <a:rPr lang="en-US" sz="3600"/>
              <a:t>using original edges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6629400" y="3473450"/>
            <a:ext cx="2362200" cy="1143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Motivation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Dynamic or time-varying graph drawing</a:t>
            </a:r>
          </a:p>
          <a:p>
            <a:pPr lvl="1"/>
            <a:r>
              <a:rPr lang="en-US" sz="4000">
                <a:latin typeface="Arial" charset="0"/>
                <a:ea typeface="ＭＳ Ｐゴシック" charset="0"/>
              </a:rPr>
              <a:t>Spatiotemporal coherence</a:t>
            </a:r>
          </a:p>
          <a:p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Focus+context (F+C) visualization</a:t>
            </a:r>
          </a:p>
          <a:p>
            <a:pPr lvl="1"/>
            <a:r>
              <a:rPr lang="en-US" sz="4000">
                <a:latin typeface="Arial" charset="0"/>
                <a:ea typeface="ＭＳ Ｐゴシック" charset="0"/>
              </a:rPr>
              <a:t>Stable F+C viewing</a:t>
            </a:r>
          </a:p>
          <a:p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Aesthetic quality</a:t>
            </a:r>
          </a:p>
          <a:p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Dynamic stability</a:t>
            </a:r>
          </a:p>
          <a:p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Computational efficiency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7165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Benefits of using triangle mesh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6705600" y="3962400"/>
            <a:ext cx="2057400" cy="2133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9" name="TextBox 15"/>
          <p:cNvSpPr txBox="1">
            <a:spLocks noChangeArrowheads="1"/>
          </p:cNvSpPr>
          <p:nvPr/>
        </p:nvSpPr>
        <p:spPr bwMode="auto">
          <a:xfrm>
            <a:off x="457200" y="2209800"/>
            <a:ext cx="4767263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/>
              <a:t>F+C adjustment using </a:t>
            </a:r>
          </a:p>
          <a:p>
            <a:pPr algn="ctr"/>
            <a:r>
              <a:rPr lang="en-US" sz="3600"/>
              <a:t>triangle mesh edges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Optimized F+C visualization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Aesthetic balance adjustment (the size of each face should match its importance)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2" name="Picture 3" descr="Screen shot 2012-07-23 at 3.2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270375"/>
            <a:ext cx="713263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992938" y="4976813"/>
            <a:ext cx="728662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91500" y="4978400"/>
            <a:ext cx="1319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723438" y="4979988"/>
            <a:ext cx="620712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6992144" y="5347494"/>
            <a:ext cx="730250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8330407" y="5564981"/>
            <a:ext cx="1179512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9223375" y="5786438"/>
            <a:ext cx="1622425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9" name="TextBox 19"/>
          <p:cNvSpPr txBox="1">
            <a:spLocks noChangeArrowheads="1"/>
          </p:cNvSpPr>
          <p:nvPr/>
        </p:nvSpPr>
        <p:spPr bwMode="auto">
          <a:xfrm>
            <a:off x="4972050" y="5713413"/>
            <a:ext cx="30972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Deformed version</a:t>
            </a:r>
          </a:p>
        </p:txBody>
      </p:sp>
      <p:sp>
        <p:nvSpPr>
          <p:cNvPr id="27660" name="TextBox 20"/>
          <p:cNvSpPr txBox="1">
            <a:spLocks noChangeArrowheads="1"/>
          </p:cNvSpPr>
          <p:nvPr/>
        </p:nvSpPr>
        <p:spPr bwMode="auto">
          <a:xfrm>
            <a:off x="6992938" y="6156325"/>
            <a:ext cx="257968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Optimal length</a:t>
            </a:r>
          </a:p>
        </p:txBody>
      </p:sp>
      <p:sp>
        <p:nvSpPr>
          <p:cNvPr id="27661" name="TextBox 21"/>
          <p:cNvSpPr txBox="1">
            <a:spLocks noChangeArrowheads="1"/>
          </p:cNvSpPr>
          <p:nvPr/>
        </p:nvSpPr>
        <p:spPr bwMode="auto">
          <a:xfrm>
            <a:off x="8740775" y="6599238"/>
            <a:ext cx="19796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Unit vector</a:t>
            </a:r>
          </a:p>
        </p:txBody>
      </p:sp>
      <p:sp>
        <p:nvSpPr>
          <p:cNvPr id="14" name="Right Arrow 13"/>
          <p:cNvSpPr/>
          <p:nvPr/>
        </p:nvSpPr>
        <p:spPr bwMode="auto">
          <a:xfrm rot="7200000">
            <a:off x="8630444" y="3582194"/>
            <a:ext cx="977900" cy="484188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9000000">
            <a:off x="10777538" y="3797300"/>
            <a:ext cx="977900" cy="484188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3600000">
            <a:off x="6649244" y="3582194"/>
            <a:ext cx="977900" cy="484188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Optimized F+C visualization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13716000" cy="5334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Weighted edge expansion (focus+context, </a:t>
            </a: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important edges should expand more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4" descr="Screen shot 2012-07-23 at 3.3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390900"/>
            <a:ext cx="103632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Screen shot 2012-07-23 at 4.53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5973763"/>
            <a:ext cx="58515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7154863" y="4041775"/>
            <a:ext cx="73025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042525" y="4054475"/>
            <a:ext cx="1319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441113" y="4051300"/>
            <a:ext cx="6207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8170863" y="4433887"/>
            <a:ext cx="730250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2" name="TextBox 13"/>
          <p:cNvSpPr txBox="1">
            <a:spLocks noChangeArrowheads="1"/>
          </p:cNvSpPr>
          <p:nvPr/>
        </p:nvSpPr>
        <p:spPr bwMode="auto">
          <a:xfrm>
            <a:off x="5164138" y="4375150"/>
            <a:ext cx="309721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Deformed version</a:t>
            </a:r>
          </a:p>
        </p:txBody>
      </p:sp>
      <p:sp>
        <p:nvSpPr>
          <p:cNvPr id="28683" name="TextBox 14"/>
          <p:cNvSpPr txBox="1">
            <a:spLocks noChangeArrowheads="1"/>
          </p:cNvSpPr>
          <p:nvPr/>
        </p:nvSpPr>
        <p:spPr bwMode="auto">
          <a:xfrm>
            <a:off x="9459913" y="4832350"/>
            <a:ext cx="257968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Optimal length</a:t>
            </a:r>
          </a:p>
        </p:txBody>
      </p:sp>
      <p:sp>
        <p:nvSpPr>
          <p:cNvPr id="28684" name="TextBox 15"/>
          <p:cNvSpPr txBox="1">
            <a:spLocks noChangeArrowheads="1"/>
          </p:cNvSpPr>
          <p:nvPr/>
        </p:nvSpPr>
        <p:spPr bwMode="auto">
          <a:xfrm>
            <a:off x="11049000" y="4451350"/>
            <a:ext cx="19796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Unit vector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296275" y="4041775"/>
            <a:ext cx="51276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6" name="TextBox 19"/>
          <p:cNvSpPr txBox="1">
            <a:spLocks noChangeArrowheads="1"/>
          </p:cNvSpPr>
          <p:nvPr/>
        </p:nvSpPr>
        <p:spPr bwMode="auto">
          <a:xfrm>
            <a:off x="6735763" y="4829175"/>
            <a:ext cx="243998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Scaling factor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246563" y="6523038"/>
            <a:ext cx="13065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8" name="TextBox 25"/>
          <p:cNvSpPr txBox="1">
            <a:spLocks noChangeArrowheads="1"/>
          </p:cNvSpPr>
          <p:nvPr/>
        </p:nvSpPr>
        <p:spPr bwMode="auto">
          <a:xfrm>
            <a:off x="3886200" y="6889750"/>
            <a:ext cx="39766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Expected scaling factor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831263" y="6523038"/>
            <a:ext cx="438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90" name="TextBox 26"/>
          <p:cNvSpPr txBox="1">
            <a:spLocks noChangeArrowheads="1"/>
          </p:cNvSpPr>
          <p:nvPr/>
        </p:nvSpPr>
        <p:spPr bwMode="auto">
          <a:xfrm>
            <a:off x="8296275" y="6904038"/>
            <a:ext cx="47736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User-specified scaling factor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91338" y="5975350"/>
            <a:ext cx="1666875" cy="549275"/>
          </a:xfrm>
          <a:prstGeom prst="rect">
            <a:avLst/>
          </a:prstGeom>
          <a:solidFill>
            <a:srgbClr val="0000FF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 bwMode="auto">
          <a:xfrm rot="11100000">
            <a:off x="9275763" y="6569075"/>
            <a:ext cx="977900" cy="484188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900000">
            <a:off x="4233863" y="5484813"/>
            <a:ext cx="977900" cy="484187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9" name="Right Arrow 28"/>
          <p:cNvSpPr/>
          <p:nvPr/>
        </p:nvSpPr>
        <p:spPr bwMode="auto">
          <a:xfrm rot="9900000">
            <a:off x="8589963" y="2916238"/>
            <a:ext cx="977900" cy="484187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2" name="Right Arrow 31"/>
          <p:cNvSpPr/>
          <p:nvPr/>
        </p:nvSpPr>
        <p:spPr bwMode="auto">
          <a:xfrm rot="900000">
            <a:off x="7067550" y="5546725"/>
            <a:ext cx="977900" cy="484188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10380663" y="4433887"/>
            <a:ext cx="730250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7362825" y="4251325"/>
            <a:ext cx="365125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11550650" y="4267200"/>
            <a:ext cx="365125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4772025" y="6689725"/>
            <a:ext cx="365125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8886825" y="6689725"/>
            <a:ext cx="365125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Comparison</a:t>
            </a:r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5908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4864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4864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9"/>
          <p:cNvSpPr txBox="1">
            <a:spLocks noChangeArrowheads="1"/>
          </p:cNvSpPr>
          <p:nvPr/>
        </p:nvSpPr>
        <p:spPr bwMode="auto">
          <a:xfrm>
            <a:off x="1695450" y="1854200"/>
            <a:ext cx="15017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Original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4506913" y="1830388"/>
            <a:ext cx="5224462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+ aesthetic balance adjustment</a:t>
            </a: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9983788" y="1828800"/>
            <a:ext cx="464661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+ weighted edge expansion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Optimized F+C visualization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Temporal coherence preservation (</a:t>
            </a: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important nodes should not move much accumulatively over time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Picture 5" descr="Screen shot 2012-07-23 at 3.33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333875"/>
            <a:ext cx="67675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8515350" y="5256213"/>
            <a:ext cx="73025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8516145" y="5625306"/>
            <a:ext cx="728662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6524625" y="5991225"/>
            <a:ext cx="32178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New node position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656763" y="5256213"/>
            <a:ext cx="511175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9297195" y="5847556"/>
            <a:ext cx="1173162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0" name="TextBox 11"/>
          <p:cNvSpPr txBox="1">
            <a:spLocks noChangeArrowheads="1"/>
          </p:cNvSpPr>
          <p:nvPr/>
        </p:nvSpPr>
        <p:spPr bwMode="auto">
          <a:xfrm>
            <a:off x="8096250" y="6446838"/>
            <a:ext cx="245903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Node position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70663" y="4543425"/>
            <a:ext cx="1666875" cy="547688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ight Arrow 11"/>
          <p:cNvSpPr/>
          <p:nvPr/>
        </p:nvSpPr>
        <p:spPr bwMode="auto">
          <a:xfrm rot="7200000">
            <a:off x="9719469" y="3798094"/>
            <a:ext cx="977900" cy="484188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3600000">
            <a:off x="8043069" y="3798094"/>
            <a:ext cx="977900" cy="484188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800000">
            <a:off x="6608763" y="3860800"/>
            <a:ext cx="977900" cy="484188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_compare_energy_term_800x600_conver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6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Optimized F+C visualization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Boundary constraints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Overlapping constraints</a:t>
            </a:r>
          </a:p>
        </p:txBody>
      </p:sp>
      <p:pic>
        <p:nvPicPr>
          <p:cNvPr id="32772" name="Picture 4" descr="Screen shot 2012-07-23 at 3.3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2590800"/>
            <a:ext cx="48768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Screen shot 2012-07-23 at 3.36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5943600"/>
            <a:ext cx="31210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Screen shot 2012-07-23 at 2.11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6388"/>
            <a:ext cx="1463040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Optimized F+C visualization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Objective energy function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Solve in the least-squares sense using a linear system solver</a:t>
            </a:r>
          </a:p>
        </p:txBody>
      </p:sp>
      <p:pic>
        <p:nvPicPr>
          <p:cNvPr id="33796" name="Picture 4" descr="Screen shot 2012-07-23 at 3.3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919413"/>
            <a:ext cx="59118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426200" y="3627438"/>
            <a:ext cx="72866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436100" y="3638550"/>
            <a:ext cx="73183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426995" y="3996531"/>
            <a:ext cx="728662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8987631" y="4429919"/>
            <a:ext cx="1617663" cy="317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1" name="TextBox 11"/>
          <p:cNvSpPr txBox="1">
            <a:spLocks noChangeArrowheads="1"/>
          </p:cNvSpPr>
          <p:nvPr/>
        </p:nvSpPr>
        <p:spPr bwMode="auto">
          <a:xfrm>
            <a:off x="2822575" y="4364038"/>
            <a:ext cx="49545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Aesthetic balance adjustment</a:t>
            </a:r>
          </a:p>
        </p:txBody>
      </p:sp>
      <p:sp>
        <p:nvSpPr>
          <p:cNvPr id="33802" name="TextBox 12"/>
          <p:cNvSpPr txBox="1">
            <a:spLocks noChangeArrowheads="1"/>
          </p:cNvSpPr>
          <p:nvPr/>
        </p:nvSpPr>
        <p:spPr bwMode="auto">
          <a:xfrm>
            <a:off x="5133975" y="5240338"/>
            <a:ext cx="55927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Temporal coherence preservation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796213" y="3622675"/>
            <a:ext cx="73025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7516813" y="4219575"/>
            <a:ext cx="1173162" cy="15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5" name="TextBox 15"/>
          <p:cNvSpPr txBox="1">
            <a:spLocks noChangeArrowheads="1"/>
          </p:cNvSpPr>
          <p:nvPr/>
        </p:nvSpPr>
        <p:spPr bwMode="auto">
          <a:xfrm>
            <a:off x="4711700" y="4797425"/>
            <a:ext cx="44100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Weighted edge expansion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Data sets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Enron email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38 months, 151 employees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DBLP coauthorship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One influential author and her coauthors as well as her coauthors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</a:rPr>
              <a:t> coauthors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31 years, 873 authors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Astronomy tag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Daily and weekly at the year of 1998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performance</a:t>
            </a:r>
          </a:p>
        </p:txBody>
      </p:sp>
      <p:pic>
        <p:nvPicPr>
          <p:cNvPr id="35843" name="Picture 3" descr="Screen shot 2012-07-24 at 11.36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4550"/>
            <a:ext cx="146304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4041775" y="6477000"/>
            <a:ext cx="105886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Intel 2.67GHz CPU, 8GB memory, nVidia GTX 295 graphics card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2877800" y="4724400"/>
            <a:ext cx="1447800" cy="1600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820400" y="4724400"/>
            <a:ext cx="1447800" cy="1600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Related work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Layout algorithms for </a:t>
            </a:r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static</a:t>
            </a: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 graphs</a:t>
            </a:r>
          </a:p>
          <a:p>
            <a:pPr lvl="1"/>
            <a:r>
              <a:rPr lang="en-US" sz="3600">
                <a:latin typeface="Arial" charset="0"/>
                <a:ea typeface="ＭＳ Ｐゴシック" charset="0"/>
              </a:rPr>
              <a:t>Force-directed layout [Eades 1984]</a:t>
            </a:r>
          </a:p>
          <a:p>
            <a:pPr lvl="1"/>
            <a:r>
              <a:rPr lang="en-US" sz="3600">
                <a:latin typeface="Arial" charset="0"/>
                <a:ea typeface="ＭＳ Ｐゴシック" charset="0"/>
              </a:rPr>
              <a:t>Kamada-Kawai layout [1989]</a:t>
            </a:r>
          </a:p>
          <a:p>
            <a:pPr lvl="1"/>
            <a:r>
              <a:rPr lang="en-US" sz="3600">
                <a:latin typeface="Arial" charset="0"/>
                <a:ea typeface="ＭＳ Ｐゴシック" charset="0"/>
              </a:rPr>
              <a:t>Fruchterman-Reingold layout [1991]</a:t>
            </a:r>
          </a:p>
          <a:p>
            <a:pPr lvl="1"/>
            <a:r>
              <a:rPr lang="en-US" sz="3600">
                <a:latin typeface="Arial" charset="0"/>
                <a:ea typeface="ＭＳ Ｐゴシック" charset="0"/>
              </a:rPr>
              <a:t>Linlog [Noack 2004]</a:t>
            </a:r>
          </a:p>
          <a:p>
            <a:pPr lvl="1"/>
            <a:r>
              <a:rPr lang="en-US" sz="3600">
                <a:latin typeface="Arial" charset="0"/>
                <a:ea typeface="ＭＳ Ｐゴシック" charset="0"/>
              </a:rPr>
              <a:t>Stress majorization [Gansner et al. 2005]</a:t>
            </a:r>
          </a:p>
          <a:p>
            <a:pPr lvl="1"/>
            <a:r>
              <a:rPr lang="en-US" sz="3600">
                <a:latin typeface="Arial" charset="0"/>
                <a:ea typeface="ＭＳ Ｐゴシック" charset="0"/>
              </a:rPr>
              <a:t>Proximity stress [Gansner &amp; Hu 2010]</a:t>
            </a:r>
          </a:p>
          <a:p>
            <a:pPr lvl="1"/>
            <a:r>
              <a:rPr lang="en-US" sz="3600">
                <a:latin typeface="Arial" charset="0"/>
                <a:ea typeface="ＭＳ Ｐゴシック" charset="0"/>
              </a:rPr>
              <a:t>High-dimensional embedding [Harel &amp; Koren 2002]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Average node displacement</a:t>
            </a:r>
          </a:p>
        </p:txBody>
      </p:sp>
      <p:pic>
        <p:nvPicPr>
          <p:cNvPr id="36867" name="Picture 3" descr="Screen shot 2012-07-24 at 11.3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46304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352800" y="3657600"/>
            <a:ext cx="1600200" cy="3657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43600" y="3657600"/>
            <a:ext cx="1600200" cy="3657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649200" y="3657600"/>
            <a:ext cx="1600200" cy="3657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quation_18_mental_map_control_conver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147066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Multifocus+context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5908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4864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48640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Box 9"/>
          <p:cNvSpPr txBox="1">
            <a:spLocks noChangeArrowheads="1"/>
          </p:cNvSpPr>
          <p:nvPr/>
        </p:nvSpPr>
        <p:spPr bwMode="auto">
          <a:xfrm>
            <a:off x="1870075" y="1798638"/>
            <a:ext cx="11017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Initial</a:t>
            </a:r>
          </a:p>
        </p:txBody>
      </p:sp>
      <p:sp>
        <p:nvSpPr>
          <p:cNvPr id="38922" name="TextBox 10"/>
          <p:cNvSpPr txBox="1">
            <a:spLocks noChangeArrowheads="1"/>
          </p:cNvSpPr>
          <p:nvPr/>
        </p:nvSpPr>
        <p:spPr bwMode="auto">
          <a:xfrm>
            <a:off x="6248400" y="1798638"/>
            <a:ext cx="221932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Single focus</a:t>
            </a:r>
          </a:p>
        </p:txBody>
      </p:sp>
      <p:sp>
        <p:nvSpPr>
          <p:cNvPr id="38923" name="TextBox 11"/>
          <p:cNvSpPr txBox="1">
            <a:spLocks noChangeArrowheads="1"/>
          </p:cNvSpPr>
          <p:nvPr/>
        </p:nvSpPr>
        <p:spPr bwMode="auto">
          <a:xfrm>
            <a:off x="11430000" y="1798638"/>
            <a:ext cx="15811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/>
              <a:t>Two foci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Coherent F+C visualization for time-varying graphs</a:t>
            </a:r>
          </a:p>
          <a:p>
            <a:pPr lvl="1"/>
            <a:r>
              <a:rPr lang="en-US" sz="4000">
                <a:latin typeface="Arial" charset="0"/>
                <a:ea typeface="ＭＳ Ｐゴシック" charset="0"/>
              </a:rPr>
              <a:t>Maintain spatiotemporal coherence using super graph</a:t>
            </a:r>
          </a:p>
          <a:p>
            <a:pPr lvl="1"/>
            <a:r>
              <a:rPr lang="en-US" sz="4000">
                <a:latin typeface="Arial" charset="0"/>
                <a:ea typeface="ＭＳ Ｐゴシック" charset="0"/>
              </a:rPr>
              <a:t>Keep high aesthetic quality using energy terms</a:t>
            </a:r>
          </a:p>
          <a:p>
            <a:pPr lvl="1"/>
            <a:r>
              <a:rPr lang="en-US" sz="4000">
                <a:latin typeface="Arial" charset="0"/>
                <a:ea typeface="ＭＳ Ｐゴシック" charset="0"/>
              </a:rPr>
              <a:t>Incur low computation cost</a:t>
            </a:r>
          </a:p>
          <a:p>
            <a:pPr lvl="1"/>
            <a:r>
              <a:rPr lang="en-US" sz="4000">
                <a:latin typeface="Arial" charset="0"/>
                <a:ea typeface="ＭＳ Ｐゴシック" charset="0"/>
              </a:rPr>
              <a:t>Achieve stable F+C viewing</a:t>
            </a:r>
          </a:p>
          <a:p>
            <a:pPr lvl="1"/>
            <a:r>
              <a:rPr lang="en-US" sz="4000">
                <a:latin typeface="Arial" charset="0"/>
                <a:ea typeface="ＭＳ Ｐゴシック" charset="0"/>
              </a:rPr>
              <a:t>Allow multifocus+context interaction</a:t>
            </a:r>
          </a:p>
          <a:p>
            <a:pPr lvl="1"/>
            <a:r>
              <a:rPr lang="en-US" sz="4000">
                <a:latin typeface="Arial" charset="0"/>
                <a:ea typeface="ＭＳ Ｐゴシック" charset="0"/>
              </a:rPr>
              <a:t>Deliver smooth transition between local time windows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Thank you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National Science Council, Taiwan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NSC-99-2221-E-006-066-MY3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NSC-100-2628-E-006-031-MY3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NSC-100-2221-E-006-188-MY3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U.S. National Science Foundation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IIS-1017935</a:t>
            </a:r>
          </a:p>
        </p:txBody>
      </p:sp>
      <p:pic>
        <p:nvPicPr>
          <p:cNvPr id="4096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336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21336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953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4953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5500" y="6096000"/>
            <a:ext cx="6489700" cy="1042988"/>
          </a:xfrm>
          <a:prstGeom prst="rect">
            <a:avLst/>
          </a:prstGeom>
        </p:spPr>
        <p:txBody>
          <a:bodyPr lIns="130622" tIns="65311" rIns="130622" bIns="65311" anchor="ctr">
            <a:normAutofit fontScale="97500"/>
          </a:bodyPr>
          <a:lstStyle/>
          <a:p>
            <a:pPr algn="ctr" defTabSz="653110" eaLnBrk="1" fontAlgn="auto" hangingPunct="1">
              <a:spcAft>
                <a:spcPts val="0"/>
              </a:spcAft>
              <a:defRPr/>
            </a:pPr>
            <a:r>
              <a:rPr lang="en-US" sz="4100" dirty="0" err="1">
                <a:latin typeface="+mj-lt"/>
                <a:ea typeface="+mj-ea"/>
                <a:cs typeface="+mj-cs"/>
              </a:rPr>
              <a:t>chaoliw@mtu.edu</a:t>
            </a:r>
            <a:endParaRPr lang="en-US" sz="41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Related work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Layout algorithms for </a:t>
            </a:r>
            <a:r>
              <a:rPr lang="en-US" sz="32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dynamic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 graphs</a:t>
            </a: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Mental map preservation [Misue et al. 1995]</a:t>
            </a: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Empirical analysis of mental map [Purchase et al. 2006, 2008]</a:t>
            </a: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Bayesian approach [Brandes &amp; Wagner 1997]</a:t>
            </a: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Super graph [Diehl et al. 2001]</a:t>
            </a: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Dynamic clustered graphs [Frishman &amp; Tal 2004]</a:t>
            </a: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Orthogonal and hierarchical graphs [Görg et al. 2005]</a:t>
            </a: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Online dynamic acyclic graphs [North 1996]</a:t>
            </a: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GPU-based online dynamic graphs [Frishman &amp; Tal 2007]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100">
                <a:latin typeface="Arial" charset="0"/>
                <a:ea typeface="ＭＳ Ｐゴシック" charset="0"/>
                <a:cs typeface="ＭＳ Ｐゴシック" charset="0"/>
              </a:rPr>
              <a:t>F+C techniques for graph drawing</a:t>
            </a:r>
          </a:p>
          <a:p>
            <a:pPr lvl="1">
              <a:lnSpc>
                <a:spcPct val="80000"/>
              </a:lnSpc>
            </a:pPr>
            <a:r>
              <a:rPr lang="en-US" sz="3100">
                <a:latin typeface="Arial" charset="0"/>
                <a:ea typeface="ＭＳ Ｐゴシック" charset="0"/>
              </a:rPr>
              <a:t>Fisheye views [Furnas 1986]</a:t>
            </a:r>
          </a:p>
          <a:p>
            <a:pPr lvl="1">
              <a:lnSpc>
                <a:spcPct val="80000"/>
              </a:lnSpc>
            </a:pPr>
            <a:r>
              <a:rPr lang="en-US" sz="3100">
                <a:latin typeface="Arial" charset="0"/>
                <a:ea typeface="ＭＳ Ｐゴシック" charset="0"/>
              </a:rPr>
              <a:t>Graphical fisheye [Sarkar &amp; Brown 1992]</a:t>
            </a:r>
          </a:p>
          <a:p>
            <a:pPr lvl="1">
              <a:lnSpc>
                <a:spcPct val="80000"/>
              </a:lnSpc>
            </a:pPr>
            <a:r>
              <a:rPr lang="en-US" sz="3100">
                <a:latin typeface="Arial" charset="0"/>
                <a:ea typeface="ＭＳ Ｐゴシック" charset="0"/>
              </a:rPr>
              <a:t>Topological fisheye [Gansner et al. 2004]</a:t>
            </a:r>
          </a:p>
          <a:p>
            <a:pPr lvl="1">
              <a:lnSpc>
                <a:spcPct val="80000"/>
              </a:lnSpc>
            </a:pPr>
            <a:r>
              <a:rPr lang="ja-JP" altLang="en-US" sz="3100">
                <a:latin typeface="Arial" charset="0"/>
                <a:ea typeface="ＭＳ Ｐゴシック" charset="0"/>
              </a:rPr>
              <a:t>“</a:t>
            </a:r>
            <a:r>
              <a:rPr lang="en-US" sz="3100">
                <a:latin typeface="Arial" charset="0"/>
                <a:ea typeface="ＭＳ Ｐゴシック" charset="0"/>
              </a:rPr>
              <a:t>Stretching the rubber sheet</a:t>
            </a:r>
            <a:r>
              <a:rPr lang="ja-JP" altLang="en-US" sz="3100">
                <a:latin typeface="Arial" charset="0"/>
                <a:ea typeface="ＭＳ Ｐゴシック" charset="0"/>
              </a:rPr>
              <a:t>”</a:t>
            </a:r>
            <a:r>
              <a:rPr lang="en-US" sz="3100">
                <a:latin typeface="Arial" charset="0"/>
                <a:ea typeface="ＭＳ Ｐゴシック" charset="0"/>
              </a:rPr>
              <a:t> [Sarkar et al. 1993]</a:t>
            </a:r>
          </a:p>
          <a:p>
            <a:pPr>
              <a:lnSpc>
                <a:spcPct val="80000"/>
              </a:lnSpc>
            </a:pPr>
            <a:r>
              <a:rPr lang="en-US" sz="3100">
                <a:latin typeface="Arial" charset="0"/>
                <a:ea typeface="ＭＳ Ｐゴシック" charset="0"/>
                <a:cs typeface="ＭＳ Ｐゴシック" charset="0"/>
              </a:rPr>
              <a:t>Our contributions</a:t>
            </a:r>
          </a:p>
          <a:p>
            <a:pPr lvl="1">
              <a:lnSpc>
                <a:spcPct val="80000"/>
              </a:lnSpc>
            </a:pPr>
            <a:r>
              <a:rPr lang="en-US" sz="3100">
                <a:latin typeface="Arial" charset="0"/>
                <a:ea typeface="ＭＳ Ｐゴシック" charset="0"/>
              </a:rPr>
              <a:t>Transform the graph layout problem to a constrained optimization problem for mesh deformation</a:t>
            </a:r>
          </a:p>
          <a:p>
            <a:pPr lvl="1">
              <a:lnSpc>
                <a:spcPct val="80000"/>
              </a:lnSpc>
            </a:pPr>
            <a:r>
              <a:rPr lang="en-US" sz="3100">
                <a:latin typeface="Arial" charset="0"/>
                <a:ea typeface="ＭＳ Ｐゴシック" charset="0"/>
              </a:rPr>
              <a:t>Distort a triangulated, meshed version of the graph in the geometry space</a:t>
            </a:r>
          </a:p>
          <a:p>
            <a:pPr lvl="1">
              <a:lnSpc>
                <a:spcPct val="80000"/>
              </a:lnSpc>
            </a:pPr>
            <a:r>
              <a:rPr lang="en-US" sz="3100">
                <a:latin typeface="Arial" charset="0"/>
                <a:ea typeface="ＭＳ Ｐゴシック" charset="0"/>
              </a:rPr>
              <a:t>Achieve multiple F+C visualization for dynamic graph drawing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>
                <a:latin typeface="Arial" charset="0"/>
                <a:ea typeface="ＭＳ Ｐゴシック" charset="0"/>
                <a:cs typeface="ＭＳ Ｐゴシック" charset="0"/>
              </a:rPr>
              <a:t>Our approach – initial layout generation using super graph</a:t>
            </a:r>
          </a:p>
        </p:txBody>
      </p:sp>
      <p:pic>
        <p:nvPicPr>
          <p:cNvPr id="12291" name="Picture 3" descr="Screen shot 2012-07-23 at 12.50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2227263"/>
            <a:ext cx="957103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Screen shot 2012-07-23 at 2.11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6388"/>
            <a:ext cx="1463040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>
                <a:latin typeface="Arial" charset="0"/>
                <a:ea typeface="ＭＳ Ｐゴシック" charset="0"/>
                <a:cs typeface="ＭＳ Ｐゴシック" charset="0"/>
              </a:rPr>
              <a:t>Our approach – initial layout extraction and triangulation</a:t>
            </a:r>
          </a:p>
        </p:txBody>
      </p:sp>
      <p:pic>
        <p:nvPicPr>
          <p:cNvPr id="13315" name="Picture 3" descr="Screen shot 2012-07-23 at 12.51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090738"/>
            <a:ext cx="13228637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>
                <a:latin typeface="Arial" charset="0"/>
                <a:ea typeface="ＭＳ Ｐゴシック" charset="0"/>
                <a:cs typeface="ＭＳ Ｐゴシック" charset="0"/>
              </a:rPr>
              <a:t>Our approach – significance analysis and F+C adjustment</a:t>
            </a:r>
          </a:p>
        </p:txBody>
      </p:sp>
      <p:pic>
        <p:nvPicPr>
          <p:cNvPr id="14339" name="Picture 3" descr="Screen shot 2012-07-23 at 12.52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616200"/>
            <a:ext cx="14149387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Significance analysis (node / face / edge)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Node importance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Centrality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Authority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Blend with its values at previous time steps</a:t>
            </a:r>
          </a:p>
        </p:txBody>
      </p:sp>
      <p:pic>
        <p:nvPicPr>
          <p:cNvPr id="15364" name="Picture 3" descr="Screen shot 2012-07-23 at 3.0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2727325"/>
            <a:ext cx="56086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Screen shot 2012-07-23 at 3.06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827463"/>
            <a:ext cx="52419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Screen shot 2012-07-23 at 3.08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5049838"/>
            <a:ext cx="780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Screen shot 2012-07-23 at 3.10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6623050"/>
            <a:ext cx="56689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421188" y="6802438"/>
            <a:ext cx="1666875" cy="549275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1887200" y="2590800"/>
            <a:ext cx="1543050" cy="2444750"/>
            <a:chOff x="11887200" y="2590800"/>
            <a:chExt cx="1543050" cy="2444353"/>
          </a:xfrm>
        </p:grpSpPr>
        <p:sp>
          <p:nvSpPr>
            <p:cNvPr id="10" name="Oval 9"/>
            <p:cNvSpPr/>
            <p:nvPr/>
          </p:nvSpPr>
          <p:spPr bwMode="auto">
            <a:xfrm>
              <a:off x="12344400" y="3276489"/>
              <a:ext cx="152400" cy="15237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2725400" y="4419303"/>
              <a:ext cx="152400" cy="15237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cxnSp>
          <p:nvCxnSpPr>
            <p:cNvPr id="13" name="Straight Connector 12"/>
            <p:cNvCxnSpPr>
              <a:stCxn id="10" idx="4"/>
              <a:endCxn id="11" idx="0"/>
            </p:cNvCxnSpPr>
            <p:nvPr/>
          </p:nvCxnSpPr>
          <p:spPr bwMode="auto">
            <a:xfrm rot="16200000" flipH="1">
              <a:off x="12115880" y="3733583"/>
              <a:ext cx="990439" cy="381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15376" name="TextBox 15"/>
            <p:cNvSpPr txBox="1">
              <a:spLocks noChangeArrowheads="1"/>
            </p:cNvSpPr>
            <p:nvPr/>
          </p:nvSpPr>
          <p:spPr bwMode="auto">
            <a:xfrm>
              <a:off x="12039600" y="2590800"/>
              <a:ext cx="72272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latin typeface="Times New Roman" charset="0"/>
                  <a:cs typeface="Times New Roman" charset="0"/>
                </a:rPr>
                <a:t>v</a:t>
              </a:r>
              <a:r>
                <a:rPr lang="en-US" i="1" baseline="-25000">
                  <a:latin typeface="Times New Roman" charset="0"/>
                  <a:cs typeface="Times New Roman" charset="0"/>
                </a:rPr>
                <a:t>i</a:t>
              </a:r>
              <a:r>
                <a:rPr lang="en-US" baseline="-25000">
                  <a:latin typeface="Times New Roman" charset="0"/>
                  <a:cs typeface="Times New Roman" charset="0"/>
                </a:rPr>
                <a:t>,</a:t>
              </a:r>
              <a:r>
                <a:rPr lang="en-US" i="1" baseline="-25000">
                  <a:latin typeface="Times New Roman" charset="0"/>
                  <a:cs typeface="Times New Roman" charset="0"/>
                </a:rPr>
                <a:t>t</a:t>
              </a:r>
            </a:p>
          </p:txBody>
        </p:sp>
        <p:sp>
          <p:nvSpPr>
            <p:cNvPr id="15377" name="TextBox 16"/>
            <p:cNvSpPr txBox="1">
              <a:spLocks noChangeArrowheads="1"/>
            </p:cNvSpPr>
            <p:nvPr/>
          </p:nvSpPr>
          <p:spPr bwMode="auto">
            <a:xfrm>
              <a:off x="12573000" y="4419600"/>
              <a:ext cx="72272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latin typeface="Times New Roman" charset="0"/>
                  <a:cs typeface="Times New Roman" charset="0"/>
                </a:rPr>
                <a:t>v</a:t>
              </a:r>
              <a:r>
                <a:rPr lang="en-US" i="1" baseline="-25000">
                  <a:latin typeface="Times New Roman" charset="0"/>
                  <a:cs typeface="Times New Roman" charset="0"/>
                </a:rPr>
                <a:t>j</a:t>
              </a:r>
              <a:r>
                <a:rPr lang="en-US" baseline="-25000">
                  <a:latin typeface="Times New Roman" charset="0"/>
                  <a:cs typeface="Times New Roman" charset="0"/>
                </a:rPr>
                <a:t>,</a:t>
              </a:r>
              <a:r>
                <a:rPr lang="en-US" i="1" baseline="-25000">
                  <a:latin typeface="Times New Roman" charset="0"/>
                  <a:cs typeface="Times New Roman" charset="0"/>
                </a:rPr>
                <a:t>t</a:t>
              </a:r>
            </a:p>
          </p:txBody>
        </p:sp>
        <p:sp>
          <p:nvSpPr>
            <p:cNvPr id="15378" name="TextBox 17"/>
            <p:cNvSpPr txBox="1">
              <a:spLocks noChangeArrowheads="1"/>
            </p:cNvSpPr>
            <p:nvPr/>
          </p:nvSpPr>
          <p:spPr bwMode="auto">
            <a:xfrm>
              <a:off x="11887200" y="3505200"/>
              <a:ext cx="8034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latin typeface="Times New Roman" charset="0"/>
                  <a:cs typeface="Times New Roman" charset="0"/>
                </a:rPr>
                <a:t>e</a:t>
              </a:r>
              <a:r>
                <a:rPr lang="en-US" i="1" baseline="-25000">
                  <a:latin typeface="Times New Roman" charset="0"/>
                  <a:cs typeface="Times New Roman" charset="0"/>
                </a:rPr>
                <a:t>ij</a:t>
              </a:r>
              <a:r>
                <a:rPr lang="en-US" baseline="-25000">
                  <a:latin typeface="Times New Roman" charset="0"/>
                  <a:cs typeface="Times New Roman" charset="0"/>
                </a:rPr>
                <a:t>,</a:t>
              </a:r>
              <a:r>
                <a:rPr lang="en-US" i="1" baseline="-25000">
                  <a:latin typeface="Times New Roman" charset="0"/>
                  <a:cs typeface="Times New Roman" charset="0"/>
                </a:rPr>
                <a:t>t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rot="10800000" flipV="1">
              <a:off x="12344400" y="4520887"/>
              <a:ext cx="381000" cy="2285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2877800" y="4495491"/>
              <a:ext cx="3810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12776249" y="3898650"/>
              <a:ext cx="609501" cy="457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sp>
          <p:nvSpPr>
            <p:cNvPr id="29" name="Oval 28"/>
            <p:cNvSpPr/>
            <p:nvPr/>
          </p:nvSpPr>
          <p:spPr bwMode="auto">
            <a:xfrm>
              <a:off x="12192000" y="4685960"/>
              <a:ext cx="152400" cy="152375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3277850" y="3682823"/>
              <a:ext cx="152400" cy="152375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13258800" y="4419303"/>
              <a:ext cx="152400" cy="152375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</p:grpSp>
      <p:sp>
        <p:nvSpPr>
          <p:cNvPr id="22" name="Right Arrow 21"/>
          <p:cNvSpPr/>
          <p:nvPr/>
        </p:nvSpPr>
        <p:spPr bwMode="auto">
          <a:xfrm rot="9000000">
            <a:off x="9885363" y="2117725"/>
            <a:ext cx="977900" cy="484188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12600000">
            <a:off x="9885363" y="4256088"/>
            <a:ext cx="977900" cy="484187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12600000">
            <a:off x="10799763" y="5703888"/>
            <a:ext cx="977900" cy="484187"/>
          </a:xfrm>
          <a:prstGeom prst="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2027</TotalTime>
  <Words>814</Words>
  <Application>Microsoft Macintosh PowerPoint</Application>
  <PresentationFormat>Custom</PresentationFormat>
  <Paragraphs>168</Paragraphs>
  <Slides>34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ＭＳ Ｐゴシック</vt:lpstr>
      <vt:lpstr>Times</vt:lpstr>
      <vt:lpstr>Calibri</vt:lpstr>
      <vt:lpstr>Times New Roman</vt:lpstr>
      <vt:lpstr>Blank Presentation</vt:lpstr>
      <vt:lpstr>Microsoft Equation</vt:lpstr>
      <vt:lpstr>Coherent Time-Varying Graph Drawing with Multifocus+Context Interaction</vt:lpstr>
      <vt:lpstr>Motivation</vt:lpstr>
      <vt:lpstr>Related work</vt:lpstr>
      <vt:lpstr>Related work</vt:lpstr>
      <vt:lpstr>Related work</vt:lpstr>
      <vt:lpstr>Our approach – initial layout generation using super graph</vt:lpstr>
      <vt:lpstr>Our approach – initial layout extraction and triangulation</vt:lpstr>
      <vt:lpstr>Our approach – significance analysis and F+C adjustment</vt:lpstr>
      <vt:lpstr>Significance analysis (node / face / edge)</vt:lpstr>
      <vt:lpstr>Comparison</vt:lpstr>
      <vt:lpstr>Significance analysis (node / face / edge)</vt:lpstr>
      <vt:lpstr>Significance analysis (node / face / edge)</vt:lpstr>
      <vt:lpstr>Initial graph layout</vt:lpstr>
      <vt:lpstr>Constrained conforming Delaunary triangulation (CCDT) mesh [Shewchuk 1996]</vt:lpstr>
      <vt:lpstr>Benefits of using triangle mesh</vt:lpstr>
      <vt:lpstr>Benefits of using triangle mesh</vt:lpstr>
      <vt:lpstr>Benefits of using triangle mesh</vt:lpstr>
      <vt:lpstr>Benefits of using triangle mesh</vt:lpstr>
      <vt:lpstr>Benefits of using triangle mesh</vt:lpstr>
      <vt:lpstr>Benefits of using triangle mesh</vt:lpstr>
      <vt:lpstr>Optimized F+C visualization</vt:lpstr>
      <vt:lpstr>Optimized F+C visualization</vt:lpstr>
      <vt:lpstr>Comparison</vt:lpstr>
      <vt:lpstr>Optimized F+C visualization</vt:lpstr>
      <vt:lpstr>PowerPoint Presentation</vt:lpstr>
      <vt:lpstr>Optimized F+C visualization</vt:lpstr>
      <vt:lpstr>Optimized F+C visualization</vt:lpstr>
      <vt:lpstr>Data sets</vt:lpstr>
      <vt:lpstr>Timing performance</vt:lpstr>
      <vt:lpstr>Average node displacement</vt:lpstr>
      <vt:lpstr>PowerPoint Presentation</vt:lpstr>
      <vt:lpstr>Multifocus+context</vt:lpstr>
      <vt:lpstr>Summary</vt:lpstr>
      <vt:lpstr>Thank you</vt:lpstr>
    </vt:vector>
  </TitlesOfParts>
  <Company>Melissa Kingman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Kingman</dc:creator>
  <cp:lastModifiedBy>Chaoli Wang</cp:lastModifiedBy>
  <cp:revision>109</cp:revision>
  <dcterms:created xsi:type="dcterms:W3CDTF">2012-10-18T16:54:39Z</dcterms:created>
  <dcterms:modified xsi:type="dcterms:W3CDTF">2014-11-24T15:13:36Z</dcterms:modified>
</cp:coreProperties>
</file>