
<file path=[Content_Types].xml><?xml version="1.0" encoding="utf-8"?>
<Types xmlns="http://schemas.openxmlformats.org/package/2006/content-types">
  <Default Extension="png" ContentType="image/png"/>
  <Default Extension="mpg" ContentType="video/mpg"/>
  <Default Extension="mov" ContentType="vide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handoutMasterIdLst>
    <p:handoutMasterId r:id="rId6"/>
  </p:handoutMasterIdLst>
  <p:sldIdLst>
    <p:sldId id="261" r:id="rId2"/>
    <p:sldId id="304" r:id="rId3"/>
    <p:sldId id="308" r:id="rId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70" d="100"/>
          <a:sy n="70" d="100"/>
        </p:scale>
        <p:origin x="-864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80012-5AD7-6D43-A89E-F5CDECF11593}" type="datetimeFigureOut">
              <a:rPr lang="en-US" smtClean="0"/>
              <a:t>11/18/2012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277EC-A3DB-B94A-B677-DBB4EA0F0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0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B507A-E60C-4B11-A5B3-93D3A6F9EF37}" type="datetimeFigureOut">
              <a:rPr lang="en-US" smtClean="0"/>
              <a:t>11/18/2012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60195-52CD-4311-848B-E726D8EC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4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2B5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11/18/2012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11/18/2012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22098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B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2313" y="6356350"/>
            <a:ext cx="2133600" cy="365125"/>
          </a:xfrm>
        </p:spPr>
        <p:txBody>
          <a:bodyPr/>
          <a:lstStyle/>
          <a:p>
            <a:fld id="{42180AAE-3EC6-E04F-AED7-1C36A4FDAF0D}" type="datetimeFigureOut">
              <a:rPr lang="en-US" smtClean="0"/>
              <a:pPr/>
              <a:t>11/18/2012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11/18/2012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11/18/2012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11/18/2012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11/18/2012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77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09800"/>
            <a:ext cx="3008313" cy="3916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11/18/2012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86400"/>
            <a:ext cx="5486400" cy="381000"/>
          </a:xfrm>
        </p:spPr>
        <p:txBody>
          <a:bodyPr anchor="b">
            <a:normAutofit/>
          </a:bodyPr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67400"/>
            <a:ext cx="5486400" cy="3810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11/18/2012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fld id="{42180AAE-3EC6-E04F-AED7-1C36A4FDAF0D}" type="datetimeFigureOut">
              <a:rPr lang="en-US" smtClean="0"/>
              <a:pPr/>
              <a:t>11/18/2012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rgbClr val="002B5C"/>
          </a:solidFill>
          <a:latin typeface="Arial Bold"/>
          <a:ea typeface="+mj-ea"/>
          <a:cs typeface="Arial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002B5C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2B5C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002B5C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002B5C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rgbClr val="002B5C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g"/><Relationship Id="rId7" Type="http://schemas.openxmlformats.org/officeDocument/2006/relationships/image" Target="../media/image4.png"/><Relationship Id="rId12" Type="http://schemas.openxmlformats.org/officeDocument/2006/relationships/image" Target="../media/image9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video" Target="../media/media2.mp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5200" y="821840"/>
            <a:ext cx="5105400" cy="1917185"/>
          </a:xfrm>
          <a:prstGeom prst="rect">
            <a:avLst/>
          </a:prstGeom>
        </p:spPr>
      </p:pic>
      <p:pic>
        <p:nvPicPr>
          <p:cNvPr id="13" name="Movie2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572" y="826389"/>
            <a:ext cx="2123364" cy="17372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8534" y="441278"/>
            <a:ext cx="6882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Multi-scaling of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Pseudomonas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aeruginosa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swarming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895600" y="2845293"/>
                <a:ext cx="4267200" cy="649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=−</m:t>
                      </m:r>
                      <m:r>
                        <a:rPr lang="en-US" sz="1400">
                          <a:latin typeface="Cambria Math"/>
                        </a:rPr>
                        <m:t>𝛻</m:t>
                      </m:r>
                      <m:r>
                        <a:rPr lang="en-US" sz="1400" i="1">
                          <a:latin typeface="Cambria Math"/>
                        </a:rPr>
                        <m:t>∙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/>
                                </a:rPr>
                                <m:t>𝜇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𝑚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400" i="1"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>
                                  <a:latin typeface="Cambria Math"/>
                                </a:rPr>
                                <m:t>𝛻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>
                                      <a:latin typeface="Cambria Math"/>
                                    </a:rPr>
                                    <m:t>𝛻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/>
                                </a:rPr>
                                <m:t>h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4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40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𝛻</m:t>
                              </m:r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e>
                          </m:d>
                        </m:e>
                      </m:d>
                      <m:r>
                        <a:rPr lang="en-US" sz="1400" i="1">
                          <a:latin typeface="Cambria Math"/>
                        </a:rPr>
                        <m:t>+</m:t>
                      </m:r>
                      <m:r>
                        <a:rPr lang="en-US" sz="1400" i="1">
                          <a:latin typeface="Cambria Math"/>
                        </a:rPr>
                        <m:t>𝐸h</m:t>
                      </m:r>
                      <m:r>
                        <a:rPr lang="en-US" sz="1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1400" dirty="0" smtClean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2845293"/>
                <a:ext cx="4267200" cy="64915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2633" r="2270" b="2881"/>
          <a:stretch/>
        </p:blipFill>
        <p:spPr bwMode="auto">
          <a:xfrm>
            <a:off x="958028" y="2659483"/>
            <a:ext cx="1408451" cy="102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723936" y="3526107"/>
            <a:ext cx="2735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Individual </a:t>
            </a:r>
            <a:r>
              <a:rPr lang="en-US" sz="10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cell will be represented by </a:t>
            </a:r>
            <a:r>
              <a:rPr lang="en-US" sz="1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</a:t>
            </a:r>
            <a:r>
              <a:rPr lang="en-US" sz="10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nodes connected by </a:t>
            </a:r>
            <a:r>
              <a:rPr lang="en-US" sz="1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elastic segments.</a:t>
            </a:r>
          </a:p>
          <a:p>
            <a:r>
              <a:rPr lang="en-US" sz="1000" dirty="0" smtClean="0"/>
              <a:t>Y</a:t>
            </a:r>
            <a:r>
              <a:rPr lang="en-US" sz="1000" dirty="0"/>
              <a:t>. Wu, Y. Jiang, D. Kaiser, M. </a:t>
            </a:r>
            <a:r>
              <a:rPr lang="en-US" sz="1000" dirty="0" err="1"/>
              <a:t>Alber</a:t>
            </a:r>
            <a:r>
              <a:rPr lang="en-US" sz="1000" dirty="0"/>
              <a:t>, </a:t>
            </a:r>
            <a:r>
              <a:rPr lang="en-US" sz="1000" dirty="0" err="1"/>
              <a:t>PLoS</a:t>
            </a:r>
            <a:r>
              <a:rPr lang="en-US" sz="1000" dirty="0"/>
              <a:t> </a:t>
            </a:r>
            <a:r>
              <a:rPr lang="en-US" sz="1000" dirty="0" err="1"/>
              <a:t>Comput</a:t>
            </a:r>
            <a:r>
              <a:rPr lang="en-US" sz="1000" dirty="0"/>
              <a:t> </a:t>
            </a:r>
            <a:r>
              <a:rPr lang="en-US" sz="1000" dirty="0" err="1"/>
              <a:t>Biol</a:t>
            </a:r>
            <a:r>
              <a:rPr lang="en-US" sz="1000" dirty="0"/>
              <a:t> 3:e253 (2007</a:t>
            </a:r>
            <a:r>
              <a:rPr lang="en-US" sz="1000" dirty="0" smtClean="0"/>
              <a:t>).</a:t>
            </a:r>
            <a:endParaRPr lang="en-US" sz="1000" dirty="0"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8" y="3759797"/>
            <a:ext cx="1986939" cy="91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 descr="Description: watercellexp copy1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2" y="4684520"/>
            <a:ext cx="4961411" cy="15220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205272" y="6206526"/>
            <a:ext cx="8405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Results of simulations 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shows 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development of primary and secondary tendrils similar to the ones obtained in experiment on soft 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agar. </a:t>
            </a:r>
            <a:r>
              <a:rPr lang="en-US" sz="1200" dirty="0"/>
              <a:t>H. Du, Z.-L. </a:t>
            </a:r>
            <a:r>
              <a:rPr lang="en-US" sz="1200" dirty="0" err="1"/>
              <a:t>Xu</a:t>
            </a:r>
            <a:r>
              <a:rPr lang="en-US" sz="1200" dirty="0"/>
              <a:t>, M. </a:t>
            </a:r>
            <a:r>
              <a:rPr lang="en-US" sz="1200" dirty="0" err="1"/>
              <a:t>Anyan</a:t>
            </a:r>
            <a:r>
              <a:rPr lang="en-US" sz="1200" dirty="0"/>
              <a:t>, O. Kim, W.M. </a:t>
            </a:r>
            <a:r>
              <a:rPr lang="en-US" sz="1200" dirty="0" err="1"/>
              <a:t>Leevy</a:t>
            </a:r>
            <a:r>
              <a:rPr lang="en-US" sz="1200" dirty="0"/>
              <a:t>, J.D. </a:t>
            </a:r>
            <a:r>
              <a:rPr lang="en-US" sz="1200" dirty="0" err="1"/>
              <a:t>Shrout</a:t>
            </a:r>
            <a:r>
              <a:rPr lang="en-US" sz="1200" dirty="0"/>
              <a:t> and M. </a:t>
            </a:r>
            <a:r>
              <a:rPr lang="en-US" sz="1200" dirty="0" err="1"/>
              <a:t>Alber</a:t>
            </a:r>
            <a:r>
              <a:rPr lang="en-US" sz="1200" dirty="0"/>
              <a:t>, “High Density Waves of the Bacterium </a:t>
            </a:r>
            <a:r>
              <a:rPr lang="en-US" sz="1200" i="1" dirty="0"/>
              <a:t>Pseudomonas </a:t>
            </a:r>
            <a:r>
              <a:rPr lang="en-US" sz="1200" i="1" dirty="0" err="1"/>
              <a:t>aeruginosa</a:t>
            </a:r>
            <a:r>
              <a:rPr lang="en-US" sz="1200" dirty="0"/>
              <a:t> in Propagating  Swarms Result in Efficient Colonization of Surfaces”, Biophysical J., (103)1-9, 2012.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58" y="3880050"/>
            <a:ext cx="2769683" cy="2142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5900" y="2687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Zhiliang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ACMS Department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3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showWhenStopped="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603" y="457200"/>
            <a:ext cx="8305800" cy="381000"/>
          </a:xfrm>
        </p:spPr>
        <p:txBody>
          <a:bodyPr>
            <a:normAutofit/>
          </a:bodyPr>
          <a:lstStyle/>
          <a:p>
            <a:pPr algn="ctr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Multi-scaling of blood clot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formation</a:t>
            </a:r>
            <a:endParaRPr lang="en-US" sz="1800" dirty="0"/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 bwMode="auto">
          <a:xfrm>
            <a:off x="773959" y="893828"/>
            <a:ext cx="7467599" cy="4155777"/>
            <a:chOff x="1417" y="7542"/>
            <a:chExt cx="6600" cy="3837"/>
          </a:xfrm>
        </p:grpSpPr>
        <p:pic>
          <p:nvPicPr>
            <p:cNvPr id="5" name="Picture 3" descr="Presentation433"/>
            <p:cNvPicPr>
              <a:picLocks noChangeAspect="1" noChangeArrowheads="1"/>
            </p:cNvPicPr>
            <p:nvPr/>
          </p:nvPicPr>
          <p:blipFill>
            <a:blip r:embed="rId2" cstate="print"/>
            <a:srcRect l="6635" t="12332" r="3990" b="18799"/>
            <a:stretch>
              <a:fillRect/>
            </a:stretch>
          </p:blipFill>
          <p:spPr bwMode="auto">
            <a:xfrm>
              <a:off x="1464" y="7542"/>
              <a:ext cx="6553" cy="3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4"/>
            <p:cNvGrpSpPr>
              <a:grpSpLocks noChangeAspect="1"/>
            </p:cNvGrpSpPr>
            <p:nvPr/>
          </p:nvGrpSpPr>
          <p:grpSpPr bwMode="auto">
            <a:xfrm>
              <a:off x="1417" y="7542"/>
              <a:ext cx="6600" cy="3837"/>
              <a:chOff x="1808" y="4158"/>
              <a:chExt cx="6600" cy="3561"/>
            </a:xfrm>
          </p:grpSpPr>
          <p:sp>
            <p:nvSpPr>
              <p:cNvPr id="7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808" y="4158"/>
                <a:ext cx="6600" cy="349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 Box 6"/>
              <p:cNvSpPr txBox="1">
                <a:spLocks noChangeAspect="1" noChangeArrowheads="1"/>
              </p:cNvSpPr>
              <p:nvPr/>
            </p:nvSpPr>
            <p:spPr bwMode="auto">
              <a:xfrm>
                <a:off x="1808" y="7179"/>
                <a:ext cx="6528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just" eaLnBrk="0" hangingPunct="0"/>
                <a:r>
                  <a:rPr lang="en-US" sz="1400" b="1" dirty="0">
                    <a:latin typeface="Arial" pitchFamily="34" charset="0"/>
                  </a:rPr>
                  <a:t>Simulation of the clot and blood flow.</a:t>
                </a:r>
                <a:r>
                  <a:rPr lang="en-US" sz="1400" dirty="0">
                    <a:latin typeface="Arial" pitchFamily="34" charset="0"/>
                  </a:rPr>
                  <a:t> </a:t>
                </a:r>
                <a:r>
                  <a:rPr lang="en-US" sz="1400" dirty="0" smtClean="0">
                    <a:latin typeface="Arial" pitchFamily="34" charset="0"/>
                  </a:rPr>
                  <a:t>(a) </a:t>
                </a:r>
                <a:r>
                  <a:rPr lang="en-US" sz="1400" dirty="0">
                    <a:latin typeface="Arial" pitchFamily="34" charset="0"/>
                  </a:rPr>
                  <a:t>Clot with indicated different </a:t>
                </a:r>
                <a:r>
                  <a:rPr lang="en-US" sz="1400" dirty="0" smtClean="0">
                    <a:latin typeface="Arial" pitchFamily="34" charset="0"/>
                  </a:rPr>
                  <a:t>cell types</a:t>
                </a:r>
                <a:r>
                  <a:rPr lang="en-US" sz="1400" dirty="0">
                    <a:latin typeface="Arial" pitchFamily="34" charset="0"/>
                  </a:rPr>
                  <a:t>; </a:t>
                </a:r>
                <a:r>
                  <a:rPr lang="en-US" sz="1400" dirty="0" smtClean="0">
                    <a:latin typeface="Arial" pitchFamily="34" charset="0"/>
                  </a:rPr>
                  <a:t>(b) </a:t>
                </a:r>
                <a:r>
                  <a:rPr lang="en-US" sz="1400" dirty="0" err="1">
                    <a:latin typeface="Arial" pitchFamily="34" charset="0"/>
                  </a:rPr>
                  <a:t>Vorticity</a:t>
                </a:r>
                <a:r>
                  <a:rPr lang="en-US" sz="1400" dirty="0">
                    <a:latin typeface="Arial" pitchFamily="34" charset="0"/>
                  </a:rPr>
                  <a:t> distribution around the thrombus at 24 sec.</a:t>
                </a:r>
              </a:p>
              <a:p>
                <a:pPr eaLnBrk="0" hangingPunct="0"/>
                <a:endParaRPr lang="en-US" sz="1400" dirty="0">
                  <a:latin typeface="Arial" pitchFamily="34" charset="0"/>
                </a:endParaRPr>
              </a:p>
            </p:txBody>
          </p:sp>
        </p:grpSp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2636" y="5059841"/>
            <a:ext cx="8686800" cy="168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2009. Study of Blood Flow Impact on Growth of Thrombi Using a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Multiscale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Model,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Soft Matter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5:769-779 (2009).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2008. A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multiscale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model of thrombus development.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Journal of The Royal Society Interface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5:705-722 (2008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ea typeface="宋体"/>
                <a:cs typeface="Times New Roman" pitchFamily="18" charset="0"/>
              </a:rPr>
              <a:t>Z.-L. </a:t>
            </a:r>
            <a:r>
              <a:rPr lang="en-US" sz="1400" dirty="0" err="1" smtClean="0">
                <a:latin typeface="Times New Roman" pitchFamily="18" charset="0"/>
                <a:ea typeface="宋体"/>
                <a:cs typeface="Times New Roman" pitchFamily="18" charset="0"/>
              </a:rPr>
              <a:t>Xu</a:t>
            </a:r>
            <a:r>
              <a:rPr lang="en-US" sz="1400" dirty="0" smtClean="0">
                <a:latin typeface="Times New Roman" pitchFamily="18" charset="0"/>
                <a:ea typeface="宋体"/>
                <a:cs typeface="Times New Roman" pitchFamily="18" charset="0"/>
              </a:rPr>
              <a:t>, </a:t>
            </a:r>
            <a:r>
              <a:rPr lang="en-US" sz="1400" dirty="0">
                <a:latin typeface="Times New Roman" pitchFamily="18" charset="0"/>
                <a:ea typeface="宋体"/>
                <a:cs typeface="Times New Roman" pitchFamily="18" charset="0"/>
              </a:rPr>
              <a:t>J. </a:t>
            </a:r>
            <a:r>
              <a:rPr lang="en-US" sz="1400" dirty="0" err="1" smtClean="0">
                <a:latin typeface="Times New Roman" pitchFamily="18" charset="0"/>
                <a:ea typeface="宋体"/>
                <a:cs typeface="Times New Roman" pitchFamily="18" charset="0"/>
              </a:rPr>
              <a:t>Lioi</a:t>
            </a:r>
            <a:r>
              <a:rPr lang="en-US" sz="1400" dirty="0" smtClean="0">
                <a:latin typeface="Times New Roman" pitchFamily="18" charset="0"/>
                <a:ea typeface="宋体"/>
                <a:cs typeface="Times New Roman" pitchFamily="18" charset="0"/>
              </a:rPr>
              <a:t>, </a:t>
            </a:r>
            <a:r>
              <a:rPr lang="en-US" sz="1400" dirty="0">
                <a:latin typeface="Times New Roman" pitchFamily="18" charset="0"/>
                <a:ea typeface="宋体"/>
                <a:cs typeface="Times New Roman" pitchFamily="18" charset="0"/>
              </a:rPr>
              <a:t>J. </a:t>
            </a:r>
            <a:r>
              <a:rPr lang="en-US" sz="1400" dirty="0" smtClean="0">
                <a:latin typeface="Times New Roman" pitchFamily="18" charset="0"/>
                <a:ea typeface="宋体"/>
                <a:cs typeface="Times New Roman" pitchFamily="18" charset="0"/>
              </a:rPr>
              <a:t>Mu, </a:t>
            </a:r>
            <a:r>
              <a:rPr lang="en-US" sz="1400" dirty="0">
                <a:latin typeface="Times New Roman" pitchFamily="18" charset="0"/>
                <a:ea typeface="宋体"/>
                <a:cs typeface="Times New Roman" pitchFamily="18" charset="0"/>
              </a:rPr>
              <a:t>M.M. </a:t>
            </a:r>
            <a:r>
              <a:rPr lang="en-US" sz="1400" dirty="0" err="1">
                <a:latin typeface="Times New Roman" pitchFamily="18" charset="0"/>
                <a:ea typeface="宋体"/>
                <a:cs typeface="Times New Roman" pitchFamily="18" charset="0"/>
              </a:rPr>
              <a:t>Kamocka</a:t>
            </a:r>
            <a:r>
              <a:rPr lang="en-US" sz="1400" dirty="0">
                <a:latin typeface="Times New Roman" pitchFamily="18" charset="0"/>
                <a:ea typeface="宋体"/>
                <a:cs typeface="Times New Roman" pitchFamily="18" charset="0"/>
              </a:rPr>
              <a:t>, X. </a:t>
            </a:r>
            <a:r>
              <a:rPr lang="en-US" sz="1400" dirty="0" smtClean="0">
                <a:latin typeface="Times New Roman" pitchFamily="18" charset="0"/>
                <a:ea typeface="宋体"/>
                <a:cs typeface="Times New Roman" pitchFamily="18" charset="0"/>
              </a:rPr>
              <a:t>Liu, </a:t>
            </a:r>
            <a:r>
              <a:rPr lang="en-US" sz="1400" dirty="0">
                <a:latin typeface="Times New Roman" pitchFamily="18" charset="0"/>
                <a:ea typeface="宋体"/>
                <a:cs typeface="Times New Roman" pitchFamily="18" charset="0"/>
              </a:rPr>
              <a:t>D.Z. Chen, E.D. Rosen, and M.S. </a:t>
            </a:r>
            <a:r>
              <a:rPr lang="en-US" sz="1400" dirty="0" err="1">
                <a:latin typeface="Times New Roman" pitchFamily="18" charset="0"/>
                <a:ea typeface="宋体"/>
                <a:cs typeface="Times New Roman" pitchFamily="18" charset="0"/>
              </a:rPr>
              <a:t>Alber</a:t>
            </a:r>
            <a:r>
              <a:rPr lang="en-US" sz="1400" dirty="0">
                <a:latin typeface="Times New Roman" pitchFamily="18" charset="0"/>
                <a:ea typeface="宋体"/>
                <a:cs typeface="Times New Roman" pitchFamily="18" charset="0"/>
              </a:rPr>
              <a:t>, “A </a:t>
            </a:r>
            <a:r>
              <a:rPr lang="en-US" sz="1400" dirty="0" err="1">
                <a:latin typeface="Times New Roman" pitchFamily="18" charset="0"/>
                <a:ea typeface="宋体"/>
                <a:cs typeface="Times New Roman" pitchFamily="18" charset="0"/>
              </a:rPr>
              <a:t>Multiscale</a:t>
            </a:r>
            <a:r>
              <a:rPr lang="en-US" sz="1400" dirty="0">
                <a:latin typeface="Times New Roman" pitchFamily="18" charset="0"/>
                <a:ea typeface="宋体"/>
                <a:cs typeface="Times New Roman" pitchFamily="18" charset="0"/>
              </a:rPr>
              <a:t> Model of Venous Thrombus Formation with Surface-Mediated Control of Blood Coagulation Cascade”, Biophysical Journal,</a:t>
            </a:r>
            <a:r>
              <a:rPr lang="en-US" sz="1400" i="1" dirty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ea typeface="宋体"/>
                <a:cs typeface="Times New Roman" pitchFamily="18" charset="0"/>
              </a:rPr>
              <a:t>98(9):1723-1732, 2010.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5900" y="2687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Zhiliang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ACMS Department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273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Presentations\APS2012\branchEnd_movi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8651" y="570611"/>
            <a:ext cx="2769304" cy="154619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0611"/>
            <a:ext cx="3048000" cy="174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9260" y="513225"/>
            <a:ext cx="2765946" cy="166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283851"/>
            <a:ext cx="2438400" cy="22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5218" y="2319571"/>
            <a:ext cx="2667000" cy="162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2297887"/>
            <a:ext cx="2585244" cy="161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 descr="SC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199" y="4749631"/>
            <a:ext cx="3581401" cy="210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t="15673" r="46271" b="23295"/>
          <a:stretch/>
        </p:blipFill>
        <p:spPr bwMode="auto">
          <a:xfrm>
            <a:off x="4248718" y="3937548"/>
            <a:ext cx="3676082" cy="288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95900" y="2687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Zhiliang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ACMS Department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31076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320</Words>
  <Application>Microsoft Office PowerPoint</Application>
  <PresentationFormat>On-screen Show (4:3)</PresentationFormat>
  <Paragraphs>13</Paragraphs>
  <Slides>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Template_4</vt:lpstr>
      <vt:lpstr>PowerPoint Presentation</vt:lpstr>
      <vt:lpstr>Multi-scaling of blood clot formation</vt:lpstr>
      <vt:lpstr>PowerPoint Presentation</vt:lpstr>
    </vt:vector>
  </TitlesOfParts>
  <Company>Notre Dame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</dc:title>
  <dc:creator>EastMac</dc:creator>
  <cp:lastModifiedBy>zxu2</cp:lastModifiedBy>
  <cp:revision>145</cp:revision>
  <cp:lastPrinted>2011-06-14T19:08:58Z</cp:lastPrinted>
  <dcterms:created xsi:type="dcterms:W3CDTF">2011-06-14T19:03:06Z</dcterms:created>
  <dcterms:modified xsi:type="dcterms:W3CDTF">2012-11-18T23:47:59Z</dcterms:modified>
</cp:coreProperties>
</file>