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avi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382" r:id="rId2"/>
    <p:sldId id="1386" r:id="rId3"/>
    <p:sldId id="1417" r:id="rId4"/>
    <p:sldId id="1393" r:id="rId5"/>
    <p:sldId id="1395" r:id="rId6"/>
    <p:sldId id="1413" r:id="rId7"/>
    <p:sldId id="1416" r:id="rId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0000"/>
    <a:srgbClr val="D8E2DC"/>
    <a:srgbClr val="D3DDE7"/>
    <a:srgbClr val="D4E6E4"/>
    <a:srgbClr val="DDDDDD"/>
    <a:srgbClr val="FFFFE7"/>
    <a:srgbClr val="FF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3" autoAdjust="0"/>
    <p:restoredTop sz="95591" autoAdjust="0"/>
  </p:normalViewPr>
  <p:slideViewPr>
    <p:cSldViewPr snapToGrid="0" showGuides="1">
      <p:cViewPr>
        <p:scale>
          <a:sx n="99" d="100"/>
          <a:sy n="99" d="100"/>
        </p:scale>
        <p:origin x="-680" y="-96"/>
      </p:cViewPr>
      <p:guideLst>
        <p:guide orient="horz" pos="1342"/>
        <p:guide orient="horz" pos="3366"/>
        <p:guide orient="horz" pos="783"/>
        <p:guide orient="horz" pos="2161"/>
        <p:guide pos="2638"/>
        <p:guide pos="1908"/>
        <p:guide pos="5431"/>
        <p:guide pos="2881"/>
        <p:guide pos="4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132"/>
    </p:cViewPr>
  </p:sorterViewPr>
  <p:notesViewPr>
    <p:cSldViewPr snapToGrid="0" showGuides="1">
      <p:cViewPr varScale="1">
        <p:scale>
          <a:sx n="79" d="100"/>
          <a:sy n="79" d="100"/>
        </p:scale>
        <p:origin x="-1932" y="-96"/>
      </p:cViewPr>
      <p:guideLst>
        <p:guide orient="horz" pos="3024"/>
        <p:guide pos="230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6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6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fld id="{567C8C36-5900-485D-B0ED-8DCAA9F5E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4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0" y="4560891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fld id="{4FD36255-E4D1-4946-93FE-FAF36896D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69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4868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36576" rIns="90488" bIns="44450" anchor="b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grpSp>
        <p:nvGrpSpPr>
          <p:cNvPr id="4" name="Group 19"/>
          <p:cNvGrpSpPr>
            <a:grpSpLocks/>
          </p:cNvGrpSpPr>
          <p:nvPr userDrawn="1"/>
        </p:nvGrpSpPr>
        <p:grpSpPr bwMode="auto">
          <a:xfrm>
            <a:off x="1588" y="3984625"/>
            <a:ext cx="9140825" cy="2873375"/>
            <a:chOff x="1" y="2510"/>
            <a:chExt cx="5758" cy="1810"/>
          </a:xfrm>
        </p:grpSpPr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1" y="2510"/>
              <a:ext cx="5758" cy="288"/>
            </a:xfrm>
            <a:custGeom>
              <a:avLst/>
              <a:gdLst>
                <a:gd name="T0" fmla="*/ 0 w 5758"/>
                <a:gd name="T1" fmla="*/ 314 h 314"/>
                <a:gd name="T2" fmla="*/ 2879 w 5758"/>
                <a:gd name="T3" fmla="*/ 0 h 314"/>
                <a:gd name="T4" fmla="*/ 5758 w 5758"/>
                <a:gd name="T5" fmla="*/ 314 h 314"/>
                <a:gd name="T6" fmla="*/ 0 60000 65536"/>
                <a:gd name="T7" fmla="*/ 0 60000 65536"/>
                <a:gd name="T8" fmla="*/ 0 60000 65536"/>
                <a:gd name="T9" fmla="*/ 0 w 5758"/>
                <a:gd name="T10" fmla="*/ 0 h 314"/>
                <a:gd name="T11" fmla="*/ 5758 w 5758"/>
                <a:gd name="T12" fmla="*/ 314 h 3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58" h="314">
                  <a:moveTo>
                    <a:pt x="0" y="314"/>
                  </a:moveTo>
                  <a:cubicBezTo>
                    <a:pt x="959" y="157"/>
                    <a:pt x="1919" y="0"/>
                    <a:pt x="2879" y="0"/>
                  </a:cubicBezTo>
                  <a:cubicBezTo>
                    <a:pt x="3839" y="0"/>
                    <a:pt x="4798" y="157"/>
                    <a:pt x="5758" y="314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25"/>
            <p:cNvSpPr>
              <a:spLocks noChangeArrowheads="1"/>
            </p:cNvSpPr>
            <p:nvPr/>
          </p:nvSpPr>
          <p:spPr bwMode="auto">
            <a:xfrm>
              <a:off x="1" y="2798"/>
              <a:ext cx="5758" cy="1522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39302" y="862959"/>
            <a:ext cx="7675124" cy="1815882"/>
          </a:xfrm>
        </p:spPr>
        <p:txBody>
          <a:bodyPr/>
          <a:lstStyle>
            <a:lvl1pPr marL="0" indent="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0053A1"/>
              </a:buClr>
              <a:buFontTx/>
              <a:buNone/>
              <a:defRPr lang="en-US" sz="3200" b="1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554038"/>
            <a:ext cx="2144712" cy="2511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925" y="554038"/>
            <a:ext cx="6281738" cy="2511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554038"/>
            <a:ext cx="8578850" cy="658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554038"/>
            <a:ext cx="8578850" cy="658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78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01600"/>
            <a:ext cx="1547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0" y="6483350"/>
            <a:ext cx="9144000" cy="3746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541338"/>
            <a:ext cx="9144000" cy="7048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0" y="477838"/>
            <a:ext cx="9144000" cy="0"/>
          </a:xfrm>
          <a:prstGeom prst="line">
            <a:avLst/>
          </a:prstGeom>
          <a:noFill/>
          <a:ln w="762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0" y="6427788"/>
            <a:ext cx="9144000" cy="0"/>
          </a:xfrm>
          <a:prstGeom prst="line">
            <a:avLst/>
          </a:prstGeom>
          <a:noFill/>
          <a:ln w="381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57890"/>
            <a:ext cx="878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 smtClean="0">
                <a:latin typeface="Arial" charset="0"/>
              </a:rPr>
              <a:t>21-14951</a:t>
            </a:r>
            <a:r>
              <a:rPr lang="en-US" sz="1000" dirty="0" smtClean="0">
                <a:latin typeface="Arial" charset="0"/>
              </a:rPr>
              <a:t> </a:t>
            </a:r>
            <a:br>
              <a:rPr lang="en-US" sz="1000" dirty="0" smtClean="0">
                <a:latin typeface="Arial" charset="0"/>
              </a:rPr>
            </a:br>
            <a:fld id="{807081F4-BEE6-405D-BC52-2BC7D9CE3453}" type="slidenum">
              <a:rPr lang="en-US" sz="1000" smtClean="0">
                <a:latin typeface="Arial" charset="0"/>
              </a:rPr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2608263" y="6548438"/>
            <a:ext cx="3968750" cy="9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3152" tIns="0" rIns="45720" bIns="0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700" dirty="0">
                <a:latin typeface="Arial" charset="0"/>
                <a:cs typeface="+mn-cs"/>
              </a:rPr>
              <a:t>Use or disclosure of information contained on this page is subject to the restrictions on the cover.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6483350"/>
            <a:ext cx="9144000" cy="3746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541338"/>
            <a:ext cx="9144000" cy="7048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925" y="554038"/>
            <a:ext cx="85788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" y="1533525"/>
            <a:ext cx="85788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477838"/>
            <a:ext cx="9144000" cy="0"/>
          </a:xfrm>
          <a:prstGeom prst="line">
            <a:avLst/>
          </a:prstGeom>
          <a:noFill/>
          <a:ln w="762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0" y="6427788"/>
            <a:ext cx="9144000" cy="0"/>
          </a:xfrm>
          <a:prstGeom prst="line">
            <a:avLst/>
          </a:prstGeom>
          <a:noFill/>
          <a:ln w="381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481763"/>
            <a:ext cx="93789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fld id="{F4864EF6-52A0-4E51-9881-2C4C5FE6A4F9}" type="slidenum">
              <a:rPr lang="en-US" sz="1000">
                <a:latin typeface="Arial" charset="0"/>
              </a:rPr>
              <a:pPr algn="ctr" eaLnBrk="0" hangingPunct="0">
                <a:lnSpc>
                  <a:spcPct val="90000"/>
                </a:lnSpc>
                <a:defRPr/>
              </a:pPr>
              <a:t>‹#›</a:t>
            </a:fld>
            <a:endParaRPr lang="en-US" sz="1000" dirty="0">
              <a:latin typeface="Arial" charset="0"/>
            </a:endParaRPr>
          </a:p>
        </p:txBody>
      </p:sp>
      <p:pic>
        <p:nvPicPr>
          <p:cNvPr id="12" name="Picture 3" descr="F:\AHS_presentation\flowpac.pn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720978" y="54864"/>
            <a:ext cx="1182576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33727" y="22327"/>
            <a:ext cx="415811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602973" y="51312"/>
            <a:ext cx="219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University of Notre Dame</a:t>
            </a:r>
            <a:endParaRPr lang="en-US" sz="1400" dirty="0"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5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rgbClr val="0053A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7013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Char char="–"/>
        <a:defRPr sz="2800">
          <a:solidFill>
            <a:schemeClr val="tx1"/>
          </a:solidFill>
          <a:latin typeface="+mn-lt"/>
        </a:defRPr>
      </a:lvl2pPr>
      <a:lvl3pPr marL="857250" indent="-174625" algn="l" rtl="0" eaLnBrk="0" fontAlgn="base" hangingPunct="0">
        <a:spcBef>
          <a:spcPct val="20000"/>
        </a:spcBef>
        <a:spcAft>
          <a:spcPct val="0"/>
        </a:spcAft>
        <a:buClr>
          <a:srgbClr val="568733"/>
        </a:buClr>
        <a:buChar char="•"/>
        <a:defRPr sz="1600">
          <a:solidFill>
            <a:schemeClr val="tx1"/>
          </a:solidFill>
          <a:latin typeface="+mn-lt"/>
        </a:defRPr>
      </a:lvl3pPr>
      <a:lvl4pPr marL="1201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5970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0542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5114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9686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4258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4860" y="616449"/>
            <a:ext cx="3497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Research Objectives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06" y="1333057"/>
            <a:ext cx="3896180" cy="509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latin typeface="+mn-lt"/>
              </a:rPr>
              <a:t>Experimentally generate spatially periodic plasma structure gratings</a:t>
            </a:r>
          </a:p>
          <a:p>
            <a:pPr marL="649224" lvl="1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Exploit charge instability between electrodes separated by a dielectric layer</a:t>
            </a:r>
          </a:p>
          <a:p>
            <a:pPr marL="192024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latin typeface="+mn-lt"/>
              </a:rPr>
              <a:t>Demonstrate dynamic control of spacing of plasma structures</a:t>
            </a:r>
          </a:p>
          <a:p>
            <a:pPr marL="649224" lvl="1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Depends on gas pressure (</a:t>
            </a:r>
            <a:r>
              <a:rPr lang="en-US" sz="1600" i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), gap distance (</a:t>
            </a:r>
            <a:r>
              <a:rPr lang="en-US" sz="1600" i="1" dirty="0">
                <a:solidFill>
                  <a:srgbClr val="000000"/>
                </a:solidFill>
                <a:latin typeface="Arial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), and AC voltage (</a:t>
            </a:r>
            <a:r>
              <a:rPr lang="en-US" sz="1600" i="1" dirty="0">
                <a:solidFill>
                  <a:srgbClr val="000000"/>
                </a:solidFill>
                <a:latin typeface="Arial"/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</a:rPr>
              <a:t>AC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 </a:t>
            </a:r>
            <a:endParaRPr lang="en-US" sz="1800" dirty="0" smtClean="0">
              <a:latin typeface="+mn-lt"/>
            </a:endParaRPr>
          </a:p>
          <a:p>
            <a:pPr marL="192024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latin typeface="+mn-lt"/>
              </a:rPr>
              <a:t>Incorporate experimentally derived plasma gratings into EM wave simulation to determine transmission characteristics</a:t>
            </a:r>
          </a:p>
          <a:p>
            <a:pPr marL="649224" lvl="1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Probing frequency: 20 - 80GHz</a:t>
            </a:r>
          </a:p>
          <a:p>
            <a:pPr marL="649224" lvl="1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Electron density: 10</a:t>
            </a:r>
            <a:r>
              <a:rPr lang="en-US" sz="1600" baseline="30000" dirty="0" smtClean="0">
                <a:latin typeface="+mn-lt"/>
              </a:rPr>
              <a:t>19</a:t>
            </a:r>
            <a:r>
              <a:rPr lang="en-US" sz="1600" dirty="0" smtClean="0">
                <a:latin typeface="+mn-lt"/>
              </a:rPr>
              <a:t> – 10</a:t>
            </a:r>
            <a:r>
              <a:rPr lang="en-US" sz="1600" baseline="30000" dirty="0" smtClean="0">
                <a:latin typeface="+mn-lt"/>
              </a:rPr>
              <a:t>21</a:t>
            </a:r>
            <a:r>
              <a:rPr lang="en-US" sz="1600" dirty="0" smtClean="0">
                <a:latin typeface="+mn-lt"/>
              </a:rPr>
              <a:t> m</a:t>
            </a:r>
            <a:r>
              <a:rPr lang="en-US" sz="1600" baseline="30000" dirty="0" smtClean="0">
                <a:latin typeface="+mn-lt"/>
              </a:rPr>
              <a:t>-3</a:t>
            </a:r>
          </a:p>
          <a:p>
            <a:pPr marL="649224" lvl="1" indent="-192024">
              <a:spcBef>
                <a:spcPts val="600"/>
              </a:spcBef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P</a:t>
            </a:r>
            <a:r>
              <a:rPr lang="en-US" sz="1600" baseline="-25000" dirty="0" smtClean="0">
                <a:latin typeface="+mn-lt"/>
              </a:rPr>
              <a:t>s</a:t>
            </a:r>
            <a:r>
              <a:rPr lang="en-US" sz="1600" dirty="0" smtClean="0">
                <a:latin typeface="+mn-lt"/>
              </a:rPr>
              <a:t>=115 - 142 </a:t>
            </a:r>
            <a:r>
              <a:rPr lang="en-US" sz="1600" dirty="0" err="1" smtClean="0">
                <a:latin typeface="+mn-lt"/>
              </a:rPr>
              <a:t>Torr</a:t>
            </a:r>
            <a:endParaRPr lang="en-US" sz="1600" baseline="30000" dirty="0" smtClean="0">
              <a:latin typeface="+mn-lt"/>
            </a:endParaRPr>
          </a:p>
        </p:txBody>
      </p:sp>
      <p:pic>
        <p:nvPicPr>
          <p:cNvPr id="3" name="Picture 2" descr="setup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06" y="1383507"/>
            <a:ext cx="4844539" cy="2886108"/>
          </a:xfrm>
          <a:prstGeom prst="rect">
            <a:avLst/>
          </a:prstGeom>
        </p:spPr>
      </p:pic>
      <p:pic>
        <p:nvPicPr>
          <p:cNvPr id="7" name="Picture 6" descr="f=50GHz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4" t="5575" r="8381"/>
          <a:stretch/>
        </p:blipFill>
        <p:spPr>
          <a:xfrm>
            <a:off x="4476222" y="3762640"/>
            <a:ext cx="3873638" cy="2543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907426">
            <a:off x="6081858" y="4107260"/>
            <a:ext cx="10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Absorption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20006142">
            <a:off x="7137641" y="4350553"/>
            <a:ext cx="93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Re{</a:t>
            </a:r>
            <a:r>
              <a:rPr lang="en-US" sz="1400" i="1" dirty="0" err="1" smtClean="0">
                <a:solidFill>
                  <a:srgbClr val="FF0000"/>
                </a:solidFill>
                <a:latin typeface="+mn-lt"/>
              </a:rPr>
              <a:t>ε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}&lt; 0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731" y="4127146"/>
            <a:ext cx="124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Transmission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1869" y="4438377"/>
            <a:ext cx="74892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125 </a:t>
            </a:r>
            <a:r>
              <a:rPr lang="en-US" sz="1200" dirty="0" err="1" smtClean="0">
                <a:latin typeface="+mn-lt"/>
              </a:rPr>
              <a:t>Torr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799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-470" b="1334"/>
          <a:stretch/>
        </p:blipFill>
        <p:spPr>
          <a:xfrm>
            <a:off x="199901" y="1342950"/>
            <a:ext cx="4879936" cy="324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48156" y="604120"/>
            <a:ext cx="331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Experimental Setup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6" descr="DSC_4477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903" y="4638502"/>
            <a:ext cx="2328775" cy="173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SC_4502a.jpg"/>
          <p:cNvPicPr>
            <a:picLocks noChangeAspect="1"/>
          </p:cNvPicPr>
          <p:nvPr/>
        </p:nvPicPr>
        <p:blipFill rotWithShape="1">
          <a:blip r:embed="rId6" cstate="print"/>
          <a:srcRect l="23531" t="27773" r="42497" b="33173"/>
          <a:stretch/>
        </p:blipFill>
        <p:spPr>
          <a:xfrm>
            <a:off x="2751579" y="4632752"/>
            <a:ext cx="2291272" cy="1740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lasma_mask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lum bright="30000" contrast="48000"/>
          </a:blip>
          <a:srcRect l="23286" t="19257" r="31142" b="18826"/>
          <a:stretch/>
        </p:blipFill>
        <p:spPr>
          <a:xfrm>
            <a:off x="5244462" y="1904836"/>
            <a:ext cx="3704048" cy="37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7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8838" y="655430"/>
            <a:ext cx="838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Lattice Analysis: Node Locations, Radii and Spacing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 descr="sample3_imageProcess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7324" r="15388" b="3034"/>
          <a:stretch/>
        </p:blipFill>
        <p:spPr>
          <a:xfrm>
            <a:off x="243089" y="3849792"/>
            <a:ext cx="2617397" cy="2493043"/>
          </a:xfrm>
          <a:prstGeom prst="rect">
            <a:avLst/>
          </a:prstGeom>
        </p:spPr>
      </p:pic>
      <p:pic>
        <p:nvPicPr>
          <p:cNvPr id="7" name="Picture 6" descr="sample3_spacingHistogr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4069" r="6173" b="2753"/>
          <a:stretch/>
        </p:blipFill>
        <p:spPr>
          <a:xfrm>
            <a:off x="2885145" y="3871302"/>
            <a:ext cx="3173027" cy="2503662"/>
          </a:xfrm>
          <a:prstGeom prst="rect">
            <a:avLst/>
          </a:prstGeom>
        </p:spPr>
      </p:pic>
      <p:pic>
        <p:nvPicPr>
          <p:cNvPr id="8" name="Picture 7" descr="sample3_angleHistor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3090" r="6679" b="2753"/>
          <a:stretch/>
        </p:blipFill>
        <p:spPr>
          <a:xfrm>
            <a:off x="6006489" y="3820312"/>
            <a:ext cx="3110487" cy="2530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6774" y="3810678"/>
            <a:ext cx="61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 mm.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 descr="sample1_imageProcess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7259" r="14714" b="2357"/>
          <a:stretch/>
        </p:blipFill>
        <p:spPr>
          <a:xfrm>
            <a:off x="238781" y="1309816"/>
            <a:ext cx="2633373" cy="2511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5359" y="1287256"/>
            <a:ext cx="61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 mm.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 descr="sample1_spacingHistogr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3278" r="4922" b="2592"/>
          <a:stretch/>
        </p:blipFill>
        <p:spPr>
          <a:xfrm>
            <a:off x="2850469" y="1343048"/>
            <a:ext cx="3148697" cy="2466763"/>
          </a:xfrm>
          <a:prstGeom prst="rect">
            <a:avLst/>
          </a:prstGeom>
        </p:spPr>
      </p:pic>
      <p:pic>
        <p:nvPicPr>
          <p:cNvPr id="14" name="Picture 13" descr="sample2_angleHistogr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2519" r="5646" b="3169"/>
          <a:stretch/>
        </p:blipFill>
        <p:spPr>
          <a:xfrm>
            <a:off x="6066725" y="1336941"/>
            <a:ext cx="3077275" cy="245936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3511176" y="1404471"/>
            <a:ext cx="1942353" cy="1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48929" y="1422401"/>
            <a:ext cx="1942353" cy="1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930918" y="1202760"/>
            <a:ext cx="141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Lattice Spacing</a:t>
            </a:r>
            <a:endParaRPr lang="en-US" sz="1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5612" y="1213218"/>
            <a:ext cx="191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Lattice Interior Angles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913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alizedSpacing_vs_numNo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8" y="1622288"/>
            <a:ext cx="7522814" cy="4701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292" y="616449"/>
            <a:ext cx="587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Predictive Plasma Structure Control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8304" y="1392178"/>
            <a:ext cx="4318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Follows Circle Packing Theory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3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14560" r="12301" b="52328"/>
          <a:stretch/>
        </p:blipFill>
        <p:spPr>
          <a:xfrm>
            <a:off x="1074080" y="2757952"/>
            <a:ext cx="6225726" cy="3578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224" y="665765"/>
            <a:ext cx="350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EM Wave Simulation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 descr="plasma_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87" y="3043651"/>
            <a:ext cx="1746352" cy="182552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 flipV="1">
            <a:off x="7107368" y="3283887"/>
            <a:ext cx="449021" cy="256553"/>
          </a:xfrm>
          <a:prstGeom prst="line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8240878" y="3252003"/>
            <a:ext cx="273539" cy="703384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506235" y="2848995"/>
            <a:ext cx="6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r</a:t>
            </a:r>
            <a:r>
              <a:rPr lang="en-US" sz="1800" baseline="-25000" dirty="0" err="1" smtClean="0">
                <a:latin typeface="+mn-lt"/>
              </a:rPr>
              <a:t>struct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6001" y="4274867"/>
            <a:ext cx="556846" cy="293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lasma_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81" y="4452494"/>
            <a:ext cx="403220" cy="4214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5080356" y="3296715"/>
            <a:ext cx="2027011" cy="1218629"/>
          </a:xfrm>
          <a:prstGeom prst="straightConnector1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436192" y="1308208"/>
            <a:ext cx="835179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024" lvl="0" indent="-192024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Utilized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MIT open-source (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Meep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) software that solves Maxwell’s equations at each time step to realize the electromagnetic field at discrete spatial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locations.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192024" lvl="0" indent="-192024">
              <a:spcBef>
                <a:spcPts val="1200"/>
              </a:spcBef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D</a:t>
            </a:r>
            <a:r>
              <a:rPr lang="en-US" sz="1800" dirty="0">
                <a:solidFill>
                  <a:srgbClr val="000000"/>
                </a:solidFill>
                <a:latin typeface="CMR12"/>
              </a:rPr>
              <a:t>ispersive materials are defined in </a:t>
            </a:r>
            <a:r>
              <a:rPr lang="en-US" sz="1800" dirty="0" err="1">
                <a:solidFill>
                  <a:srgbClr val="000000"/>
                </a:solidFill>
                <a:latin typeface="CMR12"/>
              </a:rPr>
              <a:t>Meep</a:t>
            </a:r>
            <a:r>
              <a:rPr lang="en-US" sz="1800" dirty="0">
                <a:solidFill>
                  <a:srgbClr val="000000"/>
                </a:solidFill>
                <a:latin typeface="CMR12"/>
              </a:rPr>
              <a:t> using a Lorentz-</a:t>
            </a:r>
            <a:r>
              <a:rPr lang="en-US" sz="1800" dirty="0" err="1">
                <a:solidFill>
                  <a:srgbClr val="000000"/>
                </a:solidFill>
                <a:latin typeface="CMR12"/>
              </a:rPr>
              <a:t>Drude</a:t>
            </a:r>
            <a:r>
              <a:rPr lang="en-US" sz="1800" dirty="0">
                <a:solidFill>
                  <a:srgbClr val="000000"/>
                </a:solidFill>
                <a:latin typeface="CMR1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MR12"/>
              </a:rPr>
              <a:t>model, which we adapted to allow for plasma permittivity. </a:t>
            </a:r>
            <a:endParaRPr lang="en-US" sz="1800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212" y="3271062"/>
            <a:ext cx="8391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4λ</a:t>
            </a:r>
            <a:r>
              <a:rPr lang="en-US" sz="1800" baseline="-25000" dirty="0" smtClean="0">
                <a:latin typeface="+mn-lt"/>
              </a:rPr>
              <a:t>Probe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1104" y="2693814"/>
            <a:ext cx="300504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PML (Perfectly Matched Layer)</a:t>
            </a:r>
            <a:endParaRPr lang="en-US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5927" y="6041840"/>
            <a:ext cx="108364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w=12r</a:t>
            </a:r>
            <a:r>
              <a:rPr lang="en-US" sz="1600" baseline="-25000" dirty="0" smtClean="0">
                <a:latin typeface="+mn-lt"/>
              </a:rPr>
              <a:t>struct</a:t>
            </a:r>
            <a:endParaRPr lang="en-US" sz="1600" baseline="-25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554163" y="4424019"/>
            <a:ext cx="96953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h=6r</a:t>
            </a:r>
            <a:r>
              <a:rPr lang="en-US" sz="1600" baseline="-25000" dirty="0" smtClean="0">
                <a:latin typeface="+mn-lt"/>
              </a:rPr>
              <a:t>struct</a:t>
            </a:r>
            <a:endParaRPr lang="en-US" sz="1600" baseline="-25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0961" y="3848305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Computational Domain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32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MM_70GHZ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078" t="21674" r="7800" b="19495"/>
          <a:stretch/>
        </p:blipFill>
        <p:spPr>
          <a:xfrm>
            <a:off x="674149" y="1400331"/>
            <a:ext cx="4656995" cy="2385949"/>
          </a:xfrm>
          <a:prstGeom prst="rect">
            <a:avLst/>
          </a:prstGeom>
        </p:spPr>
      </p:pic>
      <p:pic>
        <p:nvPicPr>
          <p:cNvPr id="3" name="2MM_70GHZ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5688" t="20392" r="8202" b="16930"/>
          <a:stretch/>
        </p:blipFill>
        <p:spPr>
          <a:xfrm>
            <a:off x="661324" y="3823954"/>
            <a:ext cx="4682649" cy="2556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632" y="615728"/>
            <a:ext cx="899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 smtClean="0">
                <a:latin typeface="+mj-lt"/>
              </a:rPr>
              <a:t>Meep</a:t>
            </a:r>
            <a:r>
              <a:rPr lang="en-US" sz="2800" dirty="0" smtClean="0">
                <a:latin typeface="+mj-lt"/>
              </a:rPr>
              <a:t> Simulations: 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</a:rPr>
              <a:t>air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=125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Torr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i="1" baseline="-250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1.3e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20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-3, </a:t>
            </a:r>
            <a:r>
              <a:rPr lang="en-US" i="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probing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=70GHz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722" y="1411681"/>
            <a:ext cx="1492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 err="1" smtClean="0">
                <a:solidFill>
                  <a:srgbClr val="000000"/>
                </a:solidFill>
                <a:latin typeface="Arial"/>
              </a:rPr>
              <a:t>λ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</a:rPr>
              <a:t>plasma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= 8mm.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2925" y="3825189"/>
            <a:ext cx="1492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 err="1" smtClean="0">
                <a:solidFill>
                  <a:srgbClr val="000000"/>
                </a:solidFill>
                <a:latin typeface="Arial"/>
              </a:rPr>
              <a:t>λ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</a:rPr>
              <a:t>plasma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= 2mm.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eta1E20_2mm_70GHZ_crystal_centerline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t="30115" r="17613" b="30044"/>
          <a:stretch/>
        </p:blipFill>
        <p:spPr>
          <a:xfrm>
            <a:off x="5549059" y="3742848"/>
            <a:ext cx="3115924" cy="2542582"/>
          </a:xfrm>
          <a:prstGeom prst="rect">
            <a:avLst/>
          </a:prstGeom>
        </p:spPr>
      </p:pic>
      <p:pic>
        <p:nvPicPr>
          <p:cNvPr id="9" name="Picture 8" descr="eta1.3E20_8mm_70GHZ_crystal_centerline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29805" r="18872" b="29780"/>
          <a:stretch/>
        </p:blipFill>
        <p:spPr>
          <a:xfrm>
            <a:off x="5430284" y="1298475"/>
            <a:ext cx="3161529" cy="258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4820" y="118014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Effect of Electron Density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6519" y="1165785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Effect of Probing Frequency</a:t>
            </a:r>
            <a:endParaRPr lang="en-US" baseline="-25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036" y="635053"/>
            <a:ext cx="806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Effect of Electron Density and Probing Frequency</a:t>
            </a:r>
            <a:endParaRPr lang="en-US" sz="2800" dirty="0">
              <a:latin typeface="+mj-lt"/>
            </a:endParaRPr>
          </a:p>
        </p:txBody>
      </p:sp>
      <p:pic>
        <p:nvPicPr>
          <p:cNvPr id="10" name="Picture 9" descr="sakaguchi_fig6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b="1199"/>
          <a:stretch/>
        </p:blipFill>
        <p:spPr>
          <a:xfrm>
            <a:off x="4731505" y="1513668"/>
            <a:ext cx="4248923" cy="4861691"/>
          </a:xfrm>
          <a:prstGeom prst="rect">
            <a:avLst/>
          </a:prstGeom>
        </p:spPr>
      </p:pic>
      <p:pic>
        <p:nvPicPr>
          <p:cNvPr id="15" name="Picture 14" descr="sakaguc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3" y="1488012"/>
            <a:ext cx="4202028" cy="4869708"/>
          </a:xfrm>
          <a:prstGeom prst="rect">
            <a:avLst/>
          </a:prstGeom>
        </p:spPr>
      </p:pic>
      <p:pic>
        <p:nvPicPr>
          <p:cNvPr id="7" name="Picture 6" descr="sakaguchi_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0" y="1472049"/>
            <a:ext cx="628631" cy="575565"/>
          </a:xfrm>
          <a:prstGeom prst="rect">
            <a:avLst/>
          </a:prstGeom>
        </p:spPr>
      </p:pic>
      <p:pic>
        <p:nvPicPr>
          <p:cNvPr id="8" name="Picture 7" descr="sample1_imageProcess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7313" r="17364" b="10786"/>
          <a:stretch/>
        </p:blipFill>
        <p:spPr>
          <a:xfrm>
            <a:off x="4112435" y="1545217"/>
            <a:ext cx="531731" cy="5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6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66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B8"/>
      </a:accent5>
      <a:accent6>
        <a:srgbClr val="2D2DB9"/>
      </a:accent6>
      <a:hlink>
        <a:srgbClr val="3399FF"/>
      </a:hlink>
      <a:folHlink>
        <a:srgbClr val="E6BA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6">
                <a:shade val="51000"/>
                <a:satMod val="130000"/>
                <a:alpha val="13000"/>
              </a:schemeClr>
            </a:gs>
            <a:gs pos="80000">
              <a:schemeClr val="accent6">
                <a:shade val="93000"/>
                <a:satMod val="130000"/>
                <a:alpha val="13000"/>
              </a:schemeClr>
            </a:gs>
            <a:gs pos="100000">
              <a:schemeClr val="accent6">
                <a:shade val="94000"/>
                <a:satMod val="135000"/>
                <a:alpha val="13000"/>
              </a:schemeClr>
            </a:gs>
          </a:gsLst>
          <a:lin ang="16200000" scaled="0"/>
          <a:tileRect/>
        </a:gradFill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36576" rIns="90488" bIns="4445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66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B8"/>
        </a:accent5>
        <a:accent6>
          <a:srgbClr val="2D2DB9"/>
        </a:accent6>
        <a:hlink>
          <a:srgbClr val="3399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66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B8"/>
        </a:accent5>
        <a:accent6>
          <a:srgbClr val="2D2DB9"/>
        </a:accent6>
        <a:hlink>
          <a:srgbClr val="3399FF"/>
        </a:hlink>
        <a:folHlink>
          <a:srgbClr val="E6BA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20356</TotalTime>
  <Words>230</Words>
  <Application>Microsoft Macintosh PowerPoint</Application>
  <PresentationFormat>On-screen Show (4:3)</PresentationFormat>
  <Paragraphs>36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Honeywell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dtmiller</dc:creator>
  <cp:lastModifiedBy>Thomas Corke</cp:lastModifiedBy>
  <cp:revision>1240</cp:revision>
  <dcterms:created xsi:type="dcterms:W3CDTF">2004-05-20T20:50:15Z</dcterms:created>
  <dcterms:modified xsi:type="dcterms:W3CDTF">2015-09-14T13:13:13Z</dcterms:modified>
</cp:coreProperties>
</file>