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1"/>
  </p:sldMasterIdLst>
  <p:notesMasterIdLst>
    <p:notesMasterId r:id="rId35"/>
  </p:notesMasterIdLst>
  <p:handoutMasterIdLst>
    <p:handoutMasterId r:id="rId36"/>
  </p:handoutMasterIdLst>
  <p:sldIdLst>
    <p:sldId id="1377" r:id="rId2"/>
    <p:sldId id="1351" r:id="rId3"/>
    <p:sldId id="1388" r:id="rId4"/>
    <p:sldId id="1389" r:id="rId5"/>
    <p:sldId id="1390" r:id="rId6"/>
    <p:sldId id="1391" r:id="rId7"/>
    <p:sldId id="1392" r:id="rId8"/>
    <p:sldId id="1393" r:id="rId9"/>
    <p:sldId id="1394" r:id="rId10"/>
    <p:sldId id="1395" r:id="rId11"/>
    <p:sldId id="1396" r:id="rId12"/>
    <p:sldId id="1397" r:id="rId13"/>
    <p:sldId id="1398" r:id="rId14"/>
    <p:sldId id="1399" r:id="rId15"/>
    <p:sldId id="1406" r:id="rId16"/>
    <p:sldId id="1400" r:id="rId17"/>
    <p:sldId id="1405" r:id="rId18"/>
    <p:sldId id="1401" r:id="rId19"/>
    <p:sldId id="1402" r:id="rId20"/>
    <p:sldId id="1403" r:id="rId21"/>
    <p:sldId id="1404" r:id="rId22"/>
    <p:sldId id="1369" r:id="rId23"/>
    <p:sldId id="1387" r:id="rId24"/>
    <p:sldId id="1408" r:id="rId25"/>
    <p:sldId id="1409" r:id="rId26"/>
    <p:sldId id="1379" r:id="rId27"/>
    <p:sldId id="1380" r:id="rId28"/>
    <p:sldId id="1371" r:id="rId29"/>
    <p:sldId id="1381" r:id="rId30"/>
    <p:sldId id="1382" r:id="rId31"/>
    <p:sldId id="1411" r:id="rId32"/>
    <p:sldId id="1410" r:id="rId33"/>
    <p:sldId id="1407" r:id="rId34"/>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0000"/>
    <a:srgbClr val="D8E2DC"/>
    <a:srgbClr val="D3DDE7"/>
    <a:srgbClr val="D4E6E4"/>
    <a:srgbClr val="DDDDDD"/>
    <a:srgbClr val="FFFFE7"/>
    <a:srgbClr val="FFF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3" autoAdjust="0"/>
    <p:restoredTop sz="95591" autoAdjust="0"/>
  </p:normalViewPr>
  <p:slideViewPr>
    <p:cSldViewPr snapToGrid="0" showGuides="1">
      <p:cViewPr>
        <p:scale>
          <a:sx n="103" d="100"/>
          <a:sy n="103" d="100"/>
        </p:scale>
        <p:origin x="-160" y="-80"/>
      </p:cViewPr>
      <p:guideLst>
        <p:guide orient="horz" pos="1342"/>
        <p:guide orient="horz" pos="3366"/>
        <p:guide orient="horz" pos="783"/>
        <p:guide orient="horz" pos="2161"/>
        <p:guide pos="2638"/>
        <p:guide pos="1908"/>
        <p:guide pos="5431"/>
        <p:guide pos="2881"/>
        <p:guide pos="4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132"/>
    </p:cViewPr>
  </p:sorterViewPr>
  <p:notesViewPr>
    <p:cSldViewPr snapToGrid="0" showGuides="1">
      <p:cViewPr varScale="1">
        <p:scale>
          <a:sx n="79" d="100"/>
          <a:sy n="79" d="100"/>
        </p:scale>
        <p:origin x="-1932" y="-96"/>
      </p:cViewPr>
      <p:guideLst>
        <p:guide orient="horz" pos="3024"/>
        <p:guide pos="2305"/>
      </p:guideLst>
    </p:cSldViewPr>
  </p:notesViewPr>
  <p:gridSpacing cx="36004" cy="36004"/>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2"/>
            <a:ext cx="3170238" cy="479425"/>
          </a:xfrm>
          <a:prstGeom prst="rect">
            <a:avLst/>
          </a:prstGeom>
          <a:noFill/>
          <a:ln w="9525">
            <a:noFill/>
            <a:miter lim="800000"/>
            <a:headEnd/>
            <a:tailEnd/>
          </a:ln>
        </p:spPr>
        <p:txBody>
          <a:bodyPr vert="horz" wrap="square" lIns="96549" tIns="48274" rIns="96549" bIns="48274" numCol="1" anchor="t" anchorCtr="0" compatLnSpc="1">
            <a:prstTxWarp prst="textNoShape">
              <a:avLst/>
            </a:prstTxWarp>
          </a:bodyPr>
          <a:lstStyle>
            <a:lvl1pPr defTabSz="965879" eaLnBrk="0" hangingPunct="0">
              <a:defRPr sz="1300"/>
            </a:lvl1pPr>
          </a:lstStyle>
          <a:p>
            <a:pPr>
              <a:defRPr/>
            </a:pPr>
            <a:endParaRPr lang="en-US"/>
          </a:p>
        </p:txBody>
      </p:sp>
      <p:sp>
        <p:nvSpPr>
          <p:cNvPr id="14339" name="Rectangle 3"/>
          <p:cNvSpPr>
            <a:spLocks noGrp="1" noChangeArrowheads="1"/>
          </p:cNvSpPr>
          <p:nvPr>
            <p:ph type="dt" sz="quarter" idx="1"/>
          </p:nvPr>
        </p:nvSpPr>
        <p:spPr bwMode="auto">
          <a:xfrm>
            <a:off x="4143376" y="2"/>
            <a:ext cx="3170238" cy="479425"/>
          </a:xfrm>
          <a:prstGeom prst="rect">
            <a:avLst/>
          </a:prstGeom>
          <a:noFill/>
          <a:ln w="9525">
            <a:noFill/>
            <a:miter lim="800000"/>
            <a:headEnd/>
            <a:tailEnd/>
          </a:ln>
        </p:spPr>
        <p:txBody>
          <a:bodyPr vert="horz" wrap="square" lIns="96549" tIns="48274" rIns="96549" bIns="48274" numCol="1" anchor="t" anchorCtr="0" compatLnSpc="1">
            <a:prstTxWarp prst="textNoShape">
              <a:avLst/>
            </a:prstTxWarp>
          </a:bodyPr>
          <a:lstStyle>
            <a:lvl1pPr algn="r" defTabSz="965879" eaLnBrk="0" hangingPunct="0">
              <a:defRPr sz="1300"/>
            </a:lvl1pPr>
          </a:lstStyle>
          <a:p>
            <a:pPr>
              <a:defRPr/>
            </a:pPr>
            <a:endParaRPr lang="en-US"/>
          </a:p>
        </p:txBody>
      </p:sp>
      <p:sp>
        <p:nvSpPr>
          <p:cNvPr id="14340" name="Rectangle 4"/>
          <p:cNvSpPr>
            <a:spLocks noGrp="1" noChangeArrowheads="1"/>
          </p:cNvSpPr>
          <p:nvPr>
            <p:ph type="ftr" sz="quarter" idx="2"/>
          </p:nvPr>
        </p:nvSpPr>
        <p:spPr bwMode="auto">
          <a:xfrm>
            <a:off x="1" y="9120188"/>
            <a:ext cx="3170238" cy="479425"/>
          </a:xfrm>
          <a:prstGeom prst="rect">
            <a:avLst/>
          </a:prstGeom>
          <a:noFill/>
          <a:ln w="9525">
            <a:noFill/>
            <a:miter lim="800000"/>
            <a:headEnd/>
            <a:tailEnd/>
          </a:ln>
        </p:spPr>
        <p:txBody>
          <a:bodyPr vert="horz" wrap="square" lIns="96549" tIns="48274" rIns="96549" bIns="48274" numCol="1" anchor="b" anchorCtr="0" compatLnSpc="1">
            <a:prstTxWarp prst="textNoShape">
              <a:avLst/>
            </a:prstTxWarp>
          </a:bodyPr>
          <a:lstStyle>
            <a:lvl1pPr defTabSz="965879" eaLnBrk="0" hangingPunct="0">
              <a:defRPr sz="1300"/>
            </a:lvl1pPr>
          </a:lstStyle>
          <a:p>
            <a:pPr>
              <a:defRPr/>
            </a:pPr>
            <a:endParaRPr lang="en-US"/>
          </a:p>
        </p:txBody>
      </p:sp>
      <p:sp>
        <p:nvSpPr>
          <p:cNvPr id="14341" name="Rectangle 5"/>
          <p:cNvSpPr>
            <a:spLocks noGrp="1" noChangeArrowheads="1"/>
          </p:cNvSpPr>
          <p:nvPr>
            <p:ph type="sldNum" sz="quarter" idx="3"/>
          </p:nvPr>
        </p:nvSpPr>
        <p:spPr bwMode="auto">
          <a:xfrm>
            <a:off x="4143376" y="9120188"/>
            <a:ext cx="3170238" cy="479425"/>
          </a:xfrm>
          <a:prstGeom prst="rect">
            <a:avLst/>
          </a:prstGeom>
          <a:noFill/>
          <a:ln w="9525">
            <a:noFill/>
            <a:miter lim="800000"/>
            <a:headEnd/>
            <a:tailEnd/>
          </a:ln>
        </p:spPr>
        <p:txBody>
          <a:bodyPr vert="horz" wrap="square" lIns="96549" tIns="48274" rIns="96549" bIns="48274" numCol="1" anchor="b" anchorCtr="0" compatLnSpc="1">
            <a:prstTxWarp prst="textNoShape">
              <a:avLst/>
            </a:prstTxWarp>
          </a:bodyPr>
          <a:lstStyle>
            <a:lvl1pPr algn="r" defTabSz="965879" eaLnBrk="0" hangingPunct="0">
              <a:defRPr sz="1300"/>
            </a:lvl1pPr>
          </a:lstStyle>
          <a:p>
            <a:pPr>
              <a:defRPr/>
            </a:pPr>
            <a:fld id="{567C8C36-5900-485D-B0ED-8DCAA9F5EC23}" type="slidenum">
              <a:rPr lang="en-US"/>
              <a:pPr>
                <a:defRPr/>
              </a:pPr>
              <a:t>‹#›</a:t>
            </a:fld>
            <a:endParaRPr lang="en-US"/>
          </a:p>
        </p:txBody>
      </p:sp>
    </p:spTree>
    <p:extLst>
      <p:ext uri="{BB962C8B-B14F-4D97-AF65-F5344CB8AC3E}">
        <p14:creationId xmlns:p14="http://schemas.microsoft.com/office/powerpoint/2010/main" val="3193024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1" y="2"/>
            <a:ext cx="3170238" cy="479425"/>
          </a:xfrm>
          <a:prstGeom prst="rect">
            <a:avLst/>
          </a:prstGeom>
          <a:noFill/>
          <a:ln w="9525">
            <a:noFill/>
            <a:miter lim="800000"/>
            <a:headEnd/>
            <a:tailEnd/>
          </a:ln>
        </p:spPr>
        <p:txBody>
          <a:bodyPr vert="horz" wrap="square" lIns="96549" tIns="48274" rIns="96549" bIns="48274" numCol="1" anchor="t" anchorCtr="0" compatLnSpc="1">
            <a:prstTxWarp prst="textNoShape">
              <a:avLst/>
            </a:prstTxWarp>
          </a:bodyPr>
          <a:lstStyle>
            <a:lvl1pPr defTabSz="965879" eaLnBrk="0" hangingPunct="0">
              <a:defRPr sz="1300"/>
            </a:lvl1pPr>
          </a:lstStyle>
          <a:p>
            <a:pPr>
              <a:defRPr/>
            </a:pPr>
            <a:endParaRPr lang="en-US"/>
          </a:p>
        </p:txBody>
      </p:sp>
      <p:sp>
        <p:nvSpPr>
          <p:cNvPr id="25603" name="Rectangle 3"/>
          <p:cNvSpPr>
            <a:spLocks noGrp="1" noChangeArrowheads="1"/>
          </p:cNvSpPr>
          <p:nvPr>
            <p:ph type="dt" idx="1"/>
          </p:nvPr>
        </p:nvSpPr>
        <p:spPr bwMode="auto">
          <a:xfrm>
            <a:off x="4143376" y="2"/>
            <a:ext cx="3170238" cy="479425"/>
          </a:xfrm>
          <a:prstGeom prst="rect">
            <a:avLst/>
          </a:prstGeom>
          <a:noFill/>
          <a:ln w="9525">
            <a:noFill/>
            <a:miter lim="800000"/>
            <a:headEnd/>
            <a:tailEnd/>
          </a:ln>
        </p:spPr>
        <p:txBody>
          <a:bodyPr vert="horz" wrap="square" lIns="96549" tIns="48274" rIns="96549" bIns="48274" numCol="1" anchor="t" anchorCtr="0" compatLnSpc="1">
            <a:prstTxWarp prst="textNoShape">
              <a:avLst/>
            </a:prstTxWarp>
          </a:bodyPr>
          <a:lstStyle>
            <a:lvl1pPr algn="r" defTabSz="965879" eaLnBrk="0" hangingPunct="0">
              <a:defRPr sz="1300"/>
            </a:lvl1pPr>
          </a:lstStyle>
          <a:p>
            <a:pPr>
              <a:defRPr/>
            </a:pPr>
            <a:endParaRPr lang="en-US"/>
          </a:p>
        </p:txBody>
      </p:sp>
      <p:sp>
        <p:nvSpPr>
          <p:cNvPr id="225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731840" y="4560891"/>
            <a:ext cx="5851525" cy="4319587"/>
          </a:xfrm>
          <a:prstGeom prst="rect">
            <a:avLst/>
          </a:prstGeom>
          <a:noFill/>
          <a:ln w="9525">
            <a:noFill/>
            <a:miter lim="800000"/>
            <a:headEnd/>
            <a:tailEnd/>
          </a:ln>
        </p:spPr>
        <p:txBody>
          <a:bodyPr vert="horz" wrap="square" lIns="96549" tIns="48274" rIns="96549" bIns="4827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1" y="9120188"/>
            <a:ext cx="3170238" cy="479425"/>
          </a:xfrm>
          <a:prstGeom prst="rect">
            <a:avLst/>
          </a:prstGeom>
          <a:noFill/>
          <a:ln w="9525">
            <a:noFill/>
            <a:miter lim="800000"/>
            <a:headEnd/>
            <a:tailEnd/>
          </a:ln>
        </p:spPr>
        <p:txBody>
          <a:bodyPr vert="horz" wrap="square" lIns="96549" tIns="48274" rIns="96549" bIns="48274" numCol="1" anchor="b" anchorCtr="0" compatLnSpc="1">
            <a:prstTxWarp prst="textNoShape">
              <a:avLst/>
            </a:prstTxWarp>
          </a:bodyPr>
          <a:lstStyle>
            <a:lvl1pPr defTabSz="965879" eaLnBrk="0" hangingPunct="0">
              <a:defRPr sz="1300"/>
            </a:lvl1pPr>
          </a:lstStyle>
          <a:p>
            <a:pPr>
              <a:defRPr/>
            </a:pPr>
            <a:endParaRPr lang="en-US"/>
          </a:p>
        </p:txBody>
      </p:sp>
      <p:sp>
        <p:nvSpPr>
          <p:cNvPr id="25607" name="Rectangle 7"/>
          <p:cNvSpPr>
            <a:spLocks noGrp="1" noChangeArrowheads="1"/>
          </p:cNvSpPr>
          <p:nvPr>
            <p:ph type="sldNum" sz="quarter" idx="5"/>
          </p:nvPr>
        </p:nvSpPr>
        <p:spPr bwMode="auto">
          <a:xfrm>
            <a:off x="4143376" y="9120188"/>
            <a:ext cx="3170238" cy="479425"/>
          </a:xfrm>
          <a:prstGeom prst="rect">
            <a:avLst/>
          </a:prstGeom>
          <a:noFill/>
          <a:ln w="9525">
            <a:noFill/>
            <a:miter lim="800000"/>
            <a:headEnd/>
            <a:tailEnd/>
          </a:ln>
        </p:spPr>
        <p:txBody>
          <a:bodyPr vert="horz" wrap="square" lIns="96549" tIns="48274" rIns="96549" bIns="48274" numCol="1" anchor="b" anchorCtr="0" compatLnSpc="1">
            <a:prstTxWarp prst="textNoShape">
              <a:avLst/>
            </a:prstTxWarp>
          </a:bodyPr>
          <a:lstStyle>
            <a:lvl1pPr algn="r" defTabSz="965879" eaLnBrk="0" hangingPunct="0">
              <a:defRPr sz="1300"/>
            </a:lvl1pPr>
          </a:lstStyle>
          <a:p>
            <a:pPr>
              <a:defRPr/>
            </a:pPr>
            <a:fld id="{4FD36255-E4D1-4946-93FE-FAF36896D4C6}" type="slidenum">
              <a:rPr lang="en-US"/>
              <a:pPr>
                <a:defRPr/>
              </a:pPr>
              <a:t>‹#›</a:t>
            </a:fld>
            <a:endParaRPr lang="en-US"/>
          </a:p>
        </p:txBody>
      </p:sp>
    </p:spTree>
    <p:extLst>
      <p:ext uri="{BB962C8B-B14F-4D97-AF65-F5344CB8AC3E}">
        <p14:creationId xmlns:p14="http://schemas.microsoft.com/office/powerpoint/2010/main" val="31525697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dirty="0" smtClean="0"/>
          </a:p>
        </p:txBody>
      </p:sp>
      <p:sp>
        <p:nvSpPr>
          <p:cNvPr id="116740" name="Slide Number Placeholder 3"/>
          <p:cNvSpPr>
            <a:spLocks noGrp="1"/>
          </p:cNvSpPr>
          <p:nvPr>
            <p:ph type="sldNum" sz="quarter" idx="5"/>
          </p:nvPr>
        </p:nvSpPr>
        <p:spPr>
          <a:noFill/>
        </p:spPr>
        <p:txBody>
          <a:bodyPr/>
          <a:lstStyle/>
          <a:p>
            <a:fld id="{93A57D0B-5059-4AA6-98EE-E70C2C7A75D7}" type="slidenum">
              <a:rPr lang="en-US" smtClean="0"/>
              <a:pPr/>
              <a:t>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D36255-E4D1-4946-93FE-FAF36896D4C6}" type="slidenum">
              <a:rPr lang="en-US" smtClean="0"/>
              <a:pPr>
                <a:defRPr/>
              </a:pPr>
              <a:t>21</a:t>
            </a:fld>
            <a:endParaRPr lang="en-US"/>
          </a:p>
        </p:txBody>
      </p:sp>
    </p:spTree>
    <p:extLst>
      <p:ext uri="{BB962C8B-B14F-4D97-AF65-F5344CB8AC3E}">
        <p14:creationId xmlns:p14="http://schemas.microsoft.com/office/powerpoint/2010/main" val="206210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D36255-E4D1-4946-93FE-FAF36896D4C6}" type="slidenum">
              <a:rPr lang="en-US" smtClean="0"/>
              <a:pPr>
                <a:defRPr/>
              </a:pPr>
              <a:t>24</a:t>
            </a:fld>
            <a:endParaRPr lang="en-US"/>
          </a:p>
        </p:txBody>
      </p:sp>
    </p:spTree>
    <p:extLst>
      <p:ext uri="{BB962C8B-B14F-4D97-AF65-F5344CB8AC3E}">
        <p14:creationId xmlns:p14="http://schemas.microsoft.com/office/powerpoint/2010/main" val="195422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Rot="1" noChangeAspect="1" noChangeArrowheads="1" noTextEdit="1"/>
          </p:cNvSpPr>
          <p:nvPr>
            <p:ph type="sldImg"/>
          </p:nvPr>
        </p:nvSpPr>
        <p:spPr>
          <a:xfrm>
            <a:off x="1266825" y="728663"/>
            <a:ext cx="4776788" cy="3581400"/>
          </a:xfrm>
          <a:solidFill>
            <a:srgbClr val="FFFFFF"/>
          </a:solidFill>
          <a:ln>
            <a:solidFill>
              <a:srgbClr val="000000"/>
            </a:solidFill>
            <a:miter lim="800000"/>
            <a:headEnd/>
            <a:tailEnd/>
          </a:ln>
        </p:spPr>
      </p:sp>
      <p:sp>
        <p:nvSpPr>
          <p:cNvPr id="16387" name="Text Box 2"/>
          <p:cNvSpPr>
            <a:spLocks noGrp="1" noChangeArrowheads="1"/>
          </p:cNvSpPr>
          <p:nvPr>
            <p:ph type="body" idx="1"/>
          </p:nvPr>
        </p:nvSpPr>
        <p:spPr>
          <a:xfrm>
            <a:off x="732021" y="4560901"/>
            <a:ext cx="5849486" cy="43195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r>
              <a:rPr lang="en-US">
                <a:latin typeface="Arial" charset="0"/>
                <a:cs typeface="DejaVu Sans" charset="0"/>
              </a:rPr>
              <a:t>Include notes that would be helpful to the reader or someone (other than yourself) who needs to understand the details. Ideally the chart will be useful even without the author to explain the details. Also include references to published papers plus URLs to online versions if available.</a:t>
            </a: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endParaRPr lang="en-US">
              <a:latin typeface="Arial" charset="0"/>
              <a:cs typeface="DejaVu Sans" charset="0"/>
            </a:endParaRP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r>
              <a:rPr lang="en-US">
                <a:latin typeface="Arial" charset="0"/>
                <a:cs typeface="DejaVu Sans" charset="0"/>
              </a:rPr>
              <a:t>Keep in mind that somewhere or other in this chart, each of these questions should be answered:</a:t>
            </a: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endParaRPr lang="en-US">
              <a:latin typeface="Arial" charset="0"/>
              <a:cs typeface="DejaVu Sans" charset="0"/>
            </a:endParaRP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r>
              <a:rPr lang="en-US">
                <a:latin typeface="Arial" charset="0"/>
                <a:cs typeface="DejaVu Sans" charset="0"/>
              </a:rPr>
              <a:t>1. What technical challenge is being undertaken on behalf of the project</a:t>
            </a: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r>
              <a:rPr lang="en-US">
                <a:latin typeface="Arial" charset="0"/>
                <a:cs typeface="DejaVu Sans" charset="0"/>
              </a:rPr>
              <a:t>2. Why is it hard and what are the open problems</a:t>
            </a: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r>
              <a:rPr lang="en-US">
                <a:latin typeface="Arial" charset="0"/>
                <a:cs typeface="DejaVu Sans" charset="0"/>
              </a:rPr>
              <a:t>3. How has this problem been addressed in the past</a:t>
            </a: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r>
              <a:rPr lang="en-US">
                <a:latin typeface="Arial" charset="0"/>
                <a:cs typeface="DejaVu Sans" charset="0"/>
              </a:rPr>
              <a:t>4. What new intellectual tools are being brought to bear on the problem</a:t>
            </a: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r>
              <a:rPr lang="en-US">
                <a:latin typeface="Arial" charset="0"/>
                <a:cs typeface="DejaVu Sans" charset="0"/>
              </a:rPr>
              <a:t>5. What is the main intermediate achievement</a:t>
            </a: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r>
              <a:rPr lang="en-US">
                <a:latin typeface="Arial" charset="0"/>
                <a:cs typeface="DejaVu Sans" charset="0"/>
              </a:rPr>
              <a:t>6. How and when does this achievement align with the project roadmap (end-of-phase or end-of-project goal) </a:t>
            </a: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r>
              <a:rPr lang="en-US">
                <a:latin typeface="Arial" charset="0"/>
                <a:cs typeface="DejaVu Sans" charset="0"/>
              </a:rPr>
              <a:t>7. What are the even long-term objectives and consequences?</a:t>
            </a:r>
          </a:p>
          <a:p>
            <a:pPr>
              <a:lnSpc>
                <a:spcPct val="89000"/>
              </a:lnSpc>
              <a:spcBef>
                <a:spcPts val="628"/>
              </a:spcBef>
              <a:tabLst>
                <a:tab pos="0" algn="l"/>
                <a:tab pos="956645" algn="l"/>
                <a:tab pos="1913291" algn="l"/>
                <a:tab pos="2869936" algn="l"/>
                <a:tab pos="3826581" algn="l"/>
                <a:tab pos="4783226" algn="l"/>
                <a:tab pos="5739872" algn="l"/>
                <a:tab pos="6696517" algn="l"/>
                <a:tab pos="7653162" algn="l"/>
                <a:tab pos="8609808" algn="l"/>
                <a:tab pos="9566453" algn="l"/>
                <a:tab pos="10523098" algn="l"/>
              </a:tabLst>
            </a:pPr>
            <a:endParaRPr lang="en-US">
              <a:latin typeface="Arial" charset="0"/>
              <a:cs typeface="DejaVu San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2"/>
          <p:cNvSpPr/>
          <p:nvPr userDrawn="1"/>
        </p:nvSpPr>
        <p:spPr bwMode="auto">
          <a:xfrm>
            <a:off x="0" y="0"/>
            <a:ext cx="9144000" cy="4868863"/>
          </a:xfrm>
          <a:prstGeom prst="rect">
            <a:avLst/>
          </a:prstGeom>
          <a:solidFill>
            <a:schemeClr val="accent2">
              <a:lumMod val="20000"/>
              <a:lumOff val="80000"/>
            </a:schemeClr>
          </a:solidFill>
          <a:ln w="12700" cap="flat" cmpd="sng" algn="ctr">
            <a:noFill/>
            <a:prstDash val="solid"/>
            <a:round/>
            <a:headEnd type="none" w="med" len="med"/>
            <a:tailEnd type="none" w="med" len="med"/>
          </a:ln>
          <a:effectLst/>
        </p:spPr>
        <p:txBody>
          <a:bodyPr lIns="90488" tIns="36576" rIns="90488" bIns="44450" anchor="b">
            <a:spAutoFit/>
          </a:bodyPr>
          <a:lstStyle/>
          <a:p>
            <a:pPr eaLnBrk="0" hangingPunct="0">
              <a:defRPr/>
            </a:pPr>
            <a:endParaRPr lang="en-US"/>
          </a:p>
        </p:txBody>
      </p:sp>
      <p:grpSp>
        <p:nvGrpSpPr>
          <p:cNvPr id="4" name="Group 19"/>
          <p:cNvGrpSpPr>
            <a:grpSpLocks/>
          </p:cNvGrpSpPr>
          <p:nvPr userDrawn="1"/>
        </p:nvGrpSpPr>
        <p:grpSpPr bwMode="auto">
          <a:xfrm>
            <a:off x="1588" y="3984625"/>
            <a:ext cx="9140825" cy="2873375"/>
            <a:chOff x="1" y="2510"/>
            <a:chExt cx="5758" cy="1810"/>
          </a:xfrm>
        </p:grpSpPr>
        <p:sp>
          <p:nvSpPr>
            <p:cNvPr id="5" name="Freeform 24"/>
            <p:cNvSpPr>
              <a:spLocks/>
            </p:cNvSpPr>
            <p:nvPr/>
          </p:nvSpPr>
          <p:spPr bwMode="auto">
            <a:xfrm>
              <a:off x="1" y="2510"/>
              <a:ext cx="5758" cy="288"/>
            </a:xfrm>
            <a:custGeom>
              <a:avLst/>
              <a:gdLst>
                <a:gd name="T0" fmla="*/ 0 w 5758"/>
                <a:gd name="T1" fmla="*/ 314 h 314"/>
                <a:gd name="T2" fmla="*/ 2879 w 5758"/>
                <a:gd name="T3" fmla="*/ 0 h 314"/>
                <a:gd name="T4" fmla="*/ 5758 w 5758"/>
                <a:gd name="T5" fmla="*/ 314 h 314"/>
                <a:gd name="T6" fmla="*/ 0 60000 65536"/>
                <a:gd name="T7" fmla="*/ 0 60000 65536"/>
                <a:gd name="T8" fmla="*/ 0 60000 65536"/>
                <a:gd name="T9" fmla="*/ 0 w 5758"/>
                <a:gd name="T10" fmla="*/ 0 h 314"/>
                <a:gd name="T11" fmla="*/ 5758 w 5758"/>
                <a:gd name="T12" fmla="*/ 314 h 314"/>
              </a:gdLst>
              <a:ahLst/>
              <a:cxnLst>
                <a:cxn ang="T6">
                  <a:pos x="T0" y="T1"/>
                </a:cxn>
                <a:cxn ang="T7">
                  <a:pos x="T2" y="T3"/>
                </a:cxn>
                <a:cxn ang="T8">
                  <a:pos x="T4" y="T5"/>
                </a:cxn>
              </a:cxnLst>
              <a:rect l="T9" t="T10" r="T11" b="T12"/>
              <a:pathLst>
                <a:path w="5758" h="314">
                  <a:moveTo>
                    <a:pt x="0" y="314"/>
                  </a:moveTo>
                  <a:cubicBezTo>
                    <a:pt x="959" y="157"/>
                    <a:pt x="1919" y="0"/>
                    <a:pt x="2879" y="0"/>
                  </a:cubicBezTo>
                  <a:cubicBezTo>
                    <a:pt x="3839" y="0"/>
                    <a:pt x="4798" y="157"/>
                    <a:pt x="5758" y="314"/>
                  </a:cubicBezTo>
                </a:path>
              </a:pathLst>
            </a:custGeom>
            <a:solidFill>
              <a:schemeClr val="bg1"/>
            </a:solidFill>
            <a:ln w="9525">
              <a:solidFill>
                <a:schemeClr val="bg1"/>
              </a:solidFill>
              <a:round/>
              <a:headEnd/>
              <a:tailEnd/>
            </a:ln>
          </p:spPr>
          <p:txBody>
            <a:bodyPr/>
            <a:lstStyle/>
            <a:p>
              <a:pPr eaLnBrk="0" hangingPunct="0">
                <a:defRPr/>
              </a:pPr>
              <a:endParaRPr lang="en-US">
                <a:cs typeface="+mn-cs"/>
              </a:endParaRPr>
            </a:p>
          </p:txBody>
        </p:sp>
        <p:sp>
          <p:nvSpPr>
            <p:cNvPr id="6" name="Rectangle 25"/>
            <p:cNvSpPr>
              <a:spLocks noChangeArrowheads="1"/>
            </p:cNvSpPr>
            <p:nvPr/>
          </p:nvSpPr>
          <p:spPr bwMode="auto">
            <a:xfrm>
              <a:off x="1" y="2798"/>
              <a:ext cx="5758" cy="1522"/>
            </a:xfrm>
            <a:prstGeom prst="rect">
              <a:avLst/>
            </a:prstGeom>
            <a:solidFill>
              <a:schemeClr val="bg1"/>
            </a:solidFill>
            <a:ln w="12699">
              <a:solidFill>
                <a:schemeClr val="bg1"/>
              </a:solidFill>
              <a:miter lim="800000"/>
              <a:headEnd/>
              <a:tailEnd/>
            </a:ln>
          </p:spPr>
          <p:txBody>
            <a:bodyPr wrap="none" lIns="90488" tIns="44450" rIns="90488" bIns="44450" anchor="ctr"/>
            <a:lstStyle/>
            <a:p>
              <a:pPr eaLnBrk="0" hangingPunct="0">
                <a:defRPr/>
              </a:pPr>
              <a:endParaRPr lang="en-US">
                <a:cs typeface="+mn-cs"/>
              </a:endParaRPr>
            </a:p>
          </p:txBody>
        </p:sp>
      </p:grpSp>
      <p:sp>
        <p:nvSpPr>
          <p:cNvPr id="4101" name="Rectangle 5"/>
          <p:cNvSpPr>
            <a:spLocks noGrp="1" noChangeArrowheads="1"/>
          </p:cNvSpPr>
          <p:nvPr>
            <p:ph type="subTitle" idx="1"/>
          </p:nvPr>
        </p:nvSpPr>
        <p:spPr>
          <a:xfrm>
            <a:off x="739302" y="862959"/>
            <a:ext cx="7675124" cy="1815882"/>
          </a:xfrm>
        </p:spPr>
        <p:txBody>
          <a:bodyPr/>
          <a:lstStyle>
            <a:lvl1pPr marL="0" indent="0" algn="ctr" rtl="0" eaLnBrk="0" fontAlgn="base" hangingPunct="0">
              <a:spcBef>
                <a:spcPts val="1200"/>
              </a:spcBef>
              <a:spcAft>
                <a:spcPct val="0"/>
              </a:spcAft>
              <a:buClr>
                <a:srgbClr val="0053A1"/>
              </a:buClr>
              <a:buFontTx/>
              <a:buNone/>
              <a:defRPr lang="en-US" sz="3200" b="1" baseline="0" dirty="0" smtClean="0">
                <a:solidFill>
                  <a:schemeClr val="bg1"/>
                </a:solidFill>
                <a:latin typeface="+mn-lt"/>
                <a:ea typeface="+mn-ea"/>
                <a:cs typeface="+mn-cs"/>
              </a:defRPr>
            </a:lvl1pPr>
          </a:lstStyle>
          <a:p>
            <a:r>
              <a:rPr lang="en-US" smtClean="0"/>
              <a:t>Click to edit Master subtitle style</a:t>
            </a:r>
            <a:endParaRPr lang="en-US"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3063" y="554038"/>
            <a:ext cx="2144712" cy="2511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8925" y="554038"/>
            <a:ext cx="6281738" cy="2511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8925" y="554038"/>
            <a:ext cx="8578850" cy="658812"/>
          </a:xfrm>
        </p:spPr>
        <p:txBody>
          <a:body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88925" y="554038"/>
            <a:ext cx="8578850" cy="658812"/>
          </a:xfrm>
        </p:spPr>
        <p:txBody>
          <a:body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783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4" name="Picture 13" descr="cover_art.tif"/>
          <p:cNvPicPr>
            <a:picLocks noChangeAspect="1"/>
          </p:cNvPicPr>
          <p:nvPr userDrawn="1"/>
        </p:nvPicPr>
        <p:blipFill>
          <a:blip r:embed="rId2" cstate="print"/>
          <a:stretch>
            <a:fillRect/>
          </a:stretch>
        </p:blipFill>
        <p:spPr>
          <a:xfrm>
            <a:off x="0" y="0"/>
            <a:ext cx="9144000" cy="4297680"/>
          </a:xfrm>
          <a:prstGeom prst="rect">
            <a:avLst/>
          </a:prstGeom>
        </p:spPr>
      </p:pic>
      <p:sp>
        <p:nvSpPr>
          <p:cNvPr id="8" name="Rectangle 18"/>
          <p:cNvSpPr>
            <a:spLocks noChangeArrowheads="1"/>
          </p:cNvSpPr>
          <p:nvPr userDrawn="1"/>
        </p:nvSpPr>
        <p:spPr bwMode="auto">
          <a:xfrm>
            <a:off x="8177321" y="6683860"/>
            <a:ext cx="711092" cy="221599"/>
          </a:xfrm>
          <a:prstGeom prst="rect">
            <a:avLst/>
          </a:prstGeom>
          <a:noFill/>
          <a:ln w="12700">
            <a:noFill/>
            <a:miter lim="800000"/>
            <a:headEnd/>
            <a:tailEnd/>
          </a:ln>
          <a:effectLst/>
        </p:spPr>
        <p:txBody>
          <a:bodyPr wrap="none" lIns="45720" tIns="0" rIns="45720" bIns="0">
            <a:spAutoFit/>
          </a:bodyPr>
          <a:lstStyle/>
          <a:p>
            <a:pPr algn="r">
              <a:lnSpc>
                <a:spcPct val="90000"/>
              </a:lnSpc>
              <a:defRPr/>
            </a:pPr>
            <a:r>
              <a:rPr lang="en-US" sz="800" b="0" dirty="0" smtClean="0">
                <a:latin typeface="Arial" pitchFamily="34" charset="0"/>
                <a:cs typeface="Arial" pitchFamily="34" charset="0"/>
              </a:rPr>
              <a:t>BP12-148-</a:t>
            </a:r>
            <a:fld id="{60294F93-6D5C-4208-8B12-3A5ABEEE9218}" type="slidenum">
              <a:rPr lang="en-US" sz="800" b="0">
                <a:latin typeface="Arial" pitchFamily="34" charset="0"/>
                <a:cs typeface="Arial" pitchFamily="34" charset="0"/>
              </a:rPr>
              <a:pPr algn="r">
                <a:lnSpc>
                  <a:spcPct val="90000"/>
                </a:lnSpc>
                <a:defRPr/>
              </a:pPr>
              <a:t>‹#›</a:t>
            </a:fld>
            <a:endParaRPr lang="en-US" sz="800" b="0" dirty="0">
              <a:latin typeface="Arial" pitchFamily="34" charset="0"/>
              <a:cs typeface="Arial" pitchFamily="34" charset="0"/>
            </a:endParaRPr>
          </a:p>
          <a:p>
            <a:pPr algn="r">
              <a:lnSpc>
                <a:spcPct val="90000"/>
              </a:lnSpc>
              <a:defRPr/>
            </a:pPr>
            <a:r>
              <a:rPr lang="en-US" sz="800" b="0" dirty="0" smtClean="0">
                <a:latin typeface="Arial" pitchFamily="34" charset="0"/>
                <a:cs typeface="Arial" pitchFamily="34" charset="0"/>
              </a:rPr>
              <a:t> </a:t>
            </a:r>
            <a:endParaRPr lang="en-US" sz="800" b="0" dirty="0">
              <a:latin typeface="Arial" pitchFamily="34" charset="0"/>
              <a:cs typeface="Arial" pitchFamily="34" charset="0"/>
            </a:endParaRPr>
          </a:p>
        </p:txBody>
      </p:sp>
      <p:sp>
        <p:nvSpPr>
          <p:cNvPr id="10" name="Rectangle 9"/>
          <p:cNvSpPr/>
          <p:nvPr userDrawn="1"/>
        </p:nvSpPr>
        <p:spPr bwMode="auto">
          <a:xfrm>
            <a:off x="0" y="0"/>
            <a:ext cx="9144000" cy="4868863"/>
          </a:xfrm>
          <a:prstGeom prst="rect">
            <a:avLst/>
          </a:prstGeom>
          <a:solidFill>
            <a:schemeClr val="accent2">
              <a:lumMod val="20000"/>
              <a:lumOff val="80000"/>
            </a:schemeClr>
          </a:solidFill>
          <a:ln w="12700" cap="flat" cmpd="sng" algn="ctr">
            <a:noFill/>
            <a:prstDash val="solid"/>
            <a:round/>
            <a:headEnd type="none" w="med" len="med"/>
            <a:tailEnd type="none" w="med" len="med"/>
          </a:ln>
          <a:effectLst/>
        </p:spPr>
        <p:txBody>
          <a:bodyPr lIns="90488" tIns="36576" rIns="90488" bIns="44450" anchor="b">
            <a:spAutoFit/>
          </a:bodyPr>
          <a:lstStyle/>
          <a:p>
            <a:pPr eaLnBrk="0" hangingPunct="0">
              <a:defRPr/>
            </a:pPr>
            <a:endParaRPr lang="en-US"/>
          </a:p>
        </p:txBody>
      </p:sp>
      <p:grpSp>
        <p:nvGrpSpPr>
          <p:cNvPr id="2" name="Group 26"/>
          <p:cNvGrpSpPr>
            <a:grpSpLocks/>
          </p:cNvGrpSpPr>
          <p:nvPr userDrawn="1"/>
        </p:nvGrpSpPr>
        <p:grpSpPr bwMode="auto">
          <a:xfrm>
            <a:off x="1588" y="3463744"/>
            <a:ext cx="9140825" cy="3590624"/>
            <a:chOff x="1" y="2228"/>
            <a:chExt cx="5758" cy="2061"/>
          </a:xfrm>
        </p:grpSpPr>
        <p:sp>
          <p:nvSpPr>
            <p:cNvPr id="6" name="Freeform 24"/>
            <p:cNvSpPr>
              <a:spLocks/>
            </p:cNvSpPr>
            <p:nvPr userDrawn="1"/>
          </p:nvSpPr>
          <p:spPr bwMode="auto">
            <a:xfrm>
              <a:off x="1" y="2228"/>
              <a:ext cx="5758" cy="288"/>
            </a:xfrm>
            <a:custGeom>
              <a:avLst/>
              <a:gdLst/>
              <a:ahLst/>
              <a:cxnLst>
                <a:cxn ang="0">
                  <a:pos x="0" y="314"/>
                </a:cxn>
                <a:cxn ang="0">
                  <a:pos x="2879" y="0"/>
                </a:cxn>
                <a:cxn ang="0">
                  <a:pos x="5758" y="314"/>
                </a:cxn>
              </a:cxnLst>
              <a:rect l="0" t="0" r="r" b="b"/>
              <a:pathLst>
                <a:path w="5758" h="314">
                  <a:moveTo>
                    <a:pt x="0" y="314"/>
                  </a:moveTo>
                  <a:cubicBezTo>
                    <a:pt x="959" y="157"/>
                    <a:pt x="1919" y="0"/>
                    <a:pt x="2879" y="0"/>
                  </a:cubicBezTo>
                  <a:cubicBezTo>
                    <a:pt x="3839" y="0"/>
                    <a:pt x="4798" y="157"/>
                    <a:pt x="5758" y="314"/>
                  </a:cubicBezTo>
                </a:path>
              </a:pathLst>
            </a:custGeom>
            <a:solidFill>
              <a:schemeClr val="bg1"/>
            </a:solidFill>
            <a:ln w="9525">
              <a:noFill/>
              <a:round/>
              <a:headEnd/>
              <a:tailEnd/>
            </a:ln>
            <a:effectLst/>
          </p:spPr>
          <p:txBody>
            <a:bodyPr/>
            <a:lstStyle/>
            <a:p>
              <a:pPr>
                <a:defRPr/>
              </a:pPr>
              <a:endParaRPr lang="en-US" dirty="0"/>
            </a:p>
          </p:txBody>
        </p:sp>
        <p:sp>
          <p:nvSpPr>
            <p:cNvPr id="7" name="Rectangle 25"/>
            <p:cNvSpPr>
              <a:spLocks noChangeArrowheads="1"/>
            </p:cNvSpPr>
            <p:nvPr userDrawn="1"/>
          </p:nvSpPr>
          <p:spPr bwMode="auto">
            <a:xfrm>
              <a:off x="1" y="2510"/>
              <a:ext cx="5758" cy="1779"/>
            </a:xfrm>
            <a:prstGeom prst="rect">
              <a:avLst/>
            </a:prstGeom>
            <a:solidFill>
              <a:schemeClr val="bg1"/>
            </a:solidFill>
            <a:ln w="12699">
              <a:noFill/>
              <a:miter lim="800000"/>
              <a:headEnd/>
              <a:tailEnd/>
            </a:ln>
            <a:effectLst/>
          </p:spPr>
          <p:txBody>
            <a:bodyPr wrap="none" lIns="90488" tIns="44450" rIns="90488" bIns="44450" anchor="ctr"/>
            <a:lstStyle/>
            <a:p>
              <a:pPr>
                <a:defRPr/>
              </a:pPr>
              <a:endParaRPr lang="en-US" dirty="0"/>
            </a:p>
          </p:txBody>
        </p:sp>
      </p:grpSp>
    </p:spTree>
    <p:extLst>
      <p:ext uri="{BB962C8B-B14F-4D97-AF65-F5344CB8AC3E}">
        <p14:creationId xmlns:p14="http://schemas.microsoft.com/office/powerpoint/2010/main" val="2418280307"/>
      </p:ext>
    </p:extLst>
  </p:cSld>
  <p:clrMapOvr>
    <a:masterClrMapping/>
  </p:clrMapOvr>
  <p:transition xmlns:p14="http://schemas.microsoft.com/office/powerpoint/2010/mai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2FF3E3-159F-4E44-B03F-C7DBDA21AE54}" type="datetime1">
              <a:rPr lang="en-US" smtClean="0"/>
              <a:pPr/>
              <a:t>1/19/15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001522" y="6483997"/>
            <a:ext cx="2133600" cy="365125"/>
          </a:xfrm>
          <a:prstGeom prst="rect">
            <a:avLst/>
          </a:prstGeom>
        </p:spPr>
        <p:txBody>
          <a:bodyPr/>
          <a:lstStyle/>
          <a:p>
            <a:fld id="{E2C28921-00FE-4F78-9AAB-D3C015DC4787}" type="slidenum">
              <a:rPr lang="en-US" smtClean="0"/>
              <a:pPr/>
              <a:t>‹#›</a:t>
            </a:fld>
            <a:endParaRPr lang="en-US"/>
          </a:p>
        </p:txBody>
      </p:sp>
    </p:spTree>
    <p:extLst>
      <p:ext uri="{BB962C8B-B14F-4D97-AF65-F5344CB8AC3E}">
        <p14:creationId xmlns:p14="http://schemas.microsoft.com/office/powerpoint/2010/main" val="288085476"/>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10"/>
          <p:cNvSpPr>
            <a:spLocks noGrp="1"/>
          </p:cNvSpPr>
          <p:nvPr>
            <p:ph type="body" sz="quarter" idx="10"/>
          </p:nvPr>
        </p:nvSpPr>
        <p:spPr>
          <a:xfrm>
            <a:off x="580572" y="6286500"/>
            <a:ext cx="7982857" cy="285750"/>
          </a:xfrm>
        </p:spPr>
        <p:txBody>
          <a:bodyPr>
            <a:normAutofit/>
          </a:bodyPr>
          <a:lstStyle>
            <a:lvl1pPr algn="ctr">
              <a:buNone/>
              <a:defRPr sz="2300" i="1">
                <a:solidFill>
                  <a:srgbClr val="FF0000"/>
                </a:solidFill>
              </a:defRPr>
            </a:lvl1pPr>
          </a:lstStyle>
          <a:p>
            <a:pPr lvl="0"/>
            <a:r>
              <a:rPr lang="en-US" smtClean="0"/>
              <a:t>Click to edit Master text styles</a:t>
            </a:r>
          </a:p>
        </p:txBody>
      </p:sp>
    </p:spTree>
    <p:extLst>
      <p:ext uri="{BB962C8B-B14F-4D97-AF65-F5344CB8AC3E}">
        <p14:creationId xmlns:p14="http://schemas.microsoft.com/office/powerpoint/2010/main" val="3535802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465667" y="6286500"/>
            <a:ext cx="8212667" cy="406301"/>
          </a:xfrm>
          <a:prstGeom prst="rect">
            <a:avLst/>
          </a:prstGeom>
          <a:noFill/>
          <a:ln w="9525" algn="ctr">
            <a:noFill/>
            <a:miter lim="800000"/>
            <a:headEnd/>
            <a:tailEnd/>
          </a:ln>
          <a:effectLst/>
        </p:spPr>
        <p:txBody>
          <a:bodyPr lIns="91432" tIns="45716" rIns="91432" bIns="45716">
            <a:spAutoFit/>
          </a:bodyPr>
          <a:lstStyle/>
          <a:p>
            <a:pPr algn="ctr" eaLnBrk="0" hangingPunct="0">
              <a:lnSpc>
                <a:spcPct val="85000"/>
              </a:lnSpc>
              <a:defRPr/>
            </a:pPr>
            <a:r>
              <a:rPr lang="en-US" sz="2400" b="0" i="1" dirty="0">
                <a:solidFill>
                  <a:srgbClr val="DC241F"/>
                </a:solidFill>
                <a:latin typeface="Arial Black" pitchFamily="34" charset="0"/>
              </a:rPr>
              <a:t> </a:t>
            </a:r>
            <a:endParaRPr lang="en-US" sz="2800" b="0" i="1" dirty="0">
              <a:solidFill>
                <a:srgbClr val="DC241F"/>
              </a:solidFill>
              <a:latin typeface="Arial Black"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63564" y="992188"/>
            <a:ext cx="7997825" cy="5222874"/>
          </a:xfrm>
        </p:spPr>
        <p:txBody>
          <a:bodyPr>
            <a:normAutofit/>
          </a:bodyPr>
          <a:lstStyle>
            <a:lvl1pPr>
              <a:defRPr>
                <a:latin typeface="+mn-lt"/>
              </a:defRPr>
            </a:lvl1pPr>
            <a:lvl2pPr marL="457159" indent="-168260">
              <a:defRPr>
                <a:latin typeface="+mn-lt"/>
              </a:defRPr>
            </a:lvl2pPr>
            <a:lvl3pPr marL="690501" indent="-168260">
              <a:defRPr>
                <a:latin typeface="+mn-lt"/>
              </a:defRPr>
            </a:lvl3pPr>
            <a:lvl4pPr marL="914318" indent="-168260">
              <a:defRPr>
                <a:latin typeface="+mn-lt"/>
              </a:defRPr>
            </a:lvl4pPr>
            <a:lvl5pPr marL="1082579" indent="-168260">
              <a:defRPr sz="1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0"/>
          </p:nvPr>
        </p:nvSpPr>
        <p:spPr>
          <a:xfrm>
            <a:off x="580572" y="6286500"/>
            <a:ext cx="7982857" cy="285750"/>
          </a:xfrm>
        </p:spPr>
        <p:txBody>
          <a:bodyPr>
            <a:normAutofit/>
          </a:bodyPr>
          <a:lstStyle>
            <a:lvl1pPr algn="ctr">
              <a:buNone/>
              <a:defRPr sz="2300" i="1">
                <a:solidFill>
                  <a:srgbClr val="FF0000"/>
                </a:solidFill>
              </a:defRPr>
            </a:lvl1pPr>
          </a:lstStyle>
          <a:p>
            <a:pPr lvl="0"/>
            <a:r>
              <a:rPr lang="en-US" smtClean="0"/>
              <a:t>Click to edit Master text styles</a:t>
            </a:r>
          </a:p>
        </p:txBody>
      </p:sp>
    </p:spTree>
    <p:extLst>
      <p:ext uri="{BB962C8B-B14F-4D97-AF65-F5344CB8AC3E}">
        <p14:creationId xmlns:p14="http://schemas.microsoft.com/office/powerpoint/2010/main" val="890441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21"/>
          <p:cNvPicPr>
            <a:picLocks noChangeArrowheads="1"/>
          </p:cNvPicPr>
          <p:nvPr/>
        </p:nvPicPr>
        <p:blipFill>
          <a:blip r:embed="rId2" cstate="print"/>
          <a:srcRect/>
          <a:stretch>
            <a:fillRect/>
          </a:stretch>
        </p:blipFill>
        <p:spPr bwMode="auto">
          <a:xfrm>
            <a:off x="215900" y="101600"/>
            <a:ext cx="1547813" cy="292100"/>
          </a:xfrm>
          <a:prstGeom prst="rect">
            <a:avLst/>
          </a:prstGeom>
          <a:noFill/>
          <a:ln w="9525">
            <a:noFill/>
            <a:miter lim="800000"/>
            <a:headEnd/>
            <a:tailEnd/>
          </a:ln>
        </p:spPr>
      </p:pic>
      <p:sp>
        <p:nvSpPr>
          <p:cNvPr id="5" name="Rectangle 20"/>
          <p:cNvSpPr>
            <a:spLocks noChangeArrowheads="1"/>
          </p:cNvSpPr>
          <p:nvPr/>
        </p:nvSpPr>
        <p:spPr bwMode="auto">
          <a:xfrm>
            <a:off x="0" y="6483350"/>
            <a:ext cx="9144000" cy="374650"/>
          </a:xfrm>
          <a:prstGeom prst="rect">
            <a:avLst/>
          </a:prstGeom>
          <a:solidFill>
            <a:srgbClr val="DDDDDD"/>
          </a:solidFill>
          <a:ln w="9525">
            <a:noFill/>
            <a:miter lim="800000"/>
            <a:headEnd/>
            <a:tailEnd/>
          </a:ln>
          <a:effectLst/>
        </p:spPr>
        <p:txBody>
          <a:bodyPr wrap="none" anchor="ctr"/>
          <a:lstStyle/>
          <a:p>
            <a:pPr eaLnBrk="0" hangingPunct="0">
              <a:defRPr/>
            </a:pPr>
            <a:endParaRPr lang="en-US">
              <a:cs typeface="+mn-cs"/>
            </a:endParaRPr>
          </a:p>
        </p:txBody>
      </p:sp>
      <p:sp>
        <p:nvSpPr>
          <p:cNvPr id="6" name="Rectangle 11"/>
          <p:cNvSpPr>
            <a:spLocks noChangeArrowheads="1"/>
          </p:cNvSpPr>
          <p:nvPr/>
        </p:nvSpPr>
        <p:spPr bwMode="auto">
          <a:xfrm>
            <a:off x="0" y="541338"/>
            <a:ext cx="9144000" cy="704850"/>
          </a:xfrm>
          <a:prstGeom prst="rect">
            <a:avLst/>
          </a:prstGeom>
          <a:solidFill>
            <a:srgbClr val="DDDDDD"/>
          </a:solidFill>
          <a:ln w="9525">
            <a:noFill/>
            <a:miter lim="800000"/>
            <a:headEnd/>
            <a:tailEnd/>
          </a:ln>
          <a:effectLst/>
        </p:spPr>
        <p:txBody>
          <a:bodyPr wrap="none" anchor="ctr"/>
          <a:lstStyle/>
          <a:p>
            <a:pPr eaLnBrk="0" hangingPunct="0">
              <a:defRPr/>
            </a:pPr>
            <a:endParaRPr lang="en-US">
              <a:cs typeface="+mn-cs"/>
            </a:endParaRPr>
          </a:p>
        </p:txBody>
      </p:sp>
      <p:sp>
        <p:nvSpPr>
          <p:cNvPr id="7" name="Line 10"/>
          <p:cNvSpPr>
            <a:spLocks noChangeShapeType="1"/>
          </p:cNvSpPr>
          <p:nvPr/>
        </p:nvSpPr>
        <p:spPr bwMode="auto">
          <a:xfrm>
            <a:off x="0" y="477838"/>
            <a:ext cx="9144000" cy="0"/>
          </a:xfrm>
          <a:prstGeom prst="line">
            <a:avLst/>
          </a:prstGeom>
          <a:noFill/>
          <a:ln w="76200">
            <a:solidFill>
              <a:srgbClr val="0053A1"/>
            </a:solidFill>
            <a:round/>
            <a:headEnd/>
            <a:tailEnd/>
          </a:ln>
          <a:effectLst/>
        </p:spPr>
        <p:txBody>
          <a:bodyPr wrap="none" anchor="ctr"/>
          <a:lstStyle/>
          <a:p>
            <a:pPr eaLnBrk="0" hangingPunct="0">
              <a:defRPr/>
            </a:pPr>
            <a:endParaRPr lang="en-US">
              <a:cs typeface="+mn-cs"/>
            </a:endParaRPr>
          </a:p>
        </p:txBody>
      </p:sp>
      <p:sp>
        <p:nvSpPr>
          <p:cNvPr id="8" name="Line 16"/>
          <p:cNvSpPr>
            <a:spLocks noChangeShapeType="1"/>
          </p:cNvSpPr>
          <p:nvPr/>
        </p:nvSpPr>
        <p:spPr bwMode="auto">
          <a:xfrm>
            <a:off x="0" y="6427788"/>
            <a:ext cx="9144000" cy="0"/>
          </a:xfrm>
          <a:prstGeom prst="line">
            <a:avLst/>
          </a:prstGeom>
          <a:noFill/>
          <a:ln w="38100">
            <a:solidFill>
              <a:srgbClr val="0053A1"/>
            </a:solidFill>
            <a:round/>
            <a:headEnd/>
            <a:tailEnd/>
          </a:ln>
          <a:effectLst/>
        </p:spPr>
        <p:txBody>
          <a:bodyPr wrap="none" anchor="ctr"/>
          <a:lstStyle/>
          <a:p>
            <a:pPr eaLnBrk="0" hangingPunct="0">
              <a:defRPr/>
            </a:pPr>
            <a:endParaRPr lang="en-US">
              <a:cs typeface="+mn-cs"/>
            </a:endParaRPr>
          </a:p>
        </p:txBody>
      </p:sp>
      <p:sp>
        <p:nvSpPr>
          <p:cNvPr id="9" name="TextBox 8"/>
          <p:cNvSpPr txBox="1"/>
          <p:nvPr userDrawn="1"/>
        </p:nvSpPr>
        <p:spPr>
          <a:xfrm>
            <a:off x="0" y="6457890"/>
            <a:ext cx="878889"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000" b="0" dirty="0" smtClean="0">
                <a:latin typeface="Arial" charset="0"/>
              </a:rPr>
              <a:t>21-14951</a:t>
            </a:r>
            <a:r>
              <a:rPr lang="en-US" sz="1000" dirty="0" smtClean="0">
                <a:latin typeface="Arial" charset="0"/>
              </a:rPr>
              <a:t> </a:t>
            </a:r>
            <a:br>
              <a:rPr lang="en-US" sz="1000" dirty="0" smtClean="0">
                <a:latin typeface="Arial" charset="0"/>
              </a:rPr>
            </a:br>
            <a:fld id="{807081F4-BEE6-405D-BC52-2BC7D9CE3453}" type="slidenum">
              <a:rPr lang="en-US" sz="1000" smtClean="0">
                <a:latin typeface="Arial" charset="0"/>
              </a:rPr>
              <a:pPr marL="0" marR="0" indent="0" algn="ctr" defTabSz="914400" rtl="0" eaLnBrk="1" fontAlgn="base" latinLnBrk="0" hangingPunct="1">
                <a:lnSpc>
                  <a:spcPct val="100000"/>
                </a:lnSpc>
                <a:spcBef>
                  <a:spcPct val="0"/>
                </a:spcBef>
                <a:spcAft>
                  <a:spcPct val="0"/>
                </a:spcAft>
                <a:buClrTx/>
                <a:buSzTx/>
                <a:buFontTx/>
                <a:buNone/>
                <a:tabLst/>
                <a:defRPr/>
              </a:pPr>
              <a:t>‹#›</a:t>
            </a:fld>
            <a:endParaRPr lang="en-US" sz="1000" dirty="0">
              <a:latin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3" name="Rectangle 24"/>
          <p:cNvSpPr>
            <a:spLocks noChangeArrowheads="1"/>
          </p:cNvSpPr>
          <p:nvPr userDrawn="1"/>
        </p:nvSpPr>
        <p:spPr bwMode="auto">
          <a:xfrm>
            <a:off x="2608263" y="6548438"/>
            <a:ext cx="3968750" cy="96837"/>
          </a:xfrm>
          <a:prstGeom prst="rect">
            <a:avLst/>
          </a:prstGeom>
          <a:noFill/>
          <a:ln w="12700">
            <a:noFill/>
            <a:miter lim="800000"/>
            <a:headEnd/>
            <a:tailEnd/>
          </a:ln>
          <a:effectLst/>
        </p:spPr>
        <p:txBody>
          <a:bodyPr wrap="none" lIns="73152" tIns="0" rIns="45720" bIns="0">
            <a:spAutoFit/>
          </a:bodyPr>
          <a:lstStyle/>
          <a:p>
            <a:pPr algn="ctr" eaLnBrk="0" hangingPunct="0">
              <a:lnSpc>
                <a:spcPct val="90000"/>
              </a:lnSpc>
              <a:defRPr/>
            </a:pPr>
            <a:r>
              <a:rPr lang="en-US" sz="700" dirty="0">
                <a:latin typeface="Arial" charset="0"/>
                <a:cs typeface="+mn-cs"/>
              </a:rPr>
              <a:t>Use or disclosure of information contained on this page is subject to the restrictions on the cover.</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10"/>
          <p:cNvSpPr>
            <a:spLocks noGrp="1"/>
          </p:cNvSpPr>
          <p:nvPr>
            <p:ph type="body" sz="quarter" idx="10"/>
          </p:nvPr>
        </p:nvSpPr>
        <p:spPr>
          <a:xfrm>
            <a:off x="580572" y="6286500"/>
            <a:ext cx="7982857" cy="285750"/>
          </a:xfrm>
        </p:spPr>
        <p:txBody>
          <a:bodyPr>
            <a:normAutofit/>
          </a:bodyPr>
          <a:lstStyle>
            <a:lvl1pPr algn="ctr">
              <a:buNone/>
              <a:defRPr sz="2300" i="1">
                <a:solidFill>
                  <a:srgbClr val="FF0000"/>
                </a:solidFill>
              </a:defRPr>
            </a:lvl1pPr>
          </a:lstStyle>
          <a:p>
            <a:pPr lvl="0"/>
            <a:r>
              <a:rPr lang="en-US" smtClean="0"/>
              <a:t>Click to edit Master text styles</a:t>
            </a:r>
          </a:p>
        </p:txBody>
      </p:sp>
    </p:spTree>
    <p:extLst>
      <p:ext uri="{BB962C8B-B14F-4D97-AF65-F5344CB8AC3E}">
        <p14:creationId xmlns:p14="http://schemas.microsoft.com/office/powerpoint/2010/main" val="129976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10"/>
          <p:cNvSpPr>
            <a:spLocks noGrp="1"/>
          </p:cNvSpPr>
          <p:nvPr>
            <p:ph type="body" sz="quarter" idx="10"/>
          </p:nvPr>
        </p:nvSpPr>
        <p:spPr>
          <a:xfrm>
            <a:off x="580572" y="6286500"/>
            <a:ext cx="7982857" cy="285750"/>
          </a:xfrm>
        </p:spPr>
        <p:txBody>
          <a:bodyPr>
            <a:normAutofit/>
          </a:bodyPr>
          <a:lstStyle>
            <a:lvl1pPr algn="ctr">
              <a:buNone/>
              <a:defRPr sz="2300" i="1">
                <a:solidFill>
                  <a:srgbClr val="FF0000"/>
                </a:solidFill>
              </a:defRPr>
            </a:lvl1pPr>
          </a:lstStyle>
          <a:p>
            <a:pPr lvl="0"/>
            <a:r>
              <a:rPr lang="en-US" smtClean="0"/>
              <a:t>Click to edit Master text styles</a:t>
            </a:r>
          </a:p>
        </p:txBody>
      </p:sp>
    </p:spTree>
    <p:extLst>
      <p:ext uri="{BB962C8B-B14F-4D97-AF65-F5344CB8AC3E}">
        <p14:creationId xmlns:p14="http://schemas.microsoft.com/office/powerpoint/2010/main" val="1679831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10"/>
          <p:cNvSpPr>
            <a:spLocks noGrp="1"/>
          </p:cNvSpPr>
          <p:nvPr>
            <p:ph type="body" sz="quarter" idx="10"/>
          </p:nvPr>
        </p:nvSpPr>
        <p:spPr>
          <a:xfrm>
            <a:off x="580572" y="6286500"/>
            <a:ext cx="7982857" cy="285750"/>
          </a:xfrm>
        </p:spPr>
        <p:txBody>
          <a:bodyPr>
            <a:normAutofit/>
          </a:bodyPr>
          <a:lstStyle>
            <a:lvl1pPr algn="ctr">
              <a:buNone/>
              <a:defRPr sz="2300" i="1">
                <a:solidFill>
                  <a:srgbClr val="FF0000"/>
                </a:solidFill>
              </a:defRPr>
            </a:lvl1pPr>
          </a:lstStyle>
          <a:p>
            <a:pPr lvl="0"/>
            <a:r>
              <a:rPr lang="en-US" smtClean="0"/>
              <a:t>Click to edit Master text styles</a:t>
            </a:r>
          </a:p>
        </p:txBody>
      </p:sp>
    </p:spTree>
    <p:extLst>
      <p:ext uri="{BB962C8B-B14F-4D97-AF65-F5344CB8AC3E}">
        <p14:creationId xmlns:p14="http://schemas.microsoft.com/office/powerpoint/2010/main" val="108041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png"/><Relationship Id="rId25"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6483350"/>
            <a:ext cx="9144000" cy="374650"/>
          </a:xfrm>
          <a:prstGeom prst="rect">
            <a:avLst/>
          </a:prstGeom>
          <a:solidFill>
            <a:srgbClr val="DDDDDD"/>
          </a:solidFill>
          <a:ln w="9525">
            <a:noFill/>
            <a:miter lim="800000"/>
            <a:headEnd/>
            <a:tailEnd/>
          </a:ln>
          <a:effectLst/>
        </p:spPr>
        <p:txBody>
          <a:bodyPr wrap="none" anchor="ctr"/>
          <a:lstStyle/>
          <a:p>
            <a:pPr eaLnBrk="0" hangingPunct="0">
              <a:defRPr/>
            </a:pPr>
            <a:endParaRPr lang="en-US" dirty="0">
              <a:cs typeface="+mn-cs"/>
            </a:endParaRPr>
          </a:p>
        </p:txBody>
      </p:sp>
      <p:sp>
        <p:nvSpPr>
          <p:cNvPr id="1035" name="Rectangle 11"/>
          <p:cNvSpPr>
            <a:spLocks noChangeArrowheads="1"/>
          </p:cNvSpPr>
          <p:nvPr/>
        </p:nvSpPr>
        <p:spPr bwMode="auto">
          <a:xfrm>
            <a:off x="0" y="541338"/>
            <a:ext cx="9144000" cy="704850"/>
          </a:xfrm>
          <a:prstGeom prst="rect">
            <a:avLst/>
          </a:prstGeom>
          <a:solidFill>
            <a:srgbClr val="DDDDDD"/>
          </a:solidFill>
          <a:ln w="9525">
            <a:noFill/>
            <a:miter lim="800000"/>
            <a:headEnd/>
            <a:tailEnd/>
          </a:ln>
          <a:effectLst/>
        </p:spPr>
        <p:txBody>
          <a:bodyPr wrap="none" anchor="ctr"/>
          <a:lstStyle/>
          <a:p>
            <a:pPr eaLnBrk="0" hangingPunct="0">
              <a:defRPr/>
            </a:pPr>
            <a:endParaRPr lang="en-US">
              <a:cs typeface="+mn-cs"/>
            </a:endParaRPr>
          </a:p>
        </p:txBody>
      </p:sp>
      <p:sp>
        <p:nvSpPr>
          <p:cNvPr id="1029" name="Rectangle 2"/>
          <p:cNvSpPr>
            <a:spLocks noGrp="1" noChangeArrowheads="1"/>
          </p:cNvSpPr>
          <p:nvPr>
            <p:ph type="title"/>
          </p:nvPr>
        </p:nvSpPr>
        <p:spPr bwMode="auto">
          <a:xfrm>
            <a:off x="288925" y="554038"/>
            <a:ext cx="8578850" cy="6588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288925" y="1533525"/>
            <a:ext cx="8578850" cy="15319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4" name="Line 10"/>
          <p:cNvSpPr>
            <a:spLocks noChangeShapeType="1"/>
          </p:cNvSpPr>
          <p:nvPr/>
        </p:nvSpPr>
        <p:spPr bwMode="auto">
          <a:xfrm>
            <a:off x="0" y="477838"/>
            <a:ext cx="9144000" cy="0"/>
          </a:xfrm>
          <a:prstGeom prst="line">
            <a:avLst/>
          </a:prstGeom>
          <a:noFill/>
          <a:ln w="76200">
            <a:solidFill>
              <a:srgbClr val="0053A1"/>
            </a:solidFill>
            <a:round/>
            <a:headEnd/>
            <a:tailEnd/>
          </a:ln>
          <a:effectLst/>
        </p:spPr>
        <p:txBody>
          <a:bodyPr wrap="none" anchor="ctr"/>
          <a:lstStyle/>
          <a:p>
            <a:pPr eaLnBrk="0" hangingPunct="0">
              <a:defRPr/>
            </a:pPr>
            <a:endParaRPr lang="en-US">
              <a:cs typeface="+mn-cs"/>
            </a:endParaRPr>
          </a:p>
        </p:txBody>
      </p:sp>
      <p:sp>
        <p:nvSpPr>
          <p:cNvPr id="1040" name="Line 16"/>
          <p:cNvSpPr>
            <a:spLocks noChangeShapeType="1"/>
          </p:cNvSpPr>
          <p:nvPr/>
        </p:nvSpPr>
        <p:spPr bwMode="auto">
          <a:xfrm>
            <a:off x="0" y="6427788"/>
            <a:ext cx="9144000" cy="0"/>
          </a:xfrm>
          <a:prstGeom prst="line">
            <a:avLst/>
          </a:prstGeom>
          <a:noFill/>
          <a:ln w="38100">
            <a:solidFill>
              <a:srgbClr val="0053A1"/>
            </a:solidFill>
            <a:round/>
            <a:headEnd/>
            <a:tailEnd/>
          </a:ln>
          <a:effectLst/>
        </p:spPr>
        <p:txBody>
          <a:bodyPr wrap="none" anchor="ctr"/>
          <a:lstStyle/>
          <a:p>
            <a:pPr eaLnBrk="0" hangingPunct="0">
              <a:defRPr/>
            </a:pPr>
            <a:endParaRPr lang="en-US">
              <a:cs typeface="+mn-cs"/>
            </a:endParaRPr>
          </a:p>
        </p:txBody>
      </p:sp>
      <p:sp>
        <p:nvSpPr>
          <p:cNvPr id="11" name="TextBox 10"/>
          <p:cNvSpPr txBox="1"/>
          <p:nvPr userDrawn="1"/>
        </p:nvSpPr>
        <p:spPr>
          <a:xfrm>
            <a:off x="0" y="6481763"/>
            <a:ext cx="937891" cy="384721"/>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endParaRPr lang="en-US" sz="1000" b="0" dirty="0">
              <a:latin typeface="Arial" charset="0"/>
            </a:endParaRPr>
          </a:p>
          <a:p>
            <a:pPr algn="ctr" eaLnBrk="0" hangingPunct="0">
              <a:lnSpc>
                <a:spcPct val="90000"/>
              </a:lnSpc>
              <a:defRPr/>
            </a:pPr>
            <a:fld id="{F4864EF6-52A0-4E51-9881-2C4C5FE6A4F9}" type="slidenum">
              <a:rPr lang="en-US" sz="1000">
                <a:latin typeface="Arial" charset="0"/>
              </a:rPr>
              <a:pPr algn="ctr" eaLnBrk="0" hangingPunct="0">
                <a:lnSpc>
                  <a:spcPct val="90000"/>
                </a:lnSpc>
                <a:defRPr/>
              </a:pPr>
              <a:t>‹#›</a:t>
            </a:fld>
            <a:endParaRPr lang="en-US" sz="1000" dirty="0">
              <a:latin typeface="Arial" charset="0"/>
            </a:endParaRPr>
          </a:p>
        </p:txBody>
      </p:sp>
      <p:pic>
        <p:nvPicPr>
          <p:cNvPr id="12" name="Picture 3" descr="F:\AHS_presentation\flowpac.png"/>
          <p:cNvPicPr>
            <a:picLocks noChangeAspect="1" noChangeArrowheads="1"/>
          </p:cNvPicPr>
          <p:nvPr userDrawn="1"/>
        </p:nvPicPr>
        <p:blipFill>
          <a:blip r:embed="rId24"/>
          <a:srcRect/>
          <a:stretch>
            <a:fillRect/>
          </a:stretch>
        </p:blipFill>
        <p:spPr bwMode="auto">
          <a:xfrm>
            <a:off x="7720978" y="54864"/>
            <a:ext cx="1182576" cy="365760"/>
          </a:xfrm>
          <a:prstGeom prst="rect">
            <a:avLst/>
          </a:prstGeom>
          <a:noFill/>
          <a:ln w="9525">
            <a:noFill/>
            <a:miter lim="800000"/>
            <a:headEnd/>
            <a:tailEnd/>
          </a:ln>
        </p:spPr>
      </p:pic>
      <p:pic>
        <p:nvPicPr>
          <p:cNvPr id="13" name="Picture 3"/>
          <p:cNvPicPr>
            <a:picLocks noChangeAspect="1" noChangeArrowheads="1"/>
          </p:cNvPicPr>
          <p:nvPr userDrawn="1"/>
        </p:nvPicPr>
        <p:blipFill>
          <a:blip r:embed="rId25"/>
          <a:srcRect/>
          <a:stretch>
            <a:fillRect/>
          </a:stretch>
        </p:blipFill>
        <p:spPr bwMode="auto">
          <a:xfrm>
            <a:off x="233727" y="22327"/>
            <a:ext cx="415811" cy="411480"/>
          </a:xfrm>
          <a:prstGeom prst="rect">
            <a:avLst/>
          </a:prstGeom>
          <a:noFill/>
          <a:ln w="9525">
            <a:noFill/>
            <a:miter lim="800000"/>
            <a:headEnd/>
            <a:tailEnd/>
          </a:ln>
        </p:spPr>
      </p:pic>
      <p:sp>
        <p:nvSpPr>
          <p:cNvPr id="3" name="TextBox 2"/>
          <p:cNvSpPr txBox="1"/>
          <p:nvPr userDrawn="1"/>
        </p:nvSpPr>
        <p:spPr>
          <a:xfrm>
            <a:off x="602973" y="51312"/>
            <a:ext cx="2190073" cy="307777"/>
          </a:xfrm>
          <a:prstGeom prst="rect">
            <a:avLst/>
          </a:prstGeom>
          <a:noFill/>
        </p:spPr>
        <p:txBody>
          <a:bodyPr wrap="none" rtlCol="0">
            <a:spAutoFit/>
          </a:bodyPr>
          <a:lstStyle/>
          <a:p>
            <a:r>
              <a:rPr lang="en-US" sz="1400" dirty="0" smtClean="0">
                <a:latin typeface="+mj-lt"/>
              </a:rPr>
              <a:t>University of Notre Dame</a:t>
            </a:r>
            <a:endParaRPr lang="en-US" sz="1400" dirty="0">
              <a:latin typeface="+mj-lt"/>
            </a:endParaRPr>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54" r:id="rId15"/>
    <p:sldLayoutId id="2147483957" r:id="rId16"/>
    <p:sldLayoutId id="2147483958" r:id="rId17"/>
    <p:sldLayoutId id="2147483959" r:id="rId18"/>
    <p:sldLayoutId id="2147483960" r:id="rId19"/>
    <p:sldLayoutId id="2147483961" r:id="rId20"/>
    <p:sldLayoutId id="2147483962" r:id="rId21"/>
    <p:sldLayoutId id="2147483963" r:id="rId22"/>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eaLnBrk="0" fontAlgn="base" hangingPunct="0">
        <a:spcBef>
          <a:spcPct val="0"/>
        </a:spcBef>
        <a:spcAft>
          <a:spcPct val="0"/>
        </a:spcAft>
        <a:defRPr sz="2800">
          <a:solidFill>
            <a:schemeClr val="tx2"/>
          </a:solidFill>
          <a:latin typeface="Arial" charset="0"/>
        </a:defRPr>
      </a:lvl6pPr>
      <a:lvl7pPr marL="914400" algn="ctr" rtl="0" eaLnBrk="0" fontAlgn="base" hangingPunct="0">
        <a:spcBef>
          <a:spcPct val="0"/>
        </a:spcBef>
        <a:spcAft>
          <a:spcPct val="0"/>
        </a:spcAft>
        <a:defRPr sz="2800">
          <a:solidFill>
            <a:schemeClr val="tx2"/>
          </a:solidFill>
          <a:latin typeface="Arial" charset="0"/>
        </a:defRPr>
      </a:lvl7pPr>
      <a:lvl8pPr marL="1371600" algn="ctr" rtl="0" eaLnBrk="0" fontAlgn="base" hangingPunct="0">
        <a:spcBef>
          <a:spcPct val="0"/>
        </a:spcBef>
        <a:spcAft>
          <a:spcPct val="0"/>
        </a:spcAft>
        <a:defRPr sz="2800">
          <a:solidFill>
            <a:schemeClr val="tx2"/>
          </a:solidFill>
          <a:latin typeface="Arial" charset="0"/>
        </a:defRPr>
      </a:lvl8pPr>
      <a:lvl9pPr marL="1828800" algn="ctr" rtl="0" eaLnBrk="0" fontAlgn="base" hangingPunct="0">
        <a:spcBef>
          <a:spcPct val="0"/>
        </a:spcBef>
        <a:spcAft>
          <a:spcPct val="0"/>
        </a:spcAft>
        <a:defRPr sz="2800">
          <a:solidFill>
            <a:schemeClr val="tx2"/>
          </a:solidFill>
          <a:latin typeface="Arial" charset="0"/>
        </a:defRPr>
      </a:lvl9pPr>
    </p:titleStyle>
    <p:bodyStyle>
      <a:lvl1pPr marL="227013" indent="-227013" algn="l" rtl="0" eaLnBrk="0" fontAlgn="base" hangingPunct="0">
        <a:spcBef>
          <a:spcPct val="20000"/>
        </a:spcBef>
        <a:spcAft>
          <a:spcPct val="0"/>
        </a:spcAft>
        <a:buClr>
          <a:srgbClr val="0053A1"/>
        </a:buClr>
        <a:buChar char="•"/>
        <a:defRPr sz="2000">
          <a:solidFill>
            <a:schemeClr val="tx1"/>
          </a:solidFill>
          <a:latin typeface="+mn-lt"/>
          <a:ea typeface="+mn-ea"/>
          <a:cs typeface="+mn-cs"/>
        </a:defRPr>
      </a:lvl1pPr>
      <a:lvl2pPr marL="568325" indent="-227013" algn="l" rtl="0" eaLnBrk="0" fontAlgn="base" hangingPunct="0">
        <a:spcBef>
          <a:spcPct val="20000"/>
        </a:spcBef>
        <a:spcAft>
          <a:spcPct val="0"/>
        </a:spcAft>
        <a:buClr>
          <a:srgbClr val="4D4D4D"/>
        </a:buClr>
        <a:buChar char="–"/>
        <a:defRPr sz="2800">
          <a:solidFill>
            <a:schemeClr val="tx1"/>
          </a:solidFill>
          <a:latin typeface="+mn-lt"/>
        </a:defRPr>
      </a:lvl2pPr>
      <a:lvl3pPr marL="857250" indent="-174625" algn="l" rtl="0" eaLnBrk="0" fontAlgn="base" hangingPunct="0">
        <a:spcBef>
          <a:spcPct val="20000"/>
        </a:spcBef>
        <a:spcAft>
          <a:spcPct val="0"/>
        </a:spcAft>
        <a:buClr>
          <a:srgbClr val="568733"/>
        </a:buClr>
        <a:buChar char="•"/>
        <a:defRPr sz="1600">
          <a:solidFill>
            <a:schemeClr val="tx1"/>
          </a:solidFill>
          <a:latin typeface="+mn-lt"/>
        </a:defRPr>
      </a:lvl3pPr>
      <a:lvl4pPr marL="1201738" indent="-227013" algn="l" rtl="0" eaLnBrk="0" fontAlgn="base" hangingPunct="0">
        <a:spcBef>
          <a:spcPct val="20000"/>
        </a:spcBef>
        <a:spcAft>
          <a:spcPct val="0"/>
        </a:spcAft>
        <a:buChar char="–"/>
        <a:defRPr sz="1400">
          <a:solidFill>
            <a:schemeClr val="tx1"/>
          </a:solidFill>
          <a:latin typeface="+mn-lt"/>
        </a:defRPr>
      </a:lvl4pPr>
      <a:lvl5pPr marL="1597025" indent="-168275" algn="l" rtl="0" eaLnBrk="0" fontAlgn="base" hangingPunct="0">
        <a:spcBef>
          <a:spcPct val="20000"/>
        </a:spcBef>
        <a:spcAft>
          <a:spcPct val="0"/>
        </a:spcAft>
        <a:buChar char="»"/>
        <a:defRPr sz="1400">
          <a:solidFill>
            <a:schemeClr val="tx1"/>
          </a:solidFill>
          <a:latin typeface="+mn-lt"/>
        </a:defRPr>
      </a:lvl5pPr>
      <a:lvl6pPr marL="2054225" indent="-168275" algn="l" rtl="0" eaLnBrk="0" fontAlgn="base" hangingPunct="0">
        <a:spcBef>
          <a:spcPct val="20000"/>
        </a:spcBef>
        <a:spcAft>
          <a:spcPct val="0"/>
        </a:spcAft>
        <a:buChar char="»"/>
        <a:defRPr sz="1400">
          <a:solidFill>
            <a:schemeClr val="tx1"/>
          </a:solidFill>
          <a:latin typeface="+mn-lt"/>
        </a:defRPr>
      </a:lvl6pPr>
      <a:lvl7pPr marL="2511425" indent="-168275" algn="l" rtl="0" eaLnBrk="0" fontAlgn="base" hangingPunct="0">
        <a:spcBef>
          <a:spcPct val="20000"/>
        </a:spcBef>
        <a:spcAft>
          <a:spcPct val="0"/>
        </a:spcAft>
        <a:buChar char="»"/>
        <a:defRPr sz="1400">
          <a:solidFill>
            <a:schemeClr val="tx1"/>
          </a:solidFill>
          <a:latin typeface="+mn-lt"/>
        </a:defRPr>
      </a:lvl7pPr>
      <a:lvl8pPr marL="2968625" indent="-168275" algn="l" rtl="0" eaLnBrk="0" fontAlgn="base" hangingPunct="0">
        <a:spcBef>
          <a:spcPct val="20000"/>
        </a:spcBef>
        <a:spcAft>
          <a:spcPct val="0"/>
        </a:spcAft>
        <a:buChar char="»"/>
        <a:defRPr sz="1400">
          <a:solidFill>
            <a:schemeClr val="tx1"/>
          </a:solidFill>
          <a:latin typeface="+mn-lt"/>
        </a:defRPr>
      </a:lvl8pPr>
      <a:lvl9pPr marL="3425825" indent="-168275"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6.jpg"/><Relationship Id="rId1" Type="http://schemas.openxmlformats.org/officeDocument/2006/relationships/slideLayout" Target="../slideLayouts/slideLayout21.xml"/><Relationship Id="rId2"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6.jpg"/><Relationship Id="rId5" Type="http://schemas.openxmlformats.org/officeDocument/2006/relationships/image" Target="../media/image32.png"/><Relationship Id="rId1" Type="http://schemas.openxmlformats.org/officeDocument/2006/relationships/slideLayout" Target="../slideLayouts/slideLayout18.xml"/><Relationship Id="rId2"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3.png"/><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6.jpg"/><Relationship Id="rId1" Type="http://schemas.openxmlformats.org/officeDocument/2006/relationships/slideLayout" Target="../slideLayouts/slideLayout18.xml"/><Relationship Id="rId2"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8.xml"/><Relationship Id="rId2"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file://localhost/Users/gianlucablois/Documents/00%20Presentation%20Geology/Geology%20colloquium%20(October%202013)/Material/RIM/RIM2.png" TargetMode="External"/><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6.jpg"/><Relationship Id="rId1" Type="http://schemas.openxmlformats.org/officeDocument/2006/relationships/slideLayout" Target="../slideLayouts/slideLayout18.xml"/><Relationship Id="rId2"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8.xml"/><Relationship Id="rId2"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jpeg"/><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g"/><Relationship Id="rId5" Type="http://schemas.openxmlformats.org/officeDocument/2006/relationships/image" Target="../media/image6.jpg"/><Relationship Id="rId1" Type="http://schemas.openxmlformats.org/officeDocument/2006/relationships/slideLayout" Target="../slideLayouts/slideLayout18.xml"/><Relationship Id="rId2"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jpeg"/><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58.jpeg"/><Relationship Id="rId6" Type="http://schemas.openxmlformats.org/officeDocument/2006/relationships/image" Target="../media/image59.jpg"/><Relationship Id="rId7" Type="http://schemas.openxmlformats.org/officeDocument/2006/relationships/image" Target="../media/image60.jpe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5.jpeg"/><Relationship Id="rId1" Type="http://schemas.openxmlformats.org/officeDocument/2006/relationships/slideLayout" Target="../slideLayouts/slideLayout17.xml"/><Relationship Id="rId2" Type="http://schemas.openxmlformats.org/officeDocument/2006/relationships/image" Target="../media/image5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3.jpg"/><Relationship Id="rId3"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emf"/><Relationship Id="rId5" Type="http://schemas.openxmlformats.org/officeDocument/2006/relationships/image" Target="../media/image67.emf"/><Relationship Id="rId6" Type="http://schemas.openxmlformats.org/officeDocument/2006/relationships/image" Target="../media/image68.png"/><Relationship Id="rId7" Type="http://schemas.openxmlformats.org/officeDocument/2006/relationships/image" Target="../media/image69.emf"/><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17.xml"/><Relationship Id="rId2"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png"/><Relationship Id="rId5" Type="http://schemas.openxmlformats.org/officeDocument/2006/relationships/image" Target="../media/image81.jpg"/><Relationship Id="rId6" Type="http://schemas.openxmlformats.org/officeDocument/2006/relationships/image" Target="../media/image82.png"/><Relationship Id="rId7" Type="http://schemas.openxmlformats.org/officeDocument/2006/relationships/image" Target="../media/image83.jpeg"/><Relationship Id="rId1" Type="http://schemas.openxmlformats.org/officeDocument/2006/relationships/slideLayout" Target="../slideLayouts/slideLayout17.xml"/><Relationship Id="rId2"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6.emf"/></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4" Type="http://schemas.microsoft.com/office/2007/relationships/hdphoto" Target="../media/hdphoto1.wdp"/><Relationship Id="rId1" Type="http://schemas.openxmlformats.org/officeDocument/2006/relationships/slideLayout" Target="../slideLayouts/slideLayout15.xml"/><Relationship Id="rId2" Type="http://schemas.openxmlformats.org/officeDocument/2006/relationships/image" Target="../media/image8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5.jpeg"/><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9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6.emf"/></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eg"/><Relationship Id="rId6" Type="http://schemas.openxmlformats.org/officeDocument/2006/relationships/image" Target="../media/image5.jpeg"/><Relationship Id="rId1" Type="http://schemas.openxmlformats.org/officeDocument/2006/relationships/slideLayout" Target="../slideLayouts/slideLayout18.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5.jpeg"/><Relationship Id="rId1" Type="http://schemas.openxmlformats.org/officeDocument/2006/relationships/slideLayout" Target="../slideLayouts/slideLayout18.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6.jpg"/><Relationship Id="rId1" Type="http://schemas.openxmlformats.org/officeDocument/2006/relationships/slideLayout" Target="../slideLayouts/slideLayout19.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6.jpg"/><Relationship Id="rId1" Type="http://schemas.openxmlformats.org/officeDocument/2006/relationships/slideLayout" Target="../slideLayouts/slideLayout18.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6.jpg"/><Relationship Id="rId1" Type="http://schemas.openxmlformats.org/officeDocument/2006/relationships/slideLayout" Target="../slideLayouts/slideLayout20.xml"/><Relationship Id="rId2"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ctrTitle" idx="4294967295"/>
          </p:nvPr>
        </p:nvSpPr>
        <p:spPr>
          <a:xfrm>
            <a:off x="584219" y="1235111"/>
            <a:ext cx="8194656" cy="583758"/>
          </a:xfrm>
        </p:spPr>
        <p:txBody>
          <a:bodyPr anchor="t"/>
          <a:lstStyle/>
          <a:p>
            <a:r>
              <a:rPr lang="en-US" b="1" dirty="0" smtClean="0">
                <a:solidFill>
                  <a:srgbClr val="000000"/>
                </a:solidFill>
              </a:rPr>
              <a:t>Institute for Flow Physics and Control</a:t>
            </a:r>
            <a:endParaRPr lang="en-US" b="1" dirty="0">
              <a:solidFill>
                <a:srgbClr val="000000"/>
              </a:solidFill>
            </a:endParaRPr>
          </a:p>
        </p:txBody>
      </p:sp>
      <p:sp>
        <p:nvSpPr>
          <p:cNvPr id="8" name="TextBox 7"/>
          <p:cNvSpPr txBox="1"/>
          <p:nvPr/>
        </p:nvSpPr>
        <p:spPr>
          <a:xfrm>
            <a:off x="1" y="3042741"/>
            <a:ext cx="9143999" cy="2677656"/>
          </a:xfrm>
          <a:prstGeom prst="rect">
            <a:avLst/>
          </a:prstGeom>
          <a:noFill/>
        </p:spPr>
        <p:txBody>
          <a:bodyPr wrap="square" rtlCol="0">
            <a:spAutoFit/>
          </a:bodyPr>
          <a:lstStyle/>
          <a:p>
            <a:pPr algn="ctr"/>
            <a:r>
              <a:rPr lang="en-US" sz="1800" kern="0" dirty="0" smtClean="0">
                <a:solidFill>
                  <a:schemeClr val="tx2"/>
                </a:solidFill>
                <a:latin typeface="+mj-lt"/>
                <a:cs typeface="Arial" pitchFamily="34" charset="0"/>
              </a:rPr>
              <a:t/>
            </a:r>
            <a:br>
              <a:rPr lang="en-US" sz="1800" kern="0" dirty="0" smtClean="0">
                <a:solidFill>
                  <a:schemeClr val="tx2"/>
                </a:solidFill>
                <a:latin typeface="+mj-lt"/>
                <a:cs typeface="Arial" pitchFamily="34" charset="0"/>
              </a:rPr>
            </a:br>
            <a:r>
              <a:rPr lang="en-US" sz="1800" dirty="0" smtClean="0">
                <a:latin typeface="+mj-lt"/>
                <a:cs typeface="Arial" pitchFamily="34" charset="0"/>
              </a:rPr>
              <a:t>  </a:t>
            </a:r>
            <a:br>
              <a:rPr lang="en-US" sz="1800" dirty="0" smtClean="0">
                <a:latin typeface="+mj-lt"/>
                <a:cs typeface="Arial" pitchFamily="34" charset="0"/>
              </a:rPr>
            </a:br>
            <a:r>
              <a:rPr lang="en-US" dirty="0" smtClean="0">
                <a:latin typeface="+mj-lt"/>
                <a:cs typeface="Arial" pitchFamily="34" charset="0"/>
              </a:rPr>
              <a:t>Thomas Corke</a:t>
            </a:r>
            <a:endParaRPr lang="en-US" sz="1800" dirty="0" smtClean="0">
              <a:latin typeface="+mj-lt"/>
              <a:cs typeface="Arial" pitchFamily="34" charset="0"/>
            </a:endParaRPr>
          </a:p>
          <a:p>
            <a:pPr algn="ctr"/>
            <a:endParaRPr lang="en-US" sz="1800" dirty="0" smtClean="0">
              <a:latin typeface="+mj-lt"/>
              <a:cs typeface="Arial" pitchFamily="34" charset="0"/>
            </a:endParaRPr>
          </a:p>
          <a:p>
            <a:pPr algn="ctr"/>
            <a:r>
              <a:rPr lang="en-US" sz="1800" dirty="0" smtClean="0">
                <a:latin typeface="+mj-lt"/>
                <a:cs typeface="Arial" pitchFamily="34" charset="0"/>
              </a:rPr>
              <a:t>Director, Institute for Flow Physics and Control</a:t>
            </a:r>
          </a:p>
          <a:p>
            <a:pPr algn="ctr"/>
            <a:r>
              <a:rPr lang="en-US" sz="1800" dirty="0" smtClean="0">
                <a:latin typeface="+mj-lt"/>
                <a:cs typeface="Arial" pitchFamily="34" charset="0"/>
              </a:rPr>
              <a:t>University of Notre Dame</a:t>
            </a:r>
          </a:p>
          <a:p>
            <a:pPr algn="ctr"/>
            <a:r>
              <a:rPr lang="en-US" sz="1800" dirty="0" smtClean="0">
                <a:latin typeface="+mj-lt"/>
                <a:cs typeface="Arial" pitchFamily="34" charset="0"/>
              </a:rPr>
              <a:t>College of Engineering</a:t>
            </a:r>
          </a:p>
          <a:p>
            <a:pPr algn="ctr"/>
            <a:r>
              <a:rPr lang="en-US" sz="1800" dirty="0" smtClean="0">
                <a:latin typeface="+mj-lt"/>
                <a:cs typeface="Arial" pitchFamily="34" charset="0"/>
              </a:rPr>
              <a:t>Notre Dame, IN</a:t>
            </a:r>
          </a:p>
          <a:p>
            <a:pPr algn="ctr"/>
            <a:r>
              <a:rPr lang="en-US" sz="1800" dirty="0" err="1" smtClean="0">
                <a:solidFill>
                  <a:srgbClr val="0000FF"/>
                </a:solidFill>
                <a:latin typeface="+mj-lt"/>
                <a:cs typeface="Arial" pitchFamily="34" charset="0"/>
              </a:rPr>
              <a:t>tcorke@nd.edu</a:t>
            </a:r>
            <a:r>
              <a:rPr lang="en-US" sz="1800" dirty="0" smtClean="0">
                <a:solidFill>
                  <a:srgbClr val="0000FF"/>
                </a:solidFill>
                <a:latin typeface="+mj-lt"/>
                <a:cs typeface="Arial" pitchFamily="34" charset="0"/>
              </a:rPr>
              <a:t> </a:t>
            </a:r>
          </a:p>
        </p:txBody>
      </p:sp>
      <p:sp>
        <p:nvSpPr>
          <p:cNvPr id="5" name="Line 10"/>
          <p:cNvSpPr>
            <a:spLocks noChangeShapeType="1"/>
          </p:cNvSpPr>
          <p:nvPr/>
        </p:nvSpPr>
        <p:spPr bwMode="auto">
          <a:xfrm>
            <a:off x="-7056" y="6915214"/>
            <a:ext cx="9144000" cy="0"/>
          </a:xfrm>
          <a:prstGeom prst="line">
            <a:avLst/>
          </a:prstGeom>
          <a:noFill/>
          <a:ln w="76200">
            <a:solidFill>
              <a:srgbClr val="0053A1"/>
            </a:solidFill>
            <a:round/>
            <a:headEnd/>
            <a:tailEnd/>
          </a:ln>
          <a:effectLst/>
        </p:spPr>
        <p:txBody>
          <a:bodyPr wrap="none" anchor="ctr"/>
          <a:lstStyle/>
          <a:p>
            <a:pPr eaLnBrk="0" hangingPunct="0">
              <a:defRPr/>
            </a:pPr>
            <a:endParaRPr lang="en-US">
              <a:cs typeface="+mn-cs"/>
            </a:endParaRPr>
          </a:p>
        </p:txBody>
      </p:sp>
      <p:pic>
        <p:nvPicPr>
          <p:cNvPr id="6" name="Picture 3" descr="F:\AHS_presentation\flowpac.png"/>
          <p:cNvPicPr>
            <a:picLocks noChangeAspect="1" noChangeArrowheads="1"/>
          </p:cNvPicPr>
          <p:nvPr/>
        </p:nvPicPr>
        <p:blipFill>
          <a:blip r:embed="rId3"/>
          <a:srcRect/>
          <a:stretch>
            <a:fillRect/>
          </a:stretch>
        </p:blipFill>
        <p:spPr bwMode="auto">
          <a:xfrm>
            <a:off x="7657478" y="6492240"/>
            <a:ext cx="1182576" cy="365760"/>
          </a:xfrm>
          <a:prstGeom prst="rect">
            <a:avLst/>
          </a:prstGeom>
          <a:noFill/>
          <a:ln w="9525">
            <a:noFill/>
            <a:miter lim="800000"/>
            <a:headEnd/>
            <a:tailEnd/>
          </a:ln>
        </p:spPr>
      </p:pic>
      <p:pic>
        <p:nvPicPr>
          <p:cNvPr id="7" name="Picture 3"/>
          <p:cNvPicPr>
            <a:picLocks noChangeAspect="1" noChangeArrowheads="1"/>
          </p:cNvPicPr>
          <p:nvPr/>
        </p:nvPicPr>
        <p:blipFill>
          <a:blip r:embed="rId4"/>
          <a:srcRect/>
          <a:stretch>
            <a:fillRect/>
          </a:stretch>
        </p:blipFill>
        <p:spPr bwMode="auto">
          <a:xfrm>
            <a:off x="170227" y="6459703"/>
            <a:ext cx="415811" cy="411480"/>
          </a:xfrm>
          <a:prstGeom prst="rect">
            <a:avLst/>
          </a:prstGeom>
          <a:noFill/>
          <a:ln w="9525">
            <a:noFill/>
            <a:miter lim="800000"/>
            <a:headEnd/>
            <a:tailEnd/>
          </a:ln>
        </p:spPr>
      </p:pic>
      <p:sp>
        <p:nvSpPr>
          <p:cNvPr id="9" name="TextBox 8"/>
          <p:cNvSpPr txBox="1"/>
          <p:nvPr/>
        </p:nvSpPr>
        <p:spPr>
          <a:xfrm>
            <a:off x="539473" y="6488688"/>
            <a:ext cx="2190073" cy="307777"/>
          </a:xfrm>
          <a:prstGeom prst="rect">
            <a:avLst/>
          </a:prstGeom>
          <a:noFill/>
        </p:spPr>
        <p:txBody>
          <a:bodyPr wrap="none" rtlCol="0">
            <a:spAutoFit/>
          </a:bodyPr>
          <a:lstStyle/>
          <a:p>
            <a:r>
              <a:rPr lang="en-US" sz="1400" dirty="0" smtClean="0">
                <a:latin typeface="+mj-lt"/>
              </a:rPr>
              <a:t>University of Notre Dame</a:t>
            </a:r>
            <a:endParaRPr lang="en-US" sz="1400" dirty="0">
              <a:latin typeface="+mj-lt"/>
            </a:endParaRPr>
          </a:p>
        </p:txBody>
      </p:sp>
    </p:spTree>
    <p:extLst>
      <p:ext uri="{BB962C8B-B14F-4D97-AF65-F5344CB8AC3E}">
        <p14:creationId xmlns:p14="http://schemas.microsoft.com/office/powerpoint/2010/main" val="22108916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p:cNvSpPr txBox="1">
            <a:spLocks/>
          </p:cNvSpPr>
          <p:nvPr/>
        </p:nvSpPr>
        <p:spPr bwMode="auto">
          <a:xfrm>
            <a:off x="45155" y="388438"/>
            <a:ext cx="8810974" cy="9556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u="none" strike="noStrike" kern="0" cap="none" spc="0" normalizeH="0" baseline="0" noProof="0" dirty="0">
              <a:ln>
                <a:noFill/>
              </a:ln>
              <a:solidFill>
                <a:schemeClr val="tx2"/>
              </a:solidFill>
              <a:effectLst/>
              <a:uLnTx/>
              <a:uFillTx/>
              <a:latin typeface="+mj-lt"/>
              <a:ea typeface="+mj-ea"/>
              <a:cs typeface="+mj-cs"/>
            </a:endParaRPr>
          </a:p>
        </p:txBody>
      </p:sp>
      <p:sp>
        <p:nvSpPr>
          <p:cNvPr id="2" name="Title 1"/>
          <p:cNvSpPr>
            <a:spLocks noGrp="1"/>
          </p:cNvSpPr>
          <p:nvPr>
            <p:ph type="title"/>
          </p:nvPr>
        </p:nvSpPr>
        <p:spPr/>
        <p:txBody>
          <a:bodyPr/>
          <a:lstStyle/>
          <a:p>
            <a:r>
              <a:rPr lang="en-US" dirty="0" smtClean="0"/>
              <a:t>Transonic Compressor Facility </a:t>
            </a:r>
            <a:endParaRPr lang="en-US" dirty="0"/>
          </a:p>
        </p:txBody>
      </p:sp>
      <p:sp>
        <p:nvSpPr>
          <p:cNvPr id="23" name="Text Box 2"/>
          <p:cNvSpPr txBox="1">
            <a:spLocks noChangeArrowheads="1"/>
          </p:cNvSpPr>
          <p:nvPr/>
        </p:nvSpPr>
        <p:spPr bwMode="auto">
          <a:xfrm>
            <a:off x="5670550" y="1426281"/>
            <a:ext cx="3360561" cy="2248950"/>
          </a:xfrm>
          <a:prstGeom prst="rect">
            <a:avLst/>
          </a:prstGeom>
          <a:noFill/>
          <a:ln w="9525">
            <a:noFill/>
            <a:round/>
            <a:headEnd/>
            <a:tailEnd/>
          </a:ln>
          <a:effectLst/>
        </p:spPr>
        <p:txBody>
          <a:bodyPr wrap="square" lIns="90000" tIns="46800" rIns="90000" bIns="46800">
            <a:spAutoFit/>
          </a:bodyPr>
          <a:lstStyle/>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400 H.P.</a:t>
            </a:r>
            <a:endParaRPr lang="en-US" sz="2000" dirty="0">
              <a:solidFill>
                <a:srgbClr val="000000"/>
              </a:solidFill>
              <a:latin typeface="+mn-lt"/>
              <a:ea typeface="DejaVu Sans" charset="0"/>
              <a:cs typeface="DejaVu Sans" charset="0"/>
            </a:endParaRP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15,000 R.P.M.</a:t>
            </a:r>
            <a:endParaRPr lang="en-US" sz="2000" dirty="0">
              <a:solidFill>
                <a:srgbClr val="000000"/>
              </a:solidFill>
              <a:latin typeface="+mn-lt"/>
              <a:ea typeface="DejaVu Sans" charset="0"/>
              <a:cs typeface="DejaVu Sans" charset="0"/>
            </a:endParaRP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Design </a:t>
            </a:r>
            <a:r>
              <a:rPr lang="en-US" sz="2000" dirty="0">
                <a:solidFill>
                  <a:srgbClr val="000000"/>
                </a:solidFill>
                <a:latin typeface="+mn-lt"/>
                <a:ea typeface="DejaVu Sans" charset="0"/>
                <a:cs typeface="DejaVu Sans" charset="0"/>
              </a:rPr>
              <a:t>tip-Mach: </a:t>
            </a:r>
            <a:r>
              <a:rPr lang="en-US" sz="2000" dirty="0" smtClean="0">
                <a:solidFill>
                  <a:srgbClr val="000000"/>
                </a:solidFill>
                <a:latin typeface="+mn-lt"/>
                <a:ea typeface="DejaVu Sans" charset="0"/>
                <a:cs typeface="DejaVu Sans" charset="0"/>
              </a:rPr>
              <a:t>1.2</a:t>
            </a:r>
            <a:endParaRPr lang="en-US" sz="2000" dirty="0">
              <a:solidFill>
                <a:srgbClr val="000000"/>
              </a:solidFill>
              <a:latin typeface="+mn-lt"/>
              <a:ea typeface="DejaVu Sans" charset="0"/>
              <a:cs typeface="DejaVu Sans" charset="0"/>
            </a:endParaRP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2060"/>
                </a:solidFill>
                <a:latin typeface="+mn-lt"/>
                <a:ea typeface="DejaVu Sans" charset="0"/>
                <a:cs typeface="DejaVu Sans" charset="0"/>
              </a:rPr>
              <a:t>Magnetic </a:t>
            </a:r>
            <a:r>
              <a:rPr lang="en-US" sz="2000" dirty="0">
                <a:solidFill>
                  <a:srgbClr val="002060"/>
                </a:solidFill>
                <a:latin typeface="+mn-lt"/>
                <a:ea typeface="DejaVu Sans" charset="0"/>
                <a:cs typeface="DejaVu Sans" charset="0"/>
              </a:rPr>
              <a:t>levitation </a:t>
            </a:r>
            <a:r>
              <a:rPr lang="en-US" sz="2000" dirty="0" smtClean="0">
                <a:solidFill>
                  <a:srgbClr val="002060"/>
                </a:solidFill>
                <a:latin typeface="+mn-lt"/>
                <a:ea typeface="DejaVu Sans" charset="0"/>
                <a:cs typeface="DejaVu Sans" charset="0"/>
              </a:rPr>
              <a:t>rotor </a:t>
            </a:r>
            <a:r>
              <a:rPr lang="en-US" sz="2000" dirty="0">
                <a:solidFill>
                  <a:srgbClr val="002060"/>
                </a:solidFill>
                <a:latin typeface="+mn-lt"/>
                <a:ea typeface="DejaVu Sans" charset="0"/>
                <a:cs typeface="DejaVu Sans" charset="0"/>
              </a:rPr>
              <a:t>bearings</a:t>
            </a: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Rotor </a:t>
            </a:r>
            <a:r>
              <a:rPr lang="en-US" sz="2000" dirty="0">
                <a:solidFill>
                  <a:srgbClr val="000000"/>
                </a:solidFill>
                <a:latin typeface="+mn-lt"/>
                <a:ea typeface="DejaVu Sans" charset="0"/>
                <a:cs typeface="DejaVu Sans" charset="0"/>
              </a:rPr>
              <a:t>optical </a:t>
            </a:r>
            <a:r>
              <a:rPr lang="en-US" sz="2000" dirty="0" smtClean="0">
                <a:solidFill>
                  <a:srgbClr val="000000"/>
                </a:solidFill>
                <a:latin typeface="+mn-lt"/>
                <a:ea typeface="DejaVu Sans" charset="0"/>
                <a:cs typeface="DejaVu Sans" charset="0"/>
              </a:rPr>
              <a:t>access</a:t>
            </a:r>
            <a:endParaRPr lang="en-US" sz="2000" dirty="0">
              <a:solidFill>
                <a:srgbClr val="000000"/>
              </a:solidFill>
              <a:latin typeface="+mn-lt"/>
              <a:ea typeface="DejaVu Sans" charset="0"/>
              <a:cs typeface="DejaVu Sans" charset="0"/>
            </a:endParaRPr>
          </a:p>
        </p:txBody>
      </p:sp>
      <p:pic>
        <p:nvPicPr>
          <p:cNvPr id="24" name="Picture 3"/>
          <p:cNvPicPr>
            <a:picLocks noChangeAspect="1" noChangeArrowheads="1"/>
          </p:cNvPicPr>
          <p:nvPr/>
        </p:nvPicPr>
        <p:blipFill>
          <a:blip r:embed="rId2" cstate="print"/>
          <a:srcRect/>
          <a:stretch>
            <a:fillRect/>
          </a:stretch>
        </p:blipFill>
        <p:spPr bwMode="auto">
          <a:xfrm>
            <a:off x="457200" y="1406525"/>
            <a:ext cx="5018088" cy="3338513"/>
          </a:xfrm>
          <a:prstGeom prst="rect">
            <a:avLst/>
          </a:prstGeom>
          <a:noFill/>
          <a:ln w="22320">
            <a:noFill/>
            <a:miter lim="800000"/>
            <a:headEnd/>
            <a:tailEnd/>
          </a:ln>
          <a:effectLst>
            <a:outerShdw blurRad="50800" dist="38100" dir="2700000" algn="tl" rotWithShape="0">
              <a:prstClr val="black">
                <a:alpha val="40000"/>
              </a:prstClr>
            </a:outerShdw>
          </a:effectLst>
        </p:spPr>
      </p:pic>
      <p:pic>
        <p:nvPicPr>
          <p:cNvPr id="4" name="Picture 3" descr="compressor_cutaway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491" y="3844924"/>
            <a:ext cx="2918460" cy="2446020"/>
          </a:xfrm>
          <a:prstGeom prst="rect">
            <a:avLst/>
          </a:prstGeom>
          <a:effectLst>
            <a:outerShdw blurRad="50800" dist="38100" dir="2700000" algn="tl" rotWithShape="0">
              <a:srgbClr val="000000">
                <a:alpha val="43000"/>
              </a:srgbClr>
            </a:outerShdw>
          </a:effectLst>
        </p:spPr>
      </p:pic>
      <p:pic>
        <p:nvPicPr>
          <p:cNvPr id="7" name="Picture 6" descr="white field aerial low res.jpg"/>
          <p:cNvPicPr>
            <a:picLocks noChangeAspect="1"/>
          </p:cNvPicPr>
          <p:nvPr/>
        </p:nvPicPr>
        <p:blipFill rotWithShape="1">
          <a:blip r:embed="rId4">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08737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54038"/>
            <a:ext cx="8578850" cy="658812"/>
          </a:xfrm>
        </p:spPr>
        <p:txBody>
          <a:bodyPr/>
          <a:lstStyle/>
          <a:p>
            <a:pPr algn="l"/>
            <a:r>
              <a:rPr lang="en-US" dirty="0" smtClean="0"/>
              <a:t>Transonic Turbine Facility: LPT &amp; HPT Modules</a:t>
            </a:r>
            <a:endParaRPr lang="en-US" dirty="0"/>
          </a:p>
        </p:txBody>
      </p:sp>
      <p:sp>
        <p:nvSpPr>
          <p:cNvPr id="30" name="Text Box 2"/>
          <p:cNvSpPr txBox="1">
            <a:spLocks noChangeArrowheads="1"/>
          </p:cNvSpPr>
          <p:nvPr/>
        </p:nvSpPr>
        <p:spPr bwMode="auto">
          <a:xfrm>
            <a:off x="4877330" y="1334558"/>
            <a:ext cx="4208501" cy="2248950"/>
          </a:xfrm>
          <a:prstGeom prst="rect">
            <a:avLst/>
          </a:prstGeom>
          <a:noFill/>
          <a:ln w="9525">
            <a:noFill/>
            <a:round/>
            <a:headEnd/>
            <a:tailEnd/>
          </a:ln>
          <a:effectLst/>
        </p:spPr>
        <p:txBody>
          <a:bodyPr wrap="none" lIns="90000" tIns="46800" rIns="90000" bIns="46800">
            <a:spAutoFit/>
          </a:bodyPr>
          <a:lstStyle/>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800 H.P.  </a:t>
            </a:r>
            <a:r>
              <a:rPr lang="en-US" sz="2000" dirty="0">
                <a:solidFill>
                  <a:srgbClr val="000000"/>
                </a:solidFill>
                <a:latin typeface="+mn-lt"/>
                <a:ea typeface="DejaVu Sans" charset="0"/>
                <a:cs typeface="DejaVu Sans" charset="0"/>
              </a:rPr>
              <a:t>compressor</a:t>
            </a: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500 H.P. </a:t>
            </a:r>
            <a:r>
              <a:rPr lang="en-US" sz="2000" dirty="0">
                <a:solidFill>
                  <a:srgbClr val="000000"/>
                </a:solidFill>
                <a:latin typeface="+mn-lt"/>
                <a:ea typeface="DejaVu Sans" charset="0"/>
                <a:cs typeface="DejaVu Sans" charset="0"/>
              </a:rPr>
              <a:t>motor</a:t>
            </a: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Design </a:t>
            </a:r>
            <a:r>
              <a:rPr lang="en-US" sz="2000" dirty="0">
                <a:solidFill>
                  <a:srgbClr val="000000"/>
                </a:solidFill>
                <a:latin typeface="+mn-lt"/>
                <a:ea typeface="DejaVu Sans" charset="0"/>
                <a:cs typeface="DejaVu Sans" charset="0"/>
              </a:rPr>
              <a:t>300 </a:t>
            </a:r>
            <a:r>
              <a:rPr lang="en-US" sz="2000" dirty="0" smtClean="0">
                <a:solidFill>
                  <a:srgbClr val="000000"/>
                </a:solidFill>
                <a:latin typeface="+mn-lt"/>
                <a:ea typeface="DejaVu Sans" charset="0"/>
                <a:cs typeface="DejaVu Sans" charset="0"/>
              </a:rPr>
              <a:t>H.P. turbine</a:t>
            </a:r>
            <a:endParaRPr lang="en-US" sz="2000" dirty="0">
              <a:solidFill>
                <a:srgbClr val="000000"/>
              </a:solidFill>
              <a:latin typeface="+mn-lt"/>
              <a:ea typeface="DejaVu Sans" charset="0"/>
              <a:cs typeface="DejaVu Sans" charset="0"/>
            </a:endParaRP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2060"/>
                </a:solidFill>
                <a:latin typeface="+mn-lt"/>
                <a:ea typeface="DejaVu Sans" charset="0"/>
                <a:cs typeface="DejaVu Sans" charset="0"/>
              </a:rPr>
              <a:t>Magnetic </a:t>
            </a:r>
            <a:r>
              <a:rPr lang="en-US" sz="2000" dirty="0">
                <a:solidFill>
                  <a:srgbClr val="002060"/>
                </a:solidFill>
                <a:latin typeface="+mn-lt"/>
                <a:ea typeface="DejaVu Sans" charset="0"/>
                <a:cs typeface="DejaVu Sans" charset="0"/>
              </a:rPr>
              <a:t>levitation </a:t>
            </a:r>
            <a:r>
              <a:rPr lang="en-US" sz="2000" dirty="0" smtClean="0">
                <a:solidFill>
                  <a:srgbClr val="002060"/>
                </a:solidFill>
                <a:latin typeface="+mn-lt"/>
                <a:ea typeface="DejaVu Sans" charset="0"/>
                <a:cs typeface="DejaVu Sans" charset="0"/>
              </a:rPr>
              <a:t>rotor </a:t>
            </a:r>
            <a:r>
              <a:rPr lang="en-US" sz="2000" dirty="0">
                <a:solidFill>
                  <a:srgbClr val="002060"/>
                </a:solidFill>
                <a:latin typeface="+mn-lt"/>
                <a:ea typeface="DejaVu Sans" charset="0"/>
                <a:cs typeface="DejaVu Sans" charset="0"/>
              </a:rPr>
              <a:t>bearings</a:t>
            </a: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Highly-</a:t>
            </a:r>
            <a:r>
              <a:rPr lang="en-US" sz="2000" dirty="0">
                <a:solidFill>
                  <a:srgbClr val="000000"/>
                </a:solidFill>
                <a:latin typeface="+mn-lt"/>
                <a:ea typeface="DejaVu Sans" charset="0"/>
                <a:cs typeface="DejaVu Sans" charset="0"/>
              </a:rPr>
              <a:t>loading rotor design</a:t>
            </a:r>
          </a:p>
          <a:p>
            <a:pP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dirty="0">
              <a:solidFill>
                <a:srgbClr val="000000"/>
              </a:solidFill>
              <a:latin typeface="Verdana" pitchFamily="32" charset="0"/>
              <a:ea typeface="DejaVu Sans" charset="0"/>
              <a:cs typeface="DejaVu Sans" charset="0"/>
            </a:endParaRPr>
          </a:p>
        </p:txBody>
      </p:sp>
      <p:pic>
        <p:nvPicPr>
          <p:cNvPr id="33" name="Picture 4" descr="MC3_2002.JPG"/>
          <p:cNvPicPr>
            <a:picLocks noChangeAspect="1"/>
          </p:cNvPicPr>
          <p:nvPr/>
        </p:nvPicPr>
        <p:blipFill>
          <a:blip r:embed="rId2" cstate="print"/>
          <a:srcRect/>
          <a:stretch>
            <a:fillRect/>
          </a:stretch>
        </p:blipFill>
        <p:spPr bwMode="auto">
          <a:xfrm>
            <a:off x="4800600" y="3600450"/>
            <a:ext cx="4120967" cy="2743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5" descr="HPT_cut-away.jpg"/>
          <p:cNvPicPr>
            <a:picLocks noChangeAspect="1"/>
          </p:cNvPicPr>
          <p:nvPr/>
        </p:nvPicPr>
        <p:blipFill rotWithShape="1">
          <a:blip r:embed="rId3">
            <a:extLst>
              <a:ext uri="{28A0092B-C50C-407E-A947-70E740481C1C}">
                <a14:useLocalDpi xmlns:a14="http://schemas.microsoft.com/office/drawing/2010/main" val="0"/>
              </a:ext>
            </a:extLst>
          </a:blip>
          <a:srcRect l="3894" t="357" b="-2"/>
          <a:stretch/>
        </p:blipFill>
        <p:spPr>
          <a:xfrm>
            <a:off x="782580" y="4451206"/>
            <a:ext cx="2639054" cy="1868187"/>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746125" y="4437945"/>
            <a:ext cx="800219" cy="461665"/>
          </a:xfrm>
          <a:prstGeom prst="rect">
            <a:avLst/>
          </a:prstGeom>
          <a:noFill/>
        </p:spPr>
        <p:txBody>
          <a:bodyPr wrap="none" rtlCol="0">
            <a:spAutoFit/>
          </a:bodyPr>
          <a:lstStyle/>
          <a:p>
            <a:r>
              <a:rPr lang="en-US" dirty="0" smtClean="0">
                <a:latin typeface="+mn-lt"/>
              </a:rPr>
              <a:t>HPT</a:t>
            </a:r>
            <a:r>
              <a:rPr lang="en-US" dirty="0" smtClean="0"/>
              <a:t> </a:t>
            </a:r>
            <a:endParaRPr lang="en-US" dirty="0"/>
          </a:p>
        </p:txBody>
      </p:sp>
      <p:sp>
        <p:nvSpPr>
          <p:cNvPr id="35" name="TextBox 34"/>
          <p:cNvSpPr txBox="1"/>
          <p:nvPr/>
        </p:nvSpPr>
        <p:spPr>
          <a:xfrm>
            <a:off x="5597525" y="5740400"/>
            <a:ext cx="749123" cy="461665"/>
          </a:xfrm>
          <a:prstGeom prst="rect">
            <a:avLst/>
          </a:prstGeom>
          <a:noFill/>
        </p:spPr>
        <p:txBody>
          <a:bodyPr wrap="none" rtlCol="0">
            <a:spAutoFit/>
          </a:bodyPr>
          <a:lstStyle/>
          <a:p>
            <a:r>
              <a:rPr lang="en-US" dirty="0" smtClean="0">
                <a:solidFill>
                  <a:schemeClr val="bg1"/>
                </a:solidFill>
                <a:latin typeface="+mn-lt"/>
              </a:rPr>
              <a:t>LPT</a:t>
            </a:r>
            <a:r>
              <a:rPr lang="en-US" dirty="0" smtClean="0"/>
              <a:t> </a:t>
            </a:r>
            <a:endParaRPr lang="en-US" dirty="0"/>
          </a:p>
        </p:txBody>
      </p:sp>
      <p:pic>
        <p:nvPicPr>
          <p:cNvPr id="9" name="Picture 8" descr="white field aerial low res.jpg"/>
          <p:cNvPicPr>
            <a:picLocks noChangeAspect="1"/>
          </p:cNvPicPr>
          <p:nvPr/>
        </p:nvPicPr>
        <p:blipFill rotWithShape="1">
          <a:blip r:embed="rId4">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grpSp>
        <p:nvGrpSpPr>
          <p:cNvPr id="5" name="Group 4"/>
          <p:cNvGrpSpPr/>
          <p:nvPr/>
        </p:nvGrpSpPr>
        <p:grpSpPr>
          <a:xfrm>
            <a:off x="155223" y="1317233"/>
            <a:ext cx="4571999" cy="3085434"/>
            <a:chOff x="155223" y="1317233"/>
            <a:chExt cx="4571999" cy="3085434"/>
          </a:xfrm>
        </p:grpSpPr>
        <p:pic>
          <p:nvPicPr>
            <p:cNvPr id="2" name="Picture 1" descr="turb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23" y="1317233"/>
              <a:ext cx="4529666" cy="3032360"/>
            </a:xfrm>
            <a:prstGeom prst="rect">
              <a:avLst/>
            </a:prstGeom>
          </p:spPr>
        </p:pic>
        <p:sp>
          <p:nvSpPr>
            <p:cNvPr id="3" name="Rectangle 2"/>
            <p:cNvSpPr/>
            <p:nvPr/>
          </p:nvSpPr>
          <p:spPr bwMode="auto">
            <a:xfrm>
              <a:off x="4445001" y="3372557"/>
              <a:ext cx="282221" cy="1030110"/>
            </a:xfrm>
            <a:prstGeom prst="rect">
              <a:avLst/>
            </a:prstGeom>
            <a:solidFill>
              <a:schemeClr val="bg1"/>
            </a:solidFill>
            <a:ln w="12700" cap="flat" cmpd="sng" algn="ctr">
              <a:noFill/>
              <a:prstDash val="solid"/>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8860915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Annular Nozzle Cascade </a:t>
            </a:r>
            <a:r>
              <a:rPr lang="en-US" dirty="0" smtClean="0"/>
              <a:t>(HANC)</a:t>
            </a:r>
            <a:endParaRPr lang="en-US" dirty="0"/>
          </a:p>
        </p:txBody>
      </p:sp>
      <p:pic>
        <p:nvPicPr>
          <p:cNvPr id="5" name="Picture 4"/>
          <p:cNvPicPr>
            <a:picLocks noChangeAspect="1"/>
          </p:cNvPicPr>
          <p:nvPr/>
        </p:nvPicPr>
        <p:blipFill>
          <a:blip r:embed="rId2"/>
          <a:stretch>
            <a:fillRect/>
          </a:stretch>
        </p:blipFill>
        <p:spPr>
          <a:xfrm>
            <a:off x="152139" y="1364181"/>
            <a:ext cx="5308861" cy="4995317"/>
          </a:xfrm>
          <a:prstGeom prst="rect">
            <a:avLst/>
          </a:prstGeom>
          <a:ln w="38100" cap="sq">
            <a:noFill/>
            <a:prstDash val="solid"/>
            <a:miter lim="800000"/>
          </a:ln>
          <a:effectLst/>
        </p:spPr>
      </p:pic>
      <p:sp>
        <p:nvSpPr>
          <p:cNvPr id="6" name="Rectangle 5"/>
          <p:cNvSpPr/>
          <p:nvPr/>
        </p:nvSpPr>
        <p:spPr>
          <a:xfrm>
            <a:off x="5362222" y="1833729"/>
            <a:ext cx="3683000" cy="3062377"/>
          </a:xfrm>
          <a:prstGeom prst="rect">
            <a:avLst/>
          </a:prstGeom>
        </p:spPr>
        <p:txBody>
          <a:bodyPr wrap="square">
            <a:spAutoFit/>
          </a:bodyPr>
          <a:lstStyle/>
          <a:p>
            <a:pPr marL="192024" indent="-192024">
              <a:spcBef>
                <a:spcPts val="600"/>
              </a:spcBef>
              <a:buFont typeface="Arial"/>
              <a:buChar char="•"/>
            </a:pPr>
            <a:r>
              <a:rPr lang="en-US" sz="1800" dirty="0" smtClean="0">
                <a:latin typeface="+mn-lt"/>
              </a:rPr>
              <a:t>700°F </a:t>
            </a:r>
            <a:r>
              <a:rPr lang="en-US" sz="1800" dirty="0">
                <a:latin typeface="+mn-lt"/>
              </a:rPr>
              <a:t>primary flow</a:t>
            </a:r>
          </a:p>
          <a:p>
            <a:pPr marL="192024" indent="-192024">
              <a:spcBef>
                <a:spcPts val="600"/>
              </a:spcBef>
              <a:buFont typeface="Arial"/>
              <a:buChar char="•"/>
            </a:pPr>
            <a:r>
              <a:rPr lang="en-US" sz="1800" dirty="0">
                <a:latin typeface="+mn-lt"/>
              </a:rPr>
              <a:t>Transonic nozzle Mach numbers</a:t>
            </a:r>
          </a:p>
          <a:p>
            <a:pPr marL="192024" indent="-192024">
              <a:spcBef>
                <a:spcPts val="600"/>
              </a:spcBef>
              <a:buFont typeface="Arial"/>
              <a:buChar char="•"/>
            </a:pPr>
            <a:r>
              <a:rPr lang="en-US" sz="1800" dirty="0">
                <a:latin typeface="+mn-lt"/>
              </a:rPr>
              <a:t>Full secondary cooling systems</a:t>
            </a:r>
          </a:p>
          <a:p>
            <a:pPr marL="192024" indent="-192024">
              <a:spcBef>
                <a:spcPts val="600"/>
              </a:spcBef>
              <a:buFont typeface="Arial"/>
              <a:buChar char="•"/>
            </a:pPr>
            <a:r>
              <a:rPr lang="en-US" sz="1800" dirty="0">
                <a:latin typeface="+mn-lt"/>
              </a:rPr>
              <a:t>46 inch diameter</a:t>
            </a:r>
          </a:p>
          <a:p>
            <a:pPr marL="192024" indent="-192024">
              <a:spcBef>
                <a:spcPts val="600"/>
              </a:spcBef>
              <a:buFont typeface="Arial"/>
              <a:buChar char="•"/>
            </a:pPr>
            <a:r>
              <a:rPr lang="en-US" sz="1800" dirty="0">
                <a:latin typeface="+mn-lt"/>
              </a:rPr>
              <a:t>Controlled inlet turbulence characteristics.</a:t>
            </a:r>
          </a:p>
          <a:p>
            <a:pPr marL="192024" indent="-192024">
              <a:spcBef>
                <a:spcPts val="600"/>
              </a:spcBef>
              <a:buFont typeface="Arial"/>
              <a:buChar char="•"/>
            </a:pPr>
            <a:r>
              <a:rPr lang="en-US" sz="1800" dirty="0">
                <a:latin typeface="+mn-lt"/>
              </a:rPr>
              <a:t>Highly detailed aero/thermal measurements</a:t>
            </a:r>
          </a:p>
          <a:p>
            <a:pPr marL="285750" indent="-285750">
              <a:buFont typeface="Arial"/>
              <a:buChar char="•"/>
            </a:pPr>
            <a:endParaRPr lang="en-US" dirty="0"/>
          </a:p>
        </p:txBody>
      </p:sp>
      <p:pic>
        <p:nvPicPr>
          <p:cNvPr id="7" name="Picture 6" descr="white field aerial low res.jpg"/>
          <p:cNvPicPr>
            <a:picLocks noChangeAspect="1"/>
          </p:cNvPicPr>
          <p:nvPr/>
        </p:nvPicPr>
        <p:blipFill rotWithShape="1">
          <a:blip r:embed="rId3">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55439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 Stage Core Compressor (FSCC)</a:t>
            </a:r>
            <a:endParaRPr lang="en-US" dirty="0"/>
          </a:p>
        </p:txBody>
      </p:sp>
      <p:pic>
        <p:nvPicPr>
          <p:cNvPr id="4" name="Picture 3" descr="FSCC_Schematic.jpg"/>
          <p:cNvPicPr>
            <a:picLocks noChangeAspect="1"/>
          </p:cNvPicPr>
          <p:nvPr/>
        </p:nvPicPr>
        <p:blipFill rotWithShape="1">
          <a:blip r:embed="rId2">
            <a:extLst>
              <a:ext uri="{28A0092B-C50C-407E-A947-70E740481C1C}">
                <a14:useLocalDpi xmlns:a14="http://schemas.microsoft.com/office/drawing/2010/main" val="0"/>
              </a:ext>
            </a:extLst>
          </a:blip>
          <a:srcRect l="341" t="20809" b="11850"/>
          <a:stretch/>
        </p:blipFill>
        <p:spPr>
          <a:xfrm>
            <a:off x="395111" y="1298222"/>
            <a:ext cx="8261710" cy="3287889"/>
          </a:xfrm>
          <a:prstGeom prst="rect">
            <a:avLst/>
          </a:prstGeom>
        </p:spPr>
      </p:pic>
      <p:pic>
        <p:nvPicPr>
          <p:cNvPr id="5" name="Picture 4" descr="FSCC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90" y="4477774"/>
            <a:ext cx="2409387" cy="1898641"/>
          </a:xfrm>
          <a:prstGeom prst="rect">
            <a:avLst/>
          </a:prstGeom>
        </p:spPr>
      </p:pic>
      <p:sp>
        <p:nvSpPr>
          <p:cNvPr id="7" name="TextBox 6"/>
          <p:cNvSpPr txBox="1"/>
          <p:nvPr/>
        </p:nvSpPr>
        <p:spPr>
          <a:xfrm>
            <a:off x="4811892" y="3795889"/>
            <a:ext cx="4211409" cy="1554272"/>
          </a:xfrm>
          <a:prstGeom prst="rect">
            <a:avLst/>
          </a:prstGeom>
          <a:noFill/>
        </p:spPr>
        <p:txBody>
          <a:bodyPr wrap="none" rtlCol="0">
            <a:spAutoFit/>
          </a:bodyPr>
          <a:lstStyle/>
          <a:p>
            <a:pPr marL="256032" indent="-256032">
              <a:spcBef>
                <a:spcPts val="600"/>
              </a:spcBef>
              <a:buFont typeface="Arial"/>
              <a:buChar char="•"/>
            </a:pPr>
            <a:r>
              <a:rPr lang="en-US" sz="2000" dirty="0" smtClean="0">
                <a:latin typeface="+mn-lt"/>
              </a:rPr>
              <a:t>800 H.P.</a:t>
            </a:r>
          </a:p>
          <a:p>
            <a:pPr marL="256032" indent="-256032">
              <a:spcBef>
                <a:spcPts val="600"/>
              </a:spcBef>
              <a:buFont typeface="Arial"/>
              <a:buChar char="•"/>
            </a:pPr>
            <a:r>
              <a:rPr lang="en-US" sz="2000" dirty="0" smtClean="0">
                <a:latin typeface="+mn-lt"/>
              </a:rPr>
              <a:t>Variable IGV</a:t>
            </a:r>
          </a:p>
          <a:p>
            <a:pPr marL="256032" indent="-256032">
              <a:spcBef>
                <a:spcPts val="600"/>
              </a:spcBef>
              <a:buFont typeface="Arial"/>
              <a:buChar char="•"/>
            </a:pPr>
            <a:r>
              <a:rPr lang="en-US" sz="2000" dirty="0" smtClean="0">
                <a:latin typeface="+mn-lt"/>
              </a:rPr>
              <a:t>Transonic tip Mach number</a:t>
            </a:r>
          </a:p>
          <a:p>
            <a:pPr marL="256032" indent="-256032">
              <a:spcBef>
                <a:spcPts val="600"/>
              </a:spcBef>
              <a:buFont typeface="Arial"/>
              <a:buChar char="•"/>
            </a:pPr>
            <a:r>
              <a:rPr lang="en-US" sz="2000" dirty="0">
                <a:solidFill>
                  <a:srgbClr val="002060"/>
                </a:solidFill>
                <a:latin typeface="+mn-lt"/>
                <a:ea typeface="DejaVu Sans" charset="0"/>
                <a:cs typeface="DejaVu Sans" charset="0"/>
              </a:rPr>
              <a:t>Magnetic levitation rotor </a:t>
            </a:r>
            <a:r>
              <a:rPr lang="en-US" sz="2000" dirty="0" smtClean="0">
                <a:solidFill>
                  <a:srgbClr val="002060"/>
                </a:solidFill>
                <a:latin typeface="+mn-lt"/>
                <a:ea typeface="DejaVu Sans" charset="0"/>
                <a:cs typeface="DejaVu Sans" charset="0"/>
              </a:rPr>
              <a:t>bearings</a:t>
            </a:r>
            <a:endParaRPr lang="en-US" sz="2000" dirty="0">
              <a:solidFill>
                <a:srgbClr val="002060"/>
              </a:solidFill>
              <a:latin typeface="+mn-lt"/>
              <a:ea typeface="DejaVu Sans" charset="0"/>
              <a:cs typeface="DejaVu Sans" charset="0"/>
            </a:endParaRPr>
          </a:p>
        </p:txBody>
      </p:sp>
      <p:pic>
        <p:nvPicPr>
          <p:cNvPr id="6" name="Picture 5" descr="white field aerial low res.jpg"/>
          <p:cNvPicPr>
            <a:picLocks noChangeAspect="1"/>
          </p:cNvPicPr>
          <p:nvPr/>
        </p:nvPicPr>
        <p:blipFill rotWithShape="1">
          <a:blip r:embed="rId4">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81507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9891" y="554038"/>
            <a:ext cx="8578850" cy="658812"/>
          </a:xfrm>
        </p:spPr>
        <p:txBody>
          <a:bodyPr/>
          <a:lstStyle/>
          <a:p>
            <a:r>
              <a:rPr lang="en-US" dirty="0" smtClean="0"/>
              <a:t>Arc Heated Hypersonic Wind Tunnel</a:t>
            </a:r>
            <a:endParaRPr lang="en-US" dirty="0"/>
          </a:p>
        </p:txBody>
      </p:sp>
      <p:pic>
        <p:nvPicPr>
          <p:cNvPr id="20" name="Picture 19"/>
          <p:cNvPicPr>
            <a:picLocks noChangeAspect="1" noChangeArrowheads="1"/>
          </p:cNvPicPr>
          <p:nvPr/>
        </p:nvPicPr>
        <p:blipFill rotWithShape="1">
          <a:blip r:embed="rId2">
            <a:extLst>
              <a:ext uri="{28A0092B-C50C-407E-A947-70E740481C1C}">
                <a14:useLocalDpi xmlns:a14="http://schemas.microsoft.com/office/drawing/2010/main" val="0"/>
              </a:ext>
            </a:extLst>
          </a:blip>
          <a:srcRect l="15895" t="11923" r="6043" b="17115"/>
          <a:stretch/>
        </p:blipFill>
        <p:spPr bwMode="auto">
          <a:xfrm>
            <a:off x="288687" y="1276274"/>
            <a:ext cx="4819535" cy="2463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06999" y="1361722"/>
            <a:ext cx="2569934" cy="1477328"/>
          </a:xfrm>
          <a:prstGeom prst="rect">
            <a:avLst/>
          </a:prstGeom>
          <a:noFill/>
        </p:spPr>
        <p:txBody>
          <a:bodyPr wrap="none" rtlCol="0">
            <a:spAutoFit/>
          </a:bodyPr>
          <a:lstStyle/>
          <a:p>
            <a:pPr marL="164592" indent="-164592">
              <a:spcBef>
                <a:spcPts val="300"/>
              </a:spcBef>
              <a:buFont typeface="Arial"/>
              <a:buChar char="•"/>
            </a:pPr>
            <a:r>
              <a:rPr lang="en-US" sz="1600" dirty="0" smtClean="0">
                <a:latin typeface="+mn-lt"/>
              </a:rPr>
              <a:t>10m</a:t>
            </a:r>
            <a:r>
              <a:rPr lang="en-US" sz="1600" baseline="30000" dirty="0" smtClean="0">
                <a:latin typeface="+mn-lt"/>
              </a:rPr>
              <a:t>3</a:t>
            </a:r>
            <a:r>
              <a:rPr lang="en-US" sz="1600" dirty="0" smtClean="0">
                <a:latin typeface="+mn-lt"/>
              </a:rPr>
              <a:t> Internal Volume</a:t>
            </a:r>
          </a:p>
          <a:p>
            <a:pPr marL="164592" indent="-164592">
              <a:spcBef>
                <a:spcPts val="300"/>
              </a:spcBef>
              <a:buFont typeface="Arial"/>
              <a:buChar char="•"/>
            </a:pPr>
            <a:r>
              <a:rPr lang="en-US" sz="1600" dirty="0" smtClean="0">
                <a:latin typeface="+mn-lt"/>
              </a:rPr>
              <a:t>500kW Maximum Power</a:t>
            </a:r>
          </a:p>
          <a:p>
            <a:pPr marL="164592" indent="-164592">
              <a:spcBef>
                <a:spcPts val="300"/>
              </a:spcBef>
              <a:buFont typeface="Arial"/>
              <a:buChar char="•"/>
            </a:pPr>
            <a:r>
              <a:rPr lang="en-US" sz="1600" dirty="0" smtClean="0">
                <a:latin typeface="+mn-lt"/>
              </a:rPr>
              <a:t>Mach Nos. 3, 4.5, 6 &amp; 9</a:t>
            </a:r>
          </a:p>
          <a:p>
            <a:pPr marL="164592" indent="-164592">
              <a:spcBef>
                <a:spcPts val="300"/>
              </a:spcBef>
              <a:buFont typeface="Arial"/>
              <a:buChar char="•"/>
            </a:pPr>
            <a:r>
              <a:rPr lang="en-US" sz="1600" dirty="0" smtClean="0">
                <a:latin typeface="+mn-lt"/>
              </a:rPr>
              <a:t>Max. T</a:t>
            </a:r>
            <a:r>
              <a:rPr lang="en-US" sz="1600" baseline="-25000" dirty="0" smtClean="0">
                <a:latin typeface="+mn-lt"/>
              </a:rPr>
              <a:t>0</a:t>
            </a:r>
            <a:r>
              <a:rPr lang="en-US" sz="1600" dirty="0" smtClean="0">
                <a:latin typeface="+mn-lt"/>
              </a:rPr>
              <a:t> = 4200K</a:t>
            </a:r>
          </a:p>
          <a:p>
            <a:pPr marL="164592" indent="-164592">
              <a:spcBef>
                <a:spcPts val="300"/>
              </a:spcBef>
              <a:buFont typeface="Arial"/>
              <a:buChar char="•"/>
            </a:pPr>
            <a:r>
              <a:rPr lang="en-US" sz="1600" dirty="0" smtClean="0">
                <a:latin typeface="+mn-lt"/>
              </a:rPr>
              <a:t>Run Time ~ 1s</a:t>
            </a:r>
          </a:p>
        </p:txBody>
      </p:sp>
      <p:pic>
        <p:nvPicPr>
          <p:cNvPr id="7" name="Picture 6" descr="white field aerial low res.jpg"/>
          <p:cNvPicPr>
            <a:picLocks noChangeAspect="1"/>
          </p:cNvPicPr>
          <p:nvPr/>
        </p:nvPicPr>
        <p:blipFill rotWithShape="1">
          <a:blip r:embed="rId3">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04" b="25194"/>
          <a:stretch/>
        </p:blipFill>
        <p:spPr bwMode="auto">
          <a:xfrm>
            <a:off x="626182" y="4293670"/>
            <a:ext cx="4213929" cy="208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97555" y="3714172"/>
            <a:ext cx="4924777" cy="646331"/>
          </a:xfrm>
          <a:prstGeom prst="rect">
            <a:avLst/>
          </a:prstGeom>
        </p:spPr>
        <p:txBody>
          <a:bodyPr wrap="square">
            <a:spAutoFit/>
          </a:bodyPr>
          <a:lstStyle/>
          <a:p>
            <a:pPr marL="100584" lvl="0" indent="-100584" algn="just" fontAlgn="auto">
              <a:spcBef>
                <a:spcPts val="0"/>
              </a:spcBef>
              <a:spcAft>
                <a:spcPts val="0"/>
              </a:spcAft>
              <a:buFont typeface="Arial" pitchFamily="34" charset="0"/>
              <a:buChar char="•"/>
            </a:pPr>
            <a:r>
              <a:rPr lang="en-US" sz="1200" b="1" dirty="0">
                <a:solidFill>
                  <a:srgbClr val="FF0000"/>
                </a:solidFill>
                <a:latin typeface="Arial"/>
                <a:cs typeface="+mn-cs"/>
              </a:rPr>
              <a:t>Minimizing test gas contamination: </a:t>
            </a:r>
            <a:r>
              <a:rPr lang="en-US" sz="1200" b="1" dirty="0">
                <a:solidFill>
                  <a:srgbClr val="000000"/>
                </a:solidFill>
                <a:latin typeface="Arial"/>
                <a:cs typeface="+mn-cs"/>
              </a:rPr>
              <a:t>pure nitrogen arc-heating to prevent plasma induced chemical reactions in air, e.g., </a:t>
            </a:r>
            <a:r>
              <a:rPr lang="en-US" sz="1200" b="1" dirty="0" err="1">
                <a:solidFill>
                  <a:srgbClr val="000000"/>
                </a:solidFill>
                <a:latin typeface="Arial"/>
                <a:cs typeface="+mn-cs"/>
              </a:rPr>
              <a:t>NOx</a:t>
            </a:r>
            <a:r>
              <a:rPr lang="en-US" sz="1200" b="1" dirty="0">
                <a:solidFill>
                  <a:srgbClr val="000000"/>
                </a:solidFill>
                <a:latin typeface="Arial"/>
                <a:cs typeface="+mn-cs"/>
              </a:rPr>
              <a:t> production in plasma</a:t>
            </a:r>
          </a:p>
        </p:txBody>
      </p:sp>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464" t="9683" r="16131" b="16404"/>
          <a:stretch/>
        </p:blipFill>
        <p:spPr bwMode="auto">
          <a:xfrm>
            <a:off x="5368804" y="3525325"/>
            <a:ext cx="3634086" cy="28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707471" y="3273777"/>
            <a:ext cx="3154308" cy="276999"/>
          </a:xfrm>
          <a:prstGeom prst="rect">
            <a:avLst/>
          </a:prstGeom>
          <a:noFill/>
        </p:spPr>
        <p:txBody>
          <a:bodyPr wrap="square" rtlCol="0">
            <a:spAutoFit/>
          </a:bodyPr>
          <a:lstStyle/>
          <a:p>
            <a:r>
              <a:rPr lang="en-US" sz="1200" b="1" dirty="0" smtClean="0">
                <a:latin typeface="+mn-lt"/>
              </a:rPr>
              <a:t>Time Resolved Unstart Flame Dynamics</a:t>
            </a:r>
            <a:endParaRPr lang="en-US" sz="1200" b="1" dirty="0">
              <a:latin typeface="+mn-lt"/>
            </a:endParaRPr>
          </a:p>
        </p:txBody>
      </p:sp>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7052" t="8328" r="4193" b="80902"/>
          <a:stretch/>
        </p:blipFill>
        <p:spPr bwMode="auto">
          <a:xfrm>
            <a:off x="5305778" y="2878666"/>
            <a:ext cx="3838222" cy="47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Left Arrow 15"/>
          <p:cNvSpPr/>
          <p:nvPr/>
        </p:nvSpPr>
        <p:spPr bwMode="auto">
          <a:xfrm>
            <a:off x="8742186" y="3047999"/>
            <a:ext cx="401814" cy="118534"/>
          </a:xfrm>
          <a:prstGeom prst="lef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Rectangle 16"/>
          <p:cNvSpPr/>
          <p:nvPr/>
        </p:nvSpPr>
        <p:spPr>
          <a:xfrm>
            <a:off x="8241793" y="2539999"/>
            <a:ext cx="1029207" cy="400110"/>
          </a:xfrm>
          <a:prstGeom prst="rect">
            <a:avLst/>
          </a:prstGeom>
        </p:spPr>
        <p:txBody>
          <a:bodyPr wrap="square">
            <a:spAutoFit/>
          </a:bodyPr>
          <a:lstStyle/>
          <a:p>
            <a:pPr algn="ctr"/>
            <a:r>
              <a:rPr lang="en-US" sz="1000" b="1" dirty="0" err="1" smtClean="0">
                <a:latin typeface="+mn-lt"/>
              </a:rPr>
              <a:t>Freestream</a:t>
            </a:r>
            <a:r>
              <a:rPr lang="en-US" sz="1000" b="1" dirty="0">
                <a:latin typeface="+mn-lt"/>
              </a:rPr>
              <a:t> </a:t>
            </a:r>
            <a:r>
              <a:rPr lang="en-US" sz="1000" b="1" dirty="0" smtClean="0">
                <a:latin typeface="+mn-lt"/>
              </a:rPr>
              <a:t>Flow</a:t>
            </a:r>
            <a:endParaRPr lang="en-US" sz="1000" b="1" dirty="0">
              <a:latin typeface="+mn-lt"/>
            </a:endParaRPr>
          </a:p>
        </p:txBody>
      </p:sp>
    </p:spTree>
    <p:extLst>
      <p:ext uri="{BB962C8B-B14F-4D97-AF65-F5344CB8AC3E}">
        <p14:creationId xmlns:p14="http://schemas.microsoft.com/office/powerpoint/2010/main" val="19543806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2620" y="553057"/>
            <a:ext cx="7679267" cy="523220"/>
          </a:xfrm>
          <a:prstGeom prst="rect">
            <a:avLst/>
          </a:prstGeom>
          <a:noFill/>
        </p:spPr>
        <p:txBody>
          <a:bodyPr wrap="square" rtlCol="0">
            <a:spAutoFit/>
          </a:bodyPr>
          <a:lstStyle/>
          <a:p>
            <a:r>
              <a:rPr lang="en-US" sz="2800" dirty="0" smtClean="0">
                <a:latin typeface="+mj-lt"/>
                <a:ea typeface="+mj-ea"/>
                <a:cs typeface="+mj-cs"/>
              </a:rPr>
              <a:t>Notre Dame - AFRL/AFOSR Collaboration</a:t>
            </a:r>
            <a:r>
              <a:rPr lang="en-US" sz="2800" baseline="30000" dirty="0" smtClean="0">
                <a:latin typeface="+mj-lt"/>
                <a:ea typeface="+mj-ea"/>
                <a:cs typeface="+mj-cs"/>
              </a:rPr>
              <a:t>+</a:t>
            </a:r>
            <a:endParaRPr lang="en-US" sz="2800" baseline="30000" dirty="0">
              <a:latin typeface="+mj-lt"/>
              <a:ea typeface="+mj-ea"/>
              <a:cs typeface="+mj-cs"/>
            </a:endParaRPr>
          </a:p>
        </p:txBody>
      </p:sp>
      <p:cxnSp>
        <p:nvCxnSpPr>
          <p:cNvPr id="4" name="Straight Connector 3"/>
          <p:cNvCxnSpPr/>
          <p:nvPr/>
        </p:nvCxnSpPr>
        <p:spPr bwMode="auto">
          <a:xfrm>
            <a:off x="4943475" y="1086618"/>
            <a:ext cx="0" cy="5714232"/>
          </a:xfrm>
          <a:prstGeom prst="line">
            <a:avLst/>
          </a:prstGeom>
          <a:noFill/>
          <a:ln w="15875" cap="flat" cmpd="sng" algn="ctr">
            <a:solidFill>
              <a:schemeClr val="tx1"/>
            </a:solidFill>
            <a:prstDash val="solid"/>
            <a:round/>
            <a:headEnd type="none" w="med" len="med"/>
            <a:tailEnd type="none" w="med" len="med"/>
          </a:ln>
          <a:effectLst/>
        </p:spPr>
      </p:cxnSp>
      <p:sp>
        <p:nvSpPr>
          <p:cNvPr id="29" name="Rectangle 28"/>
          <p:cNvSpPr/>
          <p:nvPr/>
        </p:nvSpPr>
        <p:spPr>
          <a:xfrm>
            <a:off x="-1" y="1160745"/>
            <a:ext cx="4943475" cy="1015663"/>
          </a:xfrm>
          <a:prstGeom prst="rect">
            <a:avLst/>
          </a:prstGeom>
        </p:spPr>
        <p:txBody>
          <a:bodyPr wrap="square">
            <a:spAutoFit/>
          </a:bodyPr>
          <a:lstStyle/>
          <a:p>
            <a:pPr algn="ctr"/>
            <a:r>
              <a:rPr lang="en-US" sz="1600" b="1" dirty="0" smtClean="0">
                <a:latin typeface="+mj-lt"/>
              </a:rPr>
              <a:t>Non-intrusive Flow Property Measurements for Supersonic/Hypersonic Flows </a:t>
            </a:r>
          </a:p>
          <a:p>
            <a:pPr algn="ctr"/>
            <a:r>
              <a:rPr lang="en-US" sz="1200" b="1" dirty="0"/>
              <a:t>(2012/2013 Air Force Summer Faculty Fellowship Program</a:t>
            </a:r>
            <a:r>
              <a:rPr lang="en-US" sz="1200" b="1" dirty="0" smtClean="0"/>
              <a:t>)</a:t>
            </a:r>
            <a:endParaRPr lang="en-US" sz="1200" b="1" dirty="0"/>
          </a:p>
          <a:p>
            <a:pPr algn="ctr"/>
            <a:endParaRPr lang="en-US" sz="1600" b="1" dirty="0" smtClean="0">
              <a:latin typeface="+mj-lt"/>
            </a:endParaRPr>
          </a:p>
        </p:txBody>
      </p:sp>
      <p:sp>
        <p:nvSpPr>
          <p:cNvPr id="32" name="TextBox 31"/>
          <p:cNvSpPr txBox="1"/>
          <p:nvPr/>
        </p:nvSpPr>
        <p:spPr>
          <a:xfrm>
            <a:off x="180975" y="1837921"/>
            <a:ext cx="4572000" cy="523220"/>
          </a:xfrm>
          <a:prstGeom prst="rect">
            <a:avLst/>
          </a:prstGeom>
          <a:noFill/>
        </p:spPr>
        <p:txBody>
          <a:bodyPr wrap="square" rtlCol="0">
            <a:spAutoFit/>
          </a:bodyPr>
          <a:lstStyle/>
          <a:p>
            <a:pPr algn="ctr"/>
            <a:r>
              <a:rPr lang="en-US" sz="1400" b="1" dirty="0" smtClean="0">
                <a:solidFill>
                  <a:schemeClr val="accent1">
                    <a:lumMod val="50000"/>
                  </a:schemeClr>
                </a:solidFill>
              </a:rPr>
              <a:t>Wright Patterson Air Force Base</a:t>
            </a:r>
          </a:p>
          <a:p>
            <a:pPr algn="ctr"/>
            <a:r>
              <a:rPr lang="en-US" sz="1400" b="1" dirty="0" smtClean="0">
                <a:solidFill>
                  <a:schemeClr val="accent1">
                    <a:lumMod val="50000"/>
                  </a:schemeClr>
                </a:solidFill>
              </a:rPr>
              <a:t>(Dr. Campbell D. Carter)</a:t>
            </a:r>
            <a:endParaRPr lang="en-US" sz="1400" b="1" dirty="0">
              <a:solidFill>
                <a:schemeClr val="accent1">
                  <a:lumMod val="50000"/>
                </a:schemeClr>
              </a:solidFill>
            </a:endParaRPr>
          </a:p>
        </p:txBody>
      </p:sp>
      <p:sp>
        <p:nvSpPr>
          <p:cNvPr id="37" name="TextBox 36"/>
          <p:cNvSpPr txBox="1"/>
          <p:nvPr/>
        </p:nvSpPr>
        <p:spPr>
          <a:xfrm>
            <a:off x="5116180" y="4825495"/>
            <a:ext cx="3971376" cy="1461939"/>
          </a:xfrm>
          <a:prstGeom prst="rect">
            <a:avLst/>
          </a:prstGeom>
          <a:noFill/>
        </p:spPr>
        <p:txBody>
          <a:bodyPr wrap="square" rtlCol="0">
            <a:spAutoFit/>
          </a:bodyPr>
          <a:lstStyle/>
          <a:p>
            <a:pPr marL="114300" indent="-114300" algn="just">
              <a:spcBef>
                <a:spcPts val="600"/>
              </a:spcBef>
              <a:buFont typeface="Arial" pitchFamily="34" charset="0"/>
              <a:buChar char="•"/>
            </a:pPr>
            <a:r>
              <a:rPr lang="en-US" sz="1200" b="1" dirty="0">
                <a:solidFill>
                  <a:srgbClr val="FF0000"/>
                </a:solidFill>
                <a:latin typeface="+mn-lt"/>
              </a:rPr>
              <a:t>Turbulent combustion enables hypersonic </a:t>
            </a:r>
            <a:r>
              <a:rPr lang="en-US" sz="1200" b="1" dirty="0" smtClean="0">
                <a:solidFill>
                  <a:srgbClr val="FF0000"/>
                </a:solidFill>
                <a:latin typeface="+mn-lt"/>
              </a:rPr>
              <a:t>flights</a:t>
            </a:r>
            <a:r>
              <a:rPr lang="en-US" sz="1200" b="1" dirty="0" smtClean="0">
                <a:latin typeface="+mn-lt"/>
              </a:rPr>
              <a:t>: </a:t>
            </a:r>
            <a:r>
              <a:rPr lang="en-US" sz="1200" b="1" dirty="0">
                <a:latin typeface="+mn-lt"/>
              </a:rPr>
              <a:t>turbulence property quantification &amp; investigation of flame dynamics in supersonic/hypersonic flows.</a:t>
            </a:r>
          </a:p>
          <a:p>
            <a:pPr marL="114300" indent="-114300" algn="just">
              <a:spcBef>
                <a:spcPts val="600"/>
              </a:spcBef>
              <a:buFont typeface="Arial" pitchFamily="34" charset="0"/>
              <a:buChar char="•"/>
            </a:pPr>
            <a:r>
              <a:rPr lang="en-US" sz="1200" b="1" dirty="0" smtClean="0">
                <a:latin typeface="+mn-lt"/>
              </a:rPr>
              <a:t>Optically resolved </a:t>
            </a:r>
            <a:r>
              <a:rPr lang="en-US" sz="1200" b="1" dirty="0" smtClean="0">
                <a:solidFill>
                  <a:srgbClr val="FF0000"/>
                </a:solidFill>
                <a:latin typeface="+mn-lt"/>
              </a:rPr>
              <a:t>unsteady ethylene flame dynamics at Mach 4.5, 6 and 9 scramjet flight conditions</a:t>
            </a:r>
            <a:r>
              <a:rPr lang="en-US" sz="1200" b="1" dirty="0" smtClean="0">
                <a:latin typeface="+mn-lt"/>
              </a:rPr>
              <a:t>.</a:t>
            </a:r>
          </a:p>
        </p:txBody>
      </p:sp>
      <p:sp>
        <p:nvSpPr>
          <p:cNvPr id="38" name="TextBox 37"/>
          <p:cNvSpPr txBox="1"/>
          <p:nvPr/>
        </p:nvSpPr>
        <p:spPr>
          <a:xfrm>
            <a:off x="36535" y="4968370"/>
            <a:ext cx="4799981" cy="1277273"/>
          </a:xfrm>
          <a:prstGeom prst="rect">
            <a:avLst/>
          </a:prstGeom>
          <a:noFill/>
        </p:spPr>
        <p:txBody>
          <a:bodyPr wrap="square" rtlCol="0">
            <a:spAutoFit/>
          </a:bodyPr>
          <a:lstStyle/>
          <a:p>
            <a:pPr marL="100584" indent="-100584" algn="just">
              <a:spcBef>
                <a:spcPts val="600"/>
              </a:spcBef>
              <a:buFont typeface="Arial" pitchFamily="34" charset="0"/>
              <a:buChar char="•"/>
            </a:pPr>
            <a:r>
              <a:rPr lang="en-US" sz="1200" b="1" dirty="0" smtClean="0">
                <a:latin typeface="+mn-lt"/>
              </a:rPr>
              <a:t>A short-gated </a:t>
            </a:r>
            <a:r>
              <a:rPr lang="en-US" sz="1200" b="1" dirty="0" smtClean="0">
                <a:solidFill>
                  <a:srgbClr val="FF0000"/>
                </a:solidFill>
                <a:latin typeface="+mn-lt"/>
              </a:rPr>
              <a:t>(35 ns measurement time) </a:t>
            </a:r>
            <a:r>
              <a:rPr lang="en-US" sz="1200" b="1" dirty="0" smtClean="0">
                <a:latin typeface="+mn-lt"/>
              </a:rPr>
              <a:t>laser diagnostics method for fuel concentration/gas density measurement in </a:t>
            </a:r>
            <a:r>
              <a:rPr lang="en-US" sz="1200" b="1" dirty="0" smtClean="0">
                <a:solidFill>
                  <a:srgbClr val="FF0000"/>
                </a:solidFill>
                <a:latin typeface="+mn-lt"/>
              </a:rPr>
              <a:t>high-speed unsteady reacting flows </a:t>
            </a:r>
            <a:r>
              <a:rPr lang="en-US" sz="1200" b="1" dirty="0" smtClean="0">
                <a:latin typeface="+mn-lt"/>
              </a:rPr>
              <a:t>is proposed and tested.</a:t>
            </a:r>
            <a:endParaRPr lang="en-US" sz="1200" b="1" dirty="0">
              <a:latin typeface="+mn-lt"/>
            </a:endParaRPr>
          </a:p>
          <a:p>
            <a:pPr marL="100584" indent="-100584" algn="just">
              <a:spcBef>
                <a:spcPts val="600"/>
              </a:spcBef>
              <a:buFont typeface="Arial" pitchFamily="34" charset="0"/>
              <a:buChar char="•"/>
            </a:pPr>
            <a:r>
              <a:rPr lang="en-US" sz="1200" b="1" dirty="0" smtClean="0">
                <a:latin typeface="+mn-lt"/>
              </a:rPr>
              <a:t>The new method will be used in </a:t>
            </a:r>
            <a:r>
              <a:rPr lang="en-US" sz="1200" b="1" dirty="0" smtClean="0">
                <a:solidFill>
                  <a:srgbClr val="FF0000"/>
                </a:solidFill>
                <a:latin typeface="+mn-lt"/>
              </a:rPr>
              <a:t>RC-19 supersonic wind tunnel at Wright-Patterson Air Force Base</a:t>
            </a:r>
            <a:r>
              <a:rPr lang="en-US" sz="1200" b="1" dirty="0" smtClean="0">
                <a:latin typeface="+mn-lt"/>
              </a:rPr>
              <a:t> to measure fuel concentration/temperature field in a scramjet combustor</a:t>
            </a:r>
            <a:endParaRPr lang="en-US" sz="1200" b="1" dirty="0">
              <a:latin typeface="+mn-lt"/>
            </a:endParaRPr>
          </a:p>
        </p:txBody>
      </p:sp>
      <p:grpSp>
        <p:nvGrpSpPr>
          <p:cNvPr id="2" name="Group 1"/>
          <p:cNvGrpSpPr/>
          <p:nvPr/>
        </p:nvGrpSpPr>
        <p:grpSpPr>
          <a:xfrm>
            <a:off x="95618" y="2423230"/>
            <a:ext cx="4775752" cy="2315320"/>
            <a:chOff x="95618" y="2180480"/>
            <a:chExt cx="4775752" cy="231532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071" t="17710" r="20107" b="20766"/>
            <a:stretch/>
          </p:blipFill>
          <p:spPr bwMode="auto">
            <a:xfrm>
              <a:off x="95618" y="2495550"/>
              <a:ext cx="2506506"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15" t="26191" r="27853" b="28286"/>
            <a:stretch/>
          </p:blipFill>
          <p:spPr bwMode="auto">
            <a:xfrm>
              <a:off x="2602124" y="2610322"/>
              <a:ext cx="2269246" cy="168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346379" y="2180480"/>
              <a:ext cx="2305439" cy="400110"/>
            </a:xfrm>
            <a:prstGeom prst="rect">
              <a:avLst/>
            </a:prstGeom>
          </p:spPr>
          <p:txBody>
            <a:bodyPr wrap="none">
              <a:spAutoFit/>
            </a:bodyPr>
            <a:lstStyle/>
            <a:p>
              <a:pPr algn="ctr"/>
              <a:r>
                <a:rPr lang="en-US" sz="1000" b="1" dirty="0" smtClean="0">
                  <a:solidFill>
                    <a:srgbClr val="FF0000"/>
                  </a:solidFill>
                </a:rPr>
                <a:t>Instantaneous Plasma </a:t>
              </a:r>
            </a:p>
            <a:p>
              <a:pPr algn="ctr"/>
              <a:r>
                <a:rPr lang="en-US" sz="1000" b="1" dirty="0" smtClean="0">
                  <a:solidFill>
                    <a:srgbClr val="FF0000"/>
                  </a:solidFill>
                </a:rPr>
                <a:t>Emission Spectra near Flame Zone</a:t>
              </a:r>
              <a:endParaRPr lang="en-US" sz="1000" dirty="0">
                <a:solidFill>
                  <a:srgbClr val="FF0000"/>
                </a:solidFill>
              </a:endParaRPr>
            </a:p>
          </p:txBody>
        </p:sp>
        <p:sp>
          <p:nvSpPr>
            <p:cNvPr id="40" name="Rectangle 39"/>
            <p:cNvSpPr/>
            <p:nvPr/>
          </p:nvSpPr>
          <p:spPr>
            <a:xfrm>
              <a:off x="2884669" y="2181165"/>
              <a:ext cx="1839731" cy="400110"/>
            </a:xfrm>
            <a:prstGeom prst="rect">
              <a:avLst/>
            </a:prstGeom>
          </p:spPr>
          <p:txBody>
            <a:bodyPr wrap="square">
              <a:spAutoFit/>
            </a:bodyPr>
            <a:lstStyle/>
            <a:p>
              <a:pPr algn="ctr"/>
              <a:r>
                <a:rPr lang="en-US" sz="1000" b="1" dirty="0" smtClean="0">
                  <a:solidFill>
                    <a:srgbClr val="FF0000"/>
                  </a:solidFill>
                </a:rPr>
                <a:t>Locations of Plasma Probe in a Reacting Flow</a:t>
              </a:r>
              <a:endParaRPr lang="en-US" sz="1000" dirty="0">
                <a:solidFill>
                  <a:srgbClr val="FF0000"/>
                </a:solidFill>
              </a:endParaRPr>
            </a:p>
          </p:txBody>
        </p:sp>
      </p:grpSp>
      <p:sp>
        <p:nvSpPr>
          <p:cNvPr id="5" name="Rectangle 4"/>
          <p:cNvSpPr/>
          <p:nvPr/>
        </p:nvSpPr>
        <p:spPr>
          <a:xfrm>
            <a:off x="200025" y="6400800"/>
            <a:ext cx="4572000" cy="261610"/>
          </a:xfrm>
          <a:prstGeom prst="rect">
            <a:avLst/>
          </a:prstGeom>
        </p:spPr>
        <p:txBody>
          <a:bodyPr>
            <a:spAutoFit/>
          </a:bodyPr>
          <a:lstStyle/>
          <a:p>
            <a:r>
              <a:rPr lang="en-US" sz="1100" b="1" dirty="0">
                <a:latin typeface="Times" pitchFamily="18" charset="0"/>
              </a:rPr>
              <a:t>*H. Do and C. D. Carter (2013) Combustion and Flame 160: 601–609</a:t>
            </a:r>
          </a:p>
        </p:txBody>
      </p:sp>
      <p:sp>
        <p:nvSpPr>
          <p:cNvPr id="19" name="Rectangle 18"/>
          <p:cNvSpPr/>
          <p:nvPr/>
        </p:nvSpPr>
        <p:spPr>
          <a:xfrm>
            <a:off x="4990907" y="1151466"/>
            <a:ext cx="4153093" cy="769441"/>
          </a:xfrm>
          <a:prstGeom prst="rect">
            <a:avLst/>
          </a:prstGeom>
        </p:spPr>
        <p:txBody>
          <a:bodyPr wrap="square">
            <a:spAutoFit/>
          </a:bodyPr>
          <a:lstStyle/>
          <a:p>
            <a:pPr algn="ctr"/>
            <a:r>
              <a:rPr lang="en-US" sz="1600" b="1" dirty="0" smtClean="0">
                <a:latin typeface="+mj-lt"/>
              </a:rPr>
              <a:t>Experimental Investigation of Turbulent Flames in Hypersonic Flows</a:t>
            </a:r>
          </a:p>
          <a:p>
            <a:pPr algn="ctr"/>
            <a:r>
              <a:rPr lang="en-US" sz="1200" b="1" dirty="0" smtClean="0"/>
              <a:t>(AFOSR Grant, FA9550-12-1-0161)</a:t>
            </a:r>
            <a:endParaRPr lang="en-US" sz="1200" b="1" dirty="0"/>
          </a:p>
        </p:txBody>
      </p:sp>
      <p:sp>
        <p:nvSpPr>
          <p:cNvPr id="20" name="TextBox 19"/>
          <p:cNvSpPr txBox="1"/>
          <p:nvPr/>
        </p:nvSpPr>
        <p:spPr>
          <a:xfrm>
            <a:off x="4752975" y="1856316"/>
            <a:ext cx="4572000" cy="523220"/>
          </a:xfrm>
          <a:prstGeom prst="rect">
            <a:avLst/>
          </a:prstGeom>
          <a:noFill/>
        </p:spPr>
        <p:txBody>
          <a:bodyPr wrap="square" rtlCol="0">
            <a:spAutoFit/>
          </a:bodyPr>
          <a:lstStyle/>
          <a:p>
            <a:pPr algn="ctr"/>
            <a:r>
              <a:rPr lang="en-US" sz="1400" b="1" dirty="0" smtClean="0">
                <a:solidFill>
                  <a:schemeClr val="accent1">
                    <a:lumMod val="50000"/>
                  </a:schemeClr>
                </a:solidFill>
              </a:rPr>
              <a:t>Air Force Office of Scientific Research</a:t>
            </a:r>
          </a:p>
          <a:p>
            <a:pPr algn="ctr"/>
            <a:r>
              <a:rPr lang="en-US" sz="1400" b="1" dirty="0" smtClean="0">
                <a:solidFill>
                  <a:schemeClr val="accent1">
                    <a:lumMod val="50000"/>
                  </a:schemeClr>
                </a:solidFill>
              </a:rPr>
              <a:t>(Dr. </a:t>
            </a:r>
            <a:r>
              <a:rPr lang="en-US" sz="1400" b="1" dirty="0" err="1" smtClean="0">
                <a:solidFill>
                  <a:schemeClr val="accent1">
                    <a:lumMod val="50000"/>
                  </a:schemeClr>
                </a:solidFill>
              </a:rPr>
              <a:t>Chiping</a:t>
            </a:r>
            <a:r>
              <a:rPr lang="en-US" sz="1400" b="1" dirty="0" smtClean="0">
                <a:solidFill>
                  <a:schemeClr val="accent1">
                    <a:lumMod val="50000"/>
                  </a:schemeClr>
                </a:solidFill>
              </a:rPr>
              <a:t> Li &amp; Dr. Campbell D. Carter)</a:t>
            </a:r>
            <a:endParaRPr lang="en-US" sz="1400" b="1" dirty="0">
              <a:solidFill>
                <a:schemeClr val="accent1">
                  <a:lumMod val="50000"/>
                </a:schemeClr>
              </a:solidFill>
            </a:endParaRPr>
          </a:p>
        </p:txBody>
      </p:sp>
      <p:sp>
        <p:nvSpPr>
          <p:cNvPr id="21" name="TextBox 20"/>
          <p:cNvSpPr txBox="1"/>
          <p:nvPr/>
        </p:nvSpPr>
        <p:spPr>
          <a:xfrm>
            <a:off x="3667125" y="4556830"/>
            <a:ext cx="1314450" cy="230832"/>
          </a:xfrm>
          <a:prstGeom prst="rect">
            <a:avLst/>
          </a:prstGeom>
          <a:noFill/>
        </p:spPr>
        <p:txBody>
          <a:bodyPr wrap="square" rtlCol="0">
            <a:spAutoFit/>
          </a:bodyPr>
          <a:lstStyle/>
          <a:p>
            <a:pPr algn="ctr"/>
            <a:r>
              <a:rPr lang="en-US" sz="900" b="1" i="1" dirty="0" smtClean="0"/>
              <a:t>*Do &amp; Carter (2013)</a:t>
            </a:r>
            <a:endParaRPr lang="en-US" sz="900" b="1" i="1" dirty="0"/>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53" t="8263" r="15888" b="37289"/>
          <a:stretch/>
        </p:blipFill>
        <p:spPr bwMode="auto">
          <a:xfrm>
            <a:off x="5163100" y="2375605"/>
            <a:ext cx="3676100" cy="217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128759" y="4528255"/>
            <a:ext cx="1786641" cy="230832"/>
          </a:xfrm>
          <a:prstGeom prst="rect">
            <a:avLst/>
          </a:prstGeom>
          <a:noFill/>
        </p:spPr>
        <p:txBody>
          <a:bodyPr wrap="square" rtlCol="0">
            <a:spAutoFit/>
          </a:bodyPr>
          <a:lstStyle/>
          <a:p>
            <a:pPr algn="ctr"/>
            <a:r>
              <a:rPr lang="en-US" sz="900" b="1" i="1" dirty="0" smtClean="0"/>
              <a:t>X-51A, </a:t>
            </a:r>
            <a:r>
              <a:rPr lang="en-US" sz="900" b="1" i="1" dirty="0" err="1" smtClean="0"/>
              <a:t>Waverider</a:t>
            </a:r>
            <a:endParaRPr lang="en-US" sz="900" b="1" i="1" dirty="0"/>
          </a:p>
        </p:txBody>
      </p:sp>
      <p:sp>
        <p:nvSpPr>
          <p:cNvPr id="7" name="Rectangle 6"/>
          <p:cNvSpPr/>
          <p:nvPr/>
        </p:nvSpPr>
        <p:spPr>
          <a:xfrm>
            <a:off x="5254363" y="6436076"/>
            <a:ext cx="2464415" cy="369332"/>
          </a:xfrm>
          <a:prstGeom prst="rect">
            <a:avLst/>
          </a:prstGeom>
        </p:spPr>
        <p:txBody>
          <a:bodyPr wrap="square">
            <a:spAutoFit/>
          </a:bodyPr>
          <a:lstStyle/>
          <a:p>
            <a:pPr lvl="0"/>
            <a:r>
              <a:rPr lang="en-US" baseline="30000" dirty="0" smtClean="0">
                <a:solidFill>
                  <a:srgbClr val="000000"/>
                </a:solidFill>
                <a:latin typeface="Arial"/>
              </a:rPr>
              <a:t>+</a:t>
            </a:r>
            <a:r>
              <a:rPr lang="en-US" sz="1800" dirty="0" smtClean="0">
                <a:solidFill>
                  <a:srgbClr val="000000"/>
                </a:solidFill>
                <a:latin typeface="Arial"/>
              </a:rPr>
              <a:t>Hyungrok Do, PI</a:t>
            </a:r>
            <a:endParaRPr lang="en-US" sz="1800" dirty="0">
              <a:solidFill>
                <a:srgbClr val="000000"/>
              </a:solidFill>
              <a:latin typeface="Arial"/>
            </a:endParaRPr>
          </a:p>
        </p:txBody>
      </p:sp>
    </p:spTree>
    <p:extLst>
      <p:ext uri="{BB962C8B-B14F-4D97-AF65-F5344CB8AC3E}">
        <p14:creationId xmlns:p14="http://schemas.microsoft.com/office/powerpoint/2010/main" val="348968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Grp="1" noChangeArrowheads="1"/>
          </p:cNvSpPr>
          <p:nvPr>
            <p:ph type="title"/>
          </p:nvPr>
        </p:nvSpPr>
        <p:spPr bwMode="auto">
          <a:xfrm>
            <a:off x="-346070" y="621834"/>
            <a:ext cx="8578850" cy="523220"/>
          </a:xfrm>
          <a:prstGeom prst="rect">
            <a:avLst/>
          </a:prstGeom>
          <a:noFill/>
          <a:ln w="9525">
            <a:noFill/>
            <a:miter lim="800000"/>
            <a:headEnd/>
            <a:tailEnd/>
          </a:ln>
          <a:effectLst/>
        </p:spPr>
        <p:txBody>
          <a:bodyPr wrap="square">
            <a:spAutoFit/>
          </a:bodyPr>
          <a:lstStyle/>
          <a:p>
            <a:pPr algn="ctr">
              <a:spcBef>
                <a:spcPts val="400"/>
              </a:spcBef>
            </a:pPr>
            <a:r>
              <a:rPr lang="en-US" altLang="zh-CN" dirty="0" smtClean="0">
                <a:solidFill>
                  <a:schemeClr val="tx1"/>
                </a:solidFill>
                <a:latin typeface="+mj-lt"/>
                <a:ea typeface="宋体" pitchFamily="2" charset="-122"/>
                <a:cs typeface="Times New Roman" pitchFamily="18" charset="0"/>
              </a:rPr>
              <a:t>Refractive-Index-Matched (RIM) Flow Facilities*</a:t>
            </a:r>
          </a:p>
        </p:txBody>
      </p:sp>
      <p:pic>
        <p:nvPicPr>
          <p:cNvPr id="6" name="RIM2.png" descr="/Users/gianlucablois/Documents/00 Presentation Geology/Geology colloquium (October 2013)/Material/RIM/RIM2.png"/>
          <p:cNvPicPr>
            <a:picLocks noChangeAspect="1"/>
          </p:cNvPicPr>
          <p:nvPr/>
        </p:nvPicPr>
        <p:blipFill>
          <a:blip r:embed="rId2" r:link="rId3">
            <a:extLst>
              <a:ext uri="{28A0092B-C50C-407E-A947-70E740481C1C}">
                <a14:useLocalDpi xmlns:a14="http://schemas.microsoft.com/office/drawing/2010/main" val="0"/>
              </a:ext>
            </a:extLst>
          </a:blip>
          <a:srcRect l="12682" r="12682"/>
          <a:stretch>
            <a:fillRect/>
          </a:stretch>
        </p:blipFill>
        <p:spPr>
          <a:xfrm>
            <a:off x="122978" y="1677132"/>
            <a:ext cx="4555048" cy="2716013"/>
          </a:xfrm>
          <a:prstGeom prst="rect">
            <a:avLst/>
          </a:prstGeom>
          <a:effectLst>
            <a:outerShdw blurRad="50800" dist="38100" dir="2700000" algn="tl" rotWithShape="0">
              <a:prstClr val="black">
                <a:alpha val="40000"/>
              </a:prstClr>
            </a:outerShdw>
          </a:effectLst>
        </p:spPr>
      </p:pic>
      <p:grpSp>
        <p:nvGrpSpPr>
          <p:cNvPr id="7" name="Group 6"/>
          <p:cNvGrpSpPr/>
          <p:nvPr/>
        </p:nvGrpSpPr>
        <p:grpSpPr>
          <a:xfrm>
            <a:off x="-17057" y="1700124"/>
            <a:ext cx="4714507" cy="2861561"/>
            <a:chOff x="-247587" y="536247"/>
            <a:chExt cx="9225179" cy="5599414"/>
          </a:xfrm>
        </p:grpSpPr>
        <p:sp>
          <p:nvSpPr>
            <p:cNvPr id="8" name="TextBox 7"/>
            <p:cNvSpPr txBox="1"/>
            <p:nvPr/>
          </p:nvSpPr>
          <p:spPr>
            <a:xfrm>
              <a:off x="4954344" y="4053978"/>
              <a:ext cx="1928724" cy="782923"/>
            </a:xfrm>
            <a:prstGeom prst="rect">
              <a:avLst/>
            </a:prstGeom>
            <a:noFill/>
          </p:spPr>
          <p:txBody>
            <a:bodyPr wrap="square" rtlCol="0">
              <a:spAutoFit/>
            </a:bodyPr>
            <a:lstStyle/>
            <a:p>
              <a:r>
                <a:rPr lang="en-US" sz="1000" dirty="0" smtClean="0">
                  <a:latin typeface="+mj-lt"/>
                  <a:cs typeface="Times New Roman"/>
                </a:rPr>
                <a:t>Large-scale RIM</a:t>
              </a:r>
            </a:p>
          </p:txBody>
        </p:sp>
        <p:sp>
          <p:nvSpPr>
            <p:cNvPr id="9" name="TextBox 8"/>
            <p:cNvSpPr txBox="1"/>
            <p:nvPr/>
          </p:nvSpPr>
          <p:spPr>
            <a:xfrm>
              <a:off x="2246553" y="5222405"/>
              <a:ext cx="1928724" cy="782923"/>
            </a:xfrm>
            <a:prstGeom prst="rect">
              <a:avLst/>
            </a:prstGeom>
            <a:noFill/>
          </p:spPr>
          <p:txBody>
            <a:bodyPr wrap="square" rtlCol="0">
              <a:spAutoFit/>
            </a:bodyPr>
            <a:lstStyle/>
            <a:p>
              <a:r>
                <a:rPr lang="en-US" sz="1000" dirty="0" smtClean="0">
                  <a:latin typeface="+mj-lt"/>
                  <a:cs typeface="Times New Roman"/>
                </a:rPr>
                <a:t>Small-scale RIM</a:t>
              </a:r>
            </a:p>
          </p:txBody>
        </p:sp>
        <p:sp>
          <p:nvSpPr>
            <p:cNvPr id="10" name="TextBox 9"/>
            <p:cNvSpPr txBox="1"/>
            <p:nvPr/>
          </p:nvSpPr>
          <p:spPr>
            <a:xfrm>
              <a:off x="7151610" y="3105614"/>
              <a:ext cx="1631214" cy="782923"/>
            </a:xfrm>
            <a:prstGeom prst="rect">
              <a:avLst/>
            </a:prstGeom>
            <a:noFill/>
          </p:spPr>
          <p:txBody>
            <a:bodyPr wrap="square" rtlCol="0">
              <a:spAutoFit/>
            </a:bodyPr>
            <a:lstStyle/>
            <a:p>
              <a:r>
                <a:rPr lang="en-US" sz="1000" dirty="0" smtClean="0">
                  <a:latin typeface="+mj-lt"/>
                  <a:cs typeface="Times New Roman"/>
                </a:rPr>
                <a:t>NaI Storage units</a:t>
              </a:r>
            </a:p>
          </p:txBody>
        </p:sp>
        <p:sp>
          <p:nvSpPr>
            <p:cNvPr id="11" name="TextBox 10"/>
            <p:cNvSpPr txBox="1"/>
            <p:nvPr/>
          </p:nvSpPr>
          <p:spPr>
            <a:xfrm>
              <a:off x="4278955" y="1905342"/>
              <a:ext cx="1439740" cy="782923"/>
            </a:xfrm>
            <a:prstGeom prst="rect">
              <a:avLst/>
            </a:prstGeom>
            <a:noFill/>
          </p:spPr>
          <p:txBody>
            <a:bodyPr wrap="square" rtlCol="0">
              <a:spAutoFit/>
            </a:bodyPr>
            <a:lstStyle/>
            <a:p>
              <a:r>
                <a:rPr lang="en-US" sz="1000" dirty="0" smtClean="0">
                  <a:latin typeface="+mj-lt"/>
                  <a:cs typeface="Times New Roman"/>
                </a:rPr>
                <a:t>Processor</a:t>
              </a:r>
            </a:p>
          </p:txBody>
        </p:sp>
        <p:cxnSp>
          <p:nvCxnSpPr>
            <p:cNvPr id="12" name="Straight Arrow Connector 11"/>
            <p:cNvCxnSpPr/>
            <p:nvPr/>
          </p:nvCxnSpPr>
          <p:spPr>
            <a:xfrm flipV="1">
              <a:off x="5317596" y="1902998"/>
              <a:ext cx="536097" cy="131216"/>
            </a:xfrm>
            <a:prstGeom prst="straightConnector1">
              <a:avLst/>
            </a:prstGeom>
            <a:ln w="95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491854" y="2865345"/>
              <a:ext cx="282454" cy="309669"/>
            </a:xfrm>
            <a:prstGeom prst="straightConnector1">
              <a:avLst/>
            </a:prstGeom>
            <a:ln w="95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251030" y="3192393"/>
              <a:ext cx="602662" cy="918584"/>
            </a:xfrm>
            <a:prstGeom prst="straightConnector1">
              <a:avLst/>
            </a:prstGeom>
            <a:ln w="95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2105874" y="5188959"/>
              <a:ext cx="499332" cy="162832"/>
            </a:xfrm>
            <a:prstGeom prst="straightConnector1">
              <a:avLst/>
            </a:prstGeom>
            <a:ln w="95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47587" y="536247"/>
              <a:ext cx="5031170" cy="2288541"/>
            </a:xfrm>
            <a:prstGeom prst="rect">
              <a:avLst/>
            </a:prstGeom>
            <a:noFill/>
          </p:spPr>
          <p:txBody>
            <a:bodyPr wrap="square" rtlCol="0">
              <a:spAutoFit/>
            </a:bodyPr>
            <a:lstStyle/>
            <a:p>
              <a:pPr marL="285750" indent="-144000">
                <a:buFont typeface="Arial"/>
                <a:buChar char="•"/>
              </a:pPr>
              <a:r>
                <a:rPr lang="en-US" sz="1400" dirty="0" smtClean="0">
                  <a:latin typeface="+mj-lt"/>
                  <a:cs typeface="Times New Roman"/>
                </a:rPr>
                <a:t>2 Closed-loop flow tunnels</a:t>
              </a:r>
            </a:p>
            <a:p>
              <a:pPr marL="285750" indent="-144000">
                <a:buFont typeface="Arial"/>
                <a:buChar char="•"/>
              </a:pPr>
              <a:r>
                <a:rPr lang="en-US" sz="1400" dirty="0" smtClean="0">
                  <a:latin typeface="+mj-lt"/>
                  <a:cs typeface="Times New Roman"/>
                </a:rPr>
                <a:t>NaI </a:t>
              </a:r>
              <a:r>
                <a:rPr lang="en-US" sz="1400" dirty="0">
                  <a:latin typeface="+mj-lt"/>
                  <a:cs typeface="Times New Roman"/>
                </a:rPr>
                <a:t>processing </a:t>
              </a:r>
              <a:r>
                <a:rPr lang="en-US" sz="1400" dirty="0" smtClean="0">
                  <a:latin typeface="+mj-lt"/>
                  <a:cs typeface="Times New Roman"/>
                </a:rPr>
                <a:t>system</a:t>
              </a:r>
            </a:p>
            <a:p>
              <a:pPr marL="285750" indent="-144000">
                <a:buFont typeface="Arial"/>
                <a:buChar char="•"/>
              </a:pPr>
              <a:r>
                <a:rPr lang="en-US" sz="1400" dirty="0" smtClean="0">
                  <a:latin typeface="+mj-lt"/>
                  <a:cs typeface="Times New Roman"/>
                </a:rPr>
                <a:t>Piping system</a:t>
              </a:r>
            </a:p>
            <a:p>
              <a:pPr marL="285750" indent="-144000">
                <a:buFont typeface="Arial"/>
                <a:buChar char="•"/>
              </a:pPr>
              <a:r>
                <a:rPr lang="en-US" sz="1400" dirty="0">
                  <a:latin typeface="+mj-lt"/>
                  <a:cs typeface="Times New Roman"/>
                </a:rPr>
                <a:t>Storage</a:t>
              </a:r>
            </a:p>
            <a:p>
              <a:pPr marL="285750" indent="-285750">
                <a:buFont typeface="Arial"/>
                <a:buChar char="•"/>
              </a:pPr>
              <a:endParaRPr lang="en-US" sz="1400" dirty="0">
                <a:latin typeface="+mj-lt"/>
                <a:cs typeface="Times New Roman"/>
              </a:endParaRPr>
            </a:p>
          </p:txBody>
        </p:sp>
        <p:sp>
          <p:nvSpPr>
            <p:cNvPr id="17" name="Rectangle 16"/>
            <p:cNvSpPr/>
            <p:nvPr/>
          </p:nvSpPr>
          <p:spPr>
            <a:xfrm>
              <a:off x="4276601" y="4238581"/>
              <a:ext cx="4700991" cy="1897080"/>
            </a:xfrm>
            <a:prstGeom prst="rect">
              <a:avLst/>
            </a:prstGeom>
            <a:ln>
              <a:noFill/>
            </a:ln>
          </p:spPr>
          <p:txBody>
            <a:bodyPr wrap="square">
              <a:spAutoFit/>
            </a:bodyPr>
            <a:lstStyle/>
            <a:p>
              <a:pPr marL="285750" indent="-144000" algn="r">
                <a:buFont typeface="Arial"/>
                <a:buChar char="•"/>
              </a:pPr>
              <a:r>
                <a:rPr lang="en-US" sz="950" b="1" dirty="0" smtClean="0">
                  <a:solidFill>
                    <a:srgbClr val="000000"/>
                  </a:solidFill>
                  <a:cs typeface="Times New Roman"/>
                </a:rPr>
                <a:t>Temperature </a:t>
              </a:r>
              <a:r>
                <a:rPr lang="en-US" sz="950" b="1" dirty="0">
                  <a:solidFill>
                    <a:srgbClr val="000000"/>
                  </a:solidFill>
                  <a:cs typeface="Times New Roman"/>
                </a:rPr>
                <a:t>controlled</a:t>
              </a:r>
            </a:p>
            <a:p>
              <a:pPr marL="285750" indent="-144000" algn="r">
                <a:buFont typeface="Arial"/>
                <a:buChar char="•"/>
              </a:pPr>
              <a:r>
                <a:rPr lang="en-US" sz="950" b="1" dirty="0" smtClean="0">
                  <a:solidFill>
                    <a:srgbClr val="000000"/>
                  </a:solidFill>
                  <a:cs typeface="Times New Roman"/>
                </a:rPr>
                <a:t>Pressure </a:t>
              </a:r>
              <a:r>
                <a:rPr lang="en-US" sz="950" b="1" dirty="0">
                  <a:solidFill>
                    <a:srgbClr val="000000"/>
                  </a:solidFill>
                  <a:cs typeface="Times New Roman"/>
                </a:rPr>
                <a:t>resistant (N</a:t>
              </a:r>
              <a:r>
                <a:rPr lang="en-US" sz="950" b="1" baseline="-25000" dirty="0">
                  <a:solidFill>
                    <a:srgbClr val="000000"/>
                  </a:solidFill>
                  <a:cs typeface="Times New Roman"/>
                </a:rPr>
                <a:t>2</a:t>
              </a:r>
              <a:r>
                <a:rPr lang="en-US" sz="950" b="1" dirty="0">
                  <a:solidFill>
                    <a:srgbClr val="000000"/>
                  </a:solidFill>
                  <a:cs typeface="Times New Roman"/>
                </a:rPr>
                <a:t>)</a:t>
              </a:r>
            </a:p>
            <a:p>
              <a:pPr marL="285750" indent="-144000" algn="r">
                <a:buFont typeface="Arial"/>
                <a:buChar char="•"/>
              </a:pPr>
              <a:r>
                <a:rPr lang="en-US" sz="950" b="1" dirty="0" smtClean="0">
                  <a:solidFill>
                    <a:srgbClr val="000000"/>
                  </a:solidFill>
                  <a:cs typeface="Times New Roman"/>
                </a:rPr>
                <a:t>Corrosion resistant</a:t>
              </a:r>
            </a:p>
            <a:p>
              <a:pPr marL="285750" indent="-144000" algn="r">
                <a:buFont typeface="Arial"/>
                <a:buChar char="•"/>
              </a:pPr>
              <a:r>
                <a:rPr lang="en-US" sz="950" b="1" dirty="0">
                  <a:solidFill>
                    <a:srgbClr val="000000"/>
                  </a:solidFill>
                  <a:cs typeface="Times New Roman"/>
                </a:rPr>
                <a:t>Scratch </a:t>
              </a:r>
              <a:r>
                <a:rPr lang="en-US" sz="950" b="1" dirty="0" smtClean="0">
                  <a:solidFill>
                    <a:srgbClr val="000000"/>
                  </a:solidFill>
                  <a:cs typeface="Times New Roman"/>
                </a:rPr>
                <a:t>resistant</a:t>
              </a:r>
            </a:p>
            <a:p>
              <a:pPr marL="285750" indent="-144000" algn="r">
                <a:buFont typeface="Arial"/>
                <a:buChar char="•"/>
              </a:pPr>
              <a:r>
                <a:rPr lang="en-US" sz="950" b="1" dirty="0">
                  <a:solidFill>
                    <a:srgbClr val="000000"/>
                  </a:solidFill>
                  <a:cs typeface="Times New Roman"/>
                </a:rPr>
                <a:t>Sediment recirculation </a:t>
              </a:r>
              <a:r>
                <a:rPr lang="en-US" altLang="zh-CN" sz="950" b="1" dirty="0">
                  <a:solidFill>
                    <a:srgbClr val="000000"/>
                  </a:solidFill>
                  <a:ea typeface="宋体" pitchFamily="2" charset="-122"/>
                  <a:cs typeface="Times New Roman" pitchFamily="18" charset="0"/>
                </a:rPr>
                <a:t>(</a:t>
              </a:r>
              <a:r>
                <a:rPr lang="en-US" altLang="zh-CN" sz="950" b="1" i="1" dirty="0" err="1">
                  <a:solidFill>
                    <a:srgbClr val="000000"/>
                  </a:solidFill>
                  <a:ea typeface="宋体" pitchFamily="2" charset="-122"/>
                  <a:cs typeface="Times New Roman" pitchFamily="18" charset="0"/>
                </a:rPr>
                <a:t>ϕ</a:t>
              </a:r>
              <a:r>
                <a:rPr lang="en-US" altLang="zh-CN" sz="950" b="1" i="1" dirty="0">
                  <a:solidFill>
                    <a:srgbClr val="000000"/>
                  </a:solidFill>
                  <a:ea typeface="宋体" pitchFamily="2" charset="-122"/>
                  <a:cs typeface="Times New Roman" pitchFamily="18" charset="0"/>
                </a:rPr>
                <a:t> </a:t>
              </a:r>
              <a:r>
                <a:rPr lang="en-US" altLang="zh-CN" sz="950" b="1" dirty="0">
                  <a:solidFill>
                    <a:srgbClr val="000000"/>
                  </a:solidFill>
                  <a:ea typeface="宋体" pitchFamily="2" charset="-122"/>
                  <a:cs typeface="Times New Roman" pitchFamily="18" charset="0"/>
                </a:rPr>
                <a:t>= 2 mm</a:t>
              </a:r>
              <a:r>
                <a:rPr lang="en-US" sz="950" b="1" dirty="0">
                  <a:solidFill>
                    <a:srgbClr val="000000"/>
                  </a:solidFill>
                  <a:cs typeface="Times New Roman"/>
                </a:rPr>
                <a:t>)</a:t>
              </a:r>
            </a:p>
            <a:p>
              <a:pPr marL="285750" indent="-144000" algn="r">
                <a:buFont typeface="Arial"/>
                <a:buChar char="•"/>
              </a:pPr>
              <a:endParaRPr lang="en-US" sz="950" b="1" dirty="0" smtClean="0">
                <a:solidFill>
                  <a:srgbClr val="000000"/>
                </a:solidFill>
                <a:latin typeface="+mj-lt"/>
                <a:cs typeface="Times New Roman"/>
              </a:endParaRPr>
            </a:p>
          </p:txBody>
        </p:sp>
        <p:sp>
          <p:nvSpPr>
            <p:cNvPr id="18" name="TextBox 17"/>
            <p:cNvSpPr txBox="1"/>
            <p:nvPr/>
          </p:nvSpPr>
          <p:spPr>
            <a:xfrm>
              <a:off x="7215231" y="1514403"/>
              <a:ext cx="716716" cy="496855"/>
            </a:xfrm>
            <a:prstGeom prst="rect">
              <a:avLst/>
            </a:prstGeom>
            <a:noFill/>
          </p:spPr>
          <p:txBody>
            <a:bodyPr wrap="square" rtlCol="0">
              <a:spAutoFit/>
            </a:bodyPr>
            <a:lstStyle/>
            <a:p>
              <a:r>
                <a:rPr lang="en-US" sz="1050" dirty="0" smtClean="0">
                  <a:latin typeface="+mj-lt"/>
                  <a:cs typeface="Times New Roman"/>
                </a:rPr>
                <a:t>N</a:t>
              </a:r>
              <a:r>
                <a:rPr lang="en-US" sz="1050" baseline="-25000" dirty="0" smtClean="0">
                  <a:latin typeface="+mj-lt"/>
                  <a:cs typeface="Times New Roman"/>
                </a:rPr>
                <a:t>2</a:t>
              </a:r>
            </a:p>
          </p:txBody>
        </p:sp>
      </p:grpSp>
      <p:sp>
        <p:nvSpPr>
          <p:cNvPr id="19" name="TextBox 18"/>
          <p:cNvSpPr txBox="1"/>
          <p:nvPr/>
        </p:nvSpPr>
        <p:spPr>
          <a:xfrm>
            <a:off x="1320932" y="1288228"/>
            <a:ext cx="2210166" cy="338554"/>
          </a:xfrm>
          <a:prstGeom prst="rect">
            <a:avLst/>
          </a:prstGeom>
          <a:noFill/>
        </p:spPr>
        <p:txBody>
          <a:bodyPr wrap="square" rtlCol="0">
            <a:spAutoFit/>
          </a:bodyPr>
          <a:lstStyle/>
          <a:p>
            <a:r>
              <a:rPr lang="en-US" sz="1600" b="1" dirty="0" smtClean="0">
                <a:latin typeface="+mn-lt"/>
              </a:rPr>
              <a:t>Laboratory overview</a:t>
            </a:r>
            <a:endParaRPr lang="en-US" sz="1600" b="1" dirty="0">
              <a:latin typeface="+mn-lt"/>
            </a:endParaRPr>
          </a:p>
        </p:txBody>
      </p:sp>
      <p:pic>
        <p:nvPicPr>
          <p:cNvPr id="20" name="Content Placeholder 2"/>
          <p:cNvPicPr>
            <a:picLocks noChangeAspect="1"/>
          </p:cNvPicPr>
          <p:nvPr/>
        </p:nvPicPr>
        <p:blipFill rotWithShape="1">
          <a:blip r:embed="rId4"/>
          <a:srcRect l="11539" t="1115" b="1115"/>
          <a:stretch/>
        </p:blipFill>
        <p:spPr>
          <a:xfrm>
            <a:off x="4786710" y="1707446"/>
            <a:ext cx="4272624" cy="2656307"/>
          </a:xfrm>
          <a:prstGeom prst="rect">
            <a:avLst/>
          </a:prstGeom>
          <a:effectLst>
            <a:outerShdw blurRad="50800" dist="38100" dir="2700000" algn="tl" rotWithShape="0">
              <a:prstClr val="black">
                <a:alpha val="40000"/>
              </a:prstClr>
            </a:outerShdw>
          </a:effectLst>
        </p:spPr>
      </p:pic>
      <p:sp>
        <p:nvSpPr>
          <p:cNvPr id="21" name="TextBox 20"/>
          <p:cNvSpPr txBox="1"/>
          <p:nvPr/>
        </p:nvSpPr>
        <p:spPr>
          <a:xfrm>
            <a:off x="7822005" y="3004584"/>
            <a:ext cx="184666" cy="369332"/>
          </a:xfrm>
          <a:prstGeom prst="rect">
            <a:avLst/>
          </a:prstGeom>
          <a:noFill/>
        </p:spPr>
        <p:txBody>
          <a:bodyPr wrap="none" rtlCol="0">
            <a:spAutoFit/>
          </a:bodyPr>
          <a:lstStyle/>
          <a:p>
            <a:endParaRPr lang="en-US" dirty="0" smtClean="0">
              <a:latin typeface="+mj-lt"/>
              <a:cs typeface="Times New Roman"/>
            </a:endParaRPr>
          </a:p>
        </p:txBody>
      </p:sp>
      <p:sp>
        <p:nvSpPr>
          <p:cNvPr id="22" name="Rectangle 21"/>
          <p:cNvSpPr/>
          <p:nvPr/>
        </p:nvSpPr>
        <p:spPr>
          <a:xfrm>
            <a:off x="4950761" y="4386065"/>
            <a:ext cx="2133015" cy="377026"/>
          </a:xfrm>
          <a:prstGeom prst="rect">
            <a:avLst/>
          </a:prstGeom>
          <a:noFill/>
        </p:spPr>
        <p:txBody>
          <a:bodyPr wrap="square" lIns="0" tIns="0" rIns="0" bIns="0">
            <a:spAutoFit/>
          </a:bodyPr>
          <a:lstStyle/>
          <a:p>
            <a:pPr marL="173736" indent="-171450">
              <a:spcBef>
                <a:spcPts val="300"/>
              </a:spcBef>
              <a:buFont typeface="Arial"/>
              <a:buChar char="•"/>
            </a:pPr>
            <a:r>
              <a:rPr lang="en-US" sz="1100" u="sng" dirty="0" smtClean="0">
                <a:latin typeface="+mn-lt"/>
                <a:cs typeface="Times New Roman" pitchFamily="18" charset="0"/>
              </a:rPr>
              <a:t>Total volume</a:t>
            </a:r>
            <a:r>
              <a:rPr lang="en-US" sz="1100" dirty="0" smtClean="0">
                <a:latin typeface="+mn-lt"/>
                <a:cs typeface="Times New Roman" pitchFamily="18" charset="0"/>
              </a:rPr>
              <a:t>:  4200 liters</a:t>
            </a:r>
          </a:p>
          <a:p>
            <a:pPr marL="173736" indent="-171450">
              <a:spcBef>
                <a:spcPts val="300"/>
              </a:spcBef>
              <a:buFont typeface="Arial"/>
              <a:buChar char="•"/>
            </a:pPr>
            <a:r>
              <a:rPr lang="en-US" sz="1100" u="sng" dirty="0" smtClean="0">
                <a:latin typeface="+mn-lt"/>
                <a:cs typeface="Times New Roman" pitchFamily="18" charset="0"/>
              </a:rPr>
              <a:t>Velocity up to</a:t>
            </a:r>
            <a:r>
              <a:rPr lang="en-US" sz="1100" dirty="0">
                <a:latin typeface="+mn-lt"/>
                <a:cs typeface="Times New Roman" pitchFamily="18" charset="0"/>
              </a:rPr>
              <a:t> </a:t>
            </a:r>
            <a:r>
              <a:rPr lang="en-US" sz="1100" dirty="0" smtClean="0">
                <a:latin typeface="+mn-lt"/>
                <a:cs typeface="Times New Roman" pitchFamily="18" charset="0"/>
              </a:rPr>
              <a:t>~ 2 ms</a:t>
            </a:r>
            <a:r>
              <a:rPr lang="en-US" sz="1100" baseline="30000" dirty="0" smtClean="0">
                <a:latin typeface="+mn-lt"/>
                <a:cs typeface="Times New Roman" pitchFamily="18" charset="0"/>
              </a:rPr>
              <a:t>-1</a:t>
            </a:r>
            <a:endParaRPr lang="en-GB" sz="1100" baseline="30000" dirty="0" smtClean="0">
              <a:latin typeface="+mn-lt"/>
              <a:cs typeface="Times New Roman" pitchFamily="18" charset="0"/>
            </a:endParaRPr>
          </a:p>
        </p:txBody>
      </p:sp>
      <p:sp>
        <p:nvSpPr>
          <p:cNvPr id="23" name="Rectangle 22"/>
          <p:cNvSpPr/>
          <p:nvPr/>
        </p:nvSpPr>
        <p:spPr>
          <a:xfrm>
            <a:off x="6914446" y="4341602"/>
            <a:ext cx="2257778" cy="453970"/>
          </a:xfrm>
          <a:prstGeom prst="rect">
            <a:avLst/>
          </a:prstGeom>
          <a:noFill/>
        </p:spPr>
        <p:txBody>
          <a:bodyPr wrap="square">
            <a:spAutoFit/>
          </a:bodyPr>
          <a:lstStyle/>
          <a:p>
            <a:pPr marL="171450" indent="-171450">
              <a:spcBef>
                <a:spcPts val="300"/>
              </a:spcBef>
              <a:buFont typeface="Arial"/>
              <a:buChar char="•"/>
            </a:pPr>
            <a:r>
              <a:rPr lang="en-US" sz="1050" u="sng" dirty="0" smtClean="0">
                <a:latin typeface="+mj-lt"/>
                <a:cs typeface="Times New Roman" pitchFamily="18" charset="0"/>
              </a:rPr>
              <a:t>Cross section</a:t>
            </a:r>
            <a:r>
              <a:rPr lang="en-US" sz="1050" dirty="0" smtClean="0">
                <a:latin typeface="+mj-lt"/>
                <a:cs typeface="Times New Roman" pitchFamily="18" charset="0"/>
              </a:rPr>
              <a:t>: 0.45 m x 0.45 m </a:t>
            </a:r>
          </a:p>
          <a:p>
            <a:pPr marL="171450" indent="-171450">
              <a:spcBef>
                <a:spcPts val="300"/>
              </a:spcBef>
              <a:buFont typeface="Arial"/>
              <a:buChar char="•"/>
            </a:pPr>
            <a:r>
              <a:rPr lang="en-US" sz="1050" u="sng" dirty="0" smtClean="0">
                <a:latin typeface="+mj-lt"/>
                <a:cs typeface="Times New Roman" pitchFamily="18" charset="0"/>
              </a:rPr>
              <a:t>Length</a:t>
            </a:r>
            <a:r>
              <a:rPr lang="en-US" sz="1050" dirty="0" smtClean="0">
                <a:latin typeface="+mj-lt"/>
                <a:cs typeface="Times New Roman" pitchFamily="18" charset="0"/>
              </a:rPr>
              <a:t>: 2.5 m</a:t>
            </a:r>
          </a:p>
        </p:txBody>
      </p:sp>
      <p:sp>
        <p:nvSpPr>
          <p:cNvPr id="25" name="TextBox 24"/>
          <p:cNvSpPr txBox="1"/>
          <p:nvPr/>
        </p:nvSpPr>
        <p:spPr>
          <a:xfrm>
            <a:off x="6238286" y="1277281"/>
            <a:ext cx="2016714" cy="338554"/>
          </a:xfrm>
          <a:prstGeom prst="rect">
            <a:avLst/>
          </a:prstGeom>
          <a:noFill/>
        </p:spPr>
        <p:txBody>
          <a:bodyPr wrap="square" rtlCol="0">
            <a:spAutoFit/>
          </a:bodyPr>
          <a:lstStyle/>
          <a:p>
            <a:r>
              <a:rPr lang="en-US" sz="1600" b="1" dirty="0" smtClean="0">
                <a:latin typeface="+mn-lt"/>
              </a:rPr>
              <a:t>Large-scale RIM</a:t>
            </a:r>
            <a:endParaRPr lang="en-US" sz="1600" b="1" dirty="0">
              <a:latin typeface="+mn-lt"/>
            </a:endParaRPr>
          </a:p>
        </p:txBody>
      </p:sp>
      <p:pic>
        <p:nvPicPr>
          <p:cNvPr id="26" name="InlineBarchan_PosA_frame6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088" y="4792145"/>
            <a:ext cx="1963801" cy="15728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ylinder.png"/>
          <p:cNvPicPr>
            <a:picLocks noChangeAspect="1"/>
          </p:cNvPicPr>
          <p:nvPr/>
        </p:nvPicPr>
        <p:blipFill rotWithShape="1">
          <a:blip r:embed="rId6">
            <a:extLst>
              <a:ext uri="{28A0092B-C50C-407E-A947-70E740481C1C}">
                <a14:useLocalDpi xmlns:a14="http://schemas.microsoft.com/office/drawing/2010/main" val="0"/>
              </a:ext>
            </a:extLst>
          </a:blip>
          <a:srcRect t="15348" r="16583" b="25567"/>
          <a:stretch/>
        </p:blipFill>
        <p:spPr>
          <a:xfrm>
            <a:off x="2294550" y="5015999"/>
            <a:ext cx="2139685" cy="1334142"/>
          </a:xfrm>
          <a:prstGeom prst="rect">
            <a:avLst/>
          </a:prstGeom>
          <a:effectLst>
            <a:outerShdw blurRad="50800" dist="38100" dir="2700000" algn="tl" rotWithShape="0">
              <a:prstClr val="black">
                <a:alpha val="40000"/>
              </a:prstClr>
            </a:outerShdw>
          </a:effectLst>
        </p:spPr>
      </p:pic>
      <p:pic>
        <p:nvPicPr>
          <p:cNvPr id="28" name="Shape 115"/>
          <p:cNvPicPr preferRelativeResize="0"/>
          <p:nvPr/>
        </p:nvPicPr>
        <p:blipFill rotWithShape="1">
          <a:blip r:embed="rId7">
            <a:alphaModFix/>
          </a:blip>
          <a:srcRect l="12165" t="24579" r="16737" b="15240"/>
          <a:stretch/>
        </p:blipFill>
        <p:spPr>
          <a:xfrm>
            <a:off x="4590233" y="5221111"/>
            <a:ext cx="1971434" cy="1104308"/>
          </a:xfrm>
          <a:prstGeom prst="rect">
            <a:avLst/>
          </a:prstGeom>
          <a:noFill/>
          <a:ln>
            <a:noFill/>
          </a:ln>
          <a:effectLst>
            <a:outerShdw blurRad="50800" dist="38100" dir="2700000" algn="tl" rotWithShape="0">
              <a:prstClr val="black">
                <a:alpha val="40000"/>
              </a:prstClr>
            </a:outerShdw>
          </a:effectLst>
        </p:spPr>
      </p:pic>
      <p:sp>
        <p:nvSpPr>
          <p:cNvPr id="31" name="TextBox 30"/>
          <p:cNvSpPr txBox="1"/>
          <p:nvPr/>
        </p:nvSpPr>
        <p:spPr>
          <a:xfrm>
            <a:off x="4603104" y="4953002"/>
            <a:ext cx="1930340" cy="292388"/>
          </a:xfrm>
          <a:prstGeom prst="rect">
            <a:avLst/>
          </a:prstGeom>
          <a:noFill/>
        </p:spPr>
        <p:txBody>
          <a:bodyPr wrap="square" rtlCol="0">
            <a:spAutoFit/>
          </a:bodyPr>
          <a:lstStyle/>
          <a:p>
            <a:r>
              <a:rPr lang="en-US" sz="1300" dirty="0" smtClean="0">
                <a:latin typeface="+mn-lt"/>
              </a:rPr>
              <a:t>Permeable boundaries</a:t>
            </a:r>
            <a:endParaRPr lang="en-US" sz="1300" dirty="0">
              <a:latin typeface="+mn-lt"/>
            </a:endParaRPr>
          </a:p>
        </p:txBody>
      </p:sp>
      <p:sp>
        <p:nvSpPr>
          <p:cNvPr id="32" name="TextBox 31"/>
          <p:cNvSpPr txBox="1"/>
          <p:nvPr/>
        </p:nvSpPr>
        <p:spPr>
          <a:xfrm>
            <a:off x="2717467" y="4734431"/>
            <a:ext cx="1176222" cy="292388"/>
          </a:xfrm>
          <a:prstGeom prst="rect">
            <a:avLst/>
          </a:prstGeom>
          <a:noFill/>
        </p:spPr>
        <p:txBody>
          <a:bodyPr wrap="square" rtlCol="0">
            <a:spAutoFit/>
          </a:bodyPr>
          <a:lstStyle/>
          <a:p>
            <a:r>
              <a:rPr lang="en-US" sz="1300" dirty="0" smtClean="0">
                <a:solidFill>
                  <a:srgbClr val="000000"/>
                </a:solidFill>
                <a:latin typeface="+mn-lt"/>
              </a:rPr>
              <a:t>Bluff Bodies</a:t>
            </a:r>
            <a:endParaRPr lang="en-US" sz="1300" dirty="0">
              <a:solidFill>
                <a:srgbClr val="000000"/>
              </a:solidFill>
              <a:latin typeface="+mn-lt"/>
            </a:endParaRPr>
          </a:p>
        </p:txBody>
      </p:sp>
      <p:sp>
        <p:nvSpPr>
          <p:cNvPr id="33" name="TextBox 32"/>
          <p:cNvSpPr txBox="1"/>
          <p:nvPr/>
        </p:nvSpPr>
        <p:spPr>
          <a:xfrm>
            <a:off x="236213" y="4520074"/>
            <a:ext cx="2148564" cy="292388"/>
          </a:xfrm>
          <a:prstGeom prst="rect">
            <a:avLst/>
          </a:prstGeom>
          <a:noFill/>
        </p:spPr>
        <p:txBody>
          <a:bodyPr wrap="square" rtlCol="0">
            <a:spAutoFit/>
          </a:bodyPr>
          <a:lstStyle/>
          <a:p>
            <a:r>
              <a:rPr lang="en-US" sz="1300" dirty="0" smtClean="0">
                <a:solidFill>
                  <a:srgbClr val="000000"/>
                </a:solidFill>
                <a:latin typeface="+mn-lt"/>
              </a:rPr>
              <a:t>Complex 3D topography</a:t>
            </a:r>
            <a:endParaRPr lang="en-US" sz="1300" dirty="0">
              <a:solidFill>
                <a:srgbClr val="000000"/>
              </a:solidFill>
              <a:latin typeface="+mn-lt"/>
            </a:endParaRPr>
          </a:p>
        </p:txBody>
      </p:sp>
      <p:sp>
        <p:nvSpPr>
          <p:cNvPr id="2" name="TextBox 1"/>
          <p:cNvSpPr txBox="1"/>
          <p:nvPr/>
        </p:nvSpPr>
        <p:spPr>
          <a:xfrm>
            <a:off x="6660448" y="5108222"/>
            <a:ext cx="1569773" cy="369332"/>
          </a:xfrm>
          <a:prstGeom prst="rect">
            <a:avLst/>
          </a:prstGeom>
          <a:noFill/>
        </p:spPr>
        <p:txBody>
          <a:bodyPr wrap="none" rtlCol="0">
            <a:spAutoFit/>
          </a:bodyPr>
          <a:lstStyle/>
          <a:p>
            <a:r>
              <a:rPr lang="en-US" sz="1800" b="1" dirty="0" smtClean="0">
                <a:latin typeface="+mn-lt"/>
              </a:rPr>
              <a:t>Applications</a:t>
            </a:r>
            <a:endParaRPr lang="en-US" sz="1800" b="1" dirty="0">
              <a:latin typeface="+mn-lt"/>
            </a:endParaRPr>
          </a:p>
        </p:txBody>
      </p:sp>
      <p:sp>
        <p:nvSpPr>
          <p:cNvPr id="5" name="Left Arrow 4"/>
          <p:cNvSpPr/>
          <p:nvPr/>
        </p:nvSpPr>
        <p:spPr bwMode="auto">
          <a:xfrm>
            <a:off x="6858002" y="5503333"/>
            <a:ext cx="1100667" cy="381000"/>
          </a:xfrm>
          <a:prstGeom prst="leftArrow">
            <a:avLst/>
          </a:prstGeom>
          <a:noFill/>
          <a:ln w="12700" cap="flat" cmpd="sng" algn="ctr">
            <a:solidFill>
              <a:schemeClr val="tx1"/>
            </a:solidFill>
            <a:prstDash val="solid"/>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34" name="Picture 33" descr="white field aerial low res.jpg"/>
          <p:cNvPicPr>
            <a:picLocks noChangeAspect="1"/>
          </p:cNvPicPr>
          <p:nvPr/>
        </p:nvPicPr>
        <p:blipFill rotWithShape="1">
          <a:blip r:embed="rId8">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5560690" y="6456959"/>
            <a:ext cx="3597648" cy="338554"/>
          </a:xfrm>
          <a:prstGeom prst="rect">
            <a:avLst/>
          </a:prstGeom>
          <a:noFill/>
        </p:spPr>
        <p:txBody>
          <a:bodyPr wrap="square" rtlCol="0">
            <a:spAutoFit/>
          </a:bodyPr>
          <a:lstStyle/>
          <a:p>
            <a:r>
              <a:rPr lang="en-US" sz="1600" dirty="0" smtClean="0">
                <a:latin typeface="+mn-lt"/>
              </a:rPr>
              <a:t>*AFOSR MURI, Ken Christensen PI</a:t>
            </a:r>
            <a:endParaRPr lang="en-US" dirty="0">
              <a:latin typeface="+mn-lt"/>
            </a:endParaRPr>
          </a:p>
        </p:txBody>
      </p:sp>
    </p:spTree>
    <p:extLst>
      <p:ext uri="{BB962C8B-B14F-4D97-AF65-F5344CB8AC3E}">
        <p14:creationId xmlns:p14="http://schemas.microsoft.com/office/powerpoint/2010/main" val="6547247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Supersonic Mixing Facility</a:t>
            </a:r>
            <a:endParaRPr lang="en-US" dirty="0"/>
          </a:p>
        </p:txBody>
      </p:sp>
      <p:pic>
        <p:nvPicPr>
          <p:cNvPr id="4" name="Picture 3" descr="Leonov_facil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401" y="2069918"/>
            <a:ext cx="5451599" cy="3066525"/>
          </a:xfrm>
          <a:prstGeom prst="rect">
            <a:avLst/>
          </a:prstGeom>
        </p:spPr>
      </p:pic>
      <p:pic>
        <p:nvPicPr>
          <p:cNvPr id="5" name="Picture 4" descr="leonov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189" y="4272021"/>
            <a:ext cx="1931812" cy="1838085"/>
          </a:xfrm>
          <a:prstGeom prst="rect">
            <a:avLst/>
          </a:prstGeom>
          <a:effectLst>
            <a:outerShdw blurRad="50800" dist="38100" dir="2700000" algn="tl" rotWithShape="0">
              <a:prstClr val="black">
                <a:alpha val="40000"/>
              </a:prstClr>
            </a:outerShdw>
          </a:effec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268111" y="2176035"/>
            <a:ext cx="3420180" cy="1902076"/>
          </a:xfrm>
          <a:prstGeom prst="rect">
            <a:avLst/>
          </a:prstGeom>
        </p:spPr>
      </p:pic>
      <p:sp>
        <p:nvSpPr>
          <p:cNvPr id="7" name="TextBox 6"/>
          <p:cNvSpPr txBox="1"/>
          <p:nvPr/>
        </p:nvSpPr>
        <p:spPr>
          <a:xfrm>
            <a:off x="733779" y="1298223"/>
            <a:ext cx="8001000" cy="707886"/>
          </a:xfrm>
          <a:prstGeom prst="rect">
            <a:avLst/>
          </a:prstGeom>
          <a:noFill/>
        </p:spPr>
        <p:txBody>
          <a:bodyPr wrap="square" rtlCol="0">
            <a:spAutoFit/>
          </a:bodyPr>
          <a:lstStyle/>
          <a:p>
            <a:pPr algn="ctr"/>
            <a:r>
              <a:rPr lang="en-US" sz="2000" dirty="0" smtClean="0">
                <a:latin typeface="+mn-lt"/>
              </a:rPr>
              <a:t>Mixing Enhancement and Flame Stabilization in High-Speed Combustion Systems by Transient Plasma*</a:t>
            </a:r>
            <a:endParaRPr lang="en-US" sz="2000" dirty="0">
              <a:latin typeface="+mn-lt"/>
            </a:endParaRPr>
          </a:p>
        </p:txBody>
      </p:sp>
      <p:sp>
        <p:nvSpPr>
          <p:cNvPr id="8" name="TextBox 7"/>
          <p:cNvSpPr txBox="1"/>
          <p:nvPr/>
        </p:nvSpPr>
        <p:spPr>
          <a:xfrm>
            <a:off x="4261556" y="5192889"/>
            <a:ext cx="3690984" cy="707886"/>
          </a:xfrm>
          <a:prstGeom prst="rect">
            <a:avLst/>
          </a:prstGeom>
          <a:noFill/>
        </p:spPr>
        <p:txBody>
          <a:bodyPr wrap="none" rtlCol="0">
            <a:spAutoFit/>
          </a:bodyPr>
          <a:lstStyle/>
          <a:p>
            <a:r>
              <a:rPr lang="en-US" sz="2000" dirty="0" smtClean="0">
                <a:latin typeface="+mn-lt"/>
              </a:rPr>
              <a:t>*Proposal by Sergey </a:t>
            </a:r>
            <a:r>
              <a:rPr lang="en-US" sz="2000" dirty="0" err="1" smtClean="0">
                <a:latin typeface="+mn-lt"/>
              </a:rPr>
              <a:t>Leonov</a:t>
            </a:r>
            <a:r>
              <a:rPr lang="en-US" sz="2000" dirty="0" smtClean="0">
                <a:latin typeface="+mn-lt"/>
              </a:rPr>
              <a:t>. </a:t>
            </a:r>
          </a:p>
          <a:p>
            <a:r>
              <a:rPr lang="en-US" sz="2000" dirty="0">
                <a:latin typeface="+mn-lt"/>
              </a:rPr>
              <a:t> </a:t>
            </a:r>
            <a:r>
              <a:rPr lang="en-US" sz="2000" dirty="0" smtClean="0">
                <a:latin typeface="+mn-lt"/>
              </a:rPr>
              <a:t>In review, </a:t>
            </a:r>
            <a:r>
              <a:rPr lang="en-US" sz="2000" dirty="0" err="1" smtClean="0">
                <a:latin typeface="+mn-lt"/>
              </a:rPr>
              <a:t>Chiping</a:t>
            </a:r>
            <a:r>
              <a:rPr lang="en-US" sz="2000" dirty="0" smtClean="0">
                <a:latin typeface="+mn-lt"/>
              </a:rPr>
              <a:t> Li (AFOSR)</a:t>
            </a:r>
            <a:endParaRPr lang="en-US" sz="2000" dirty="0">
              <a:latin typeface="+mn-lt"/>
            </a:endParaRPr>
          </a:p>
        </p:txBody>
      </p:sp>
    </p:spTree>
    <p:extLst>
      <p:ext uri="{BB962C8B-B14F-4D97-AF65-F5344CB8AC3E}">
        <p14:creationId xmlns:p14="http://schemas.microsoft.com/office/powerpoint/2010/main" val="30320301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Energy Laboratory (</a:t>
            </a:r>
            <a:r>
              <a:rPr lang="en-US" dirty="0" err="1" smtClean="0"/>
              <a:t>eWiND</a:t>
            </a:r>
            <a:r>
              <a:rPr lang="en-US" dirty="0" smtClean="0"/>
              <a:t>)</a:t>
            </a:r>
            <a:endParaRPr lang="en-US" dirty="0"/>
          </a:p>
        </p:txBody>
      </p:sp>
      <p:pic>
        <p:nvPicPr>
          <p:cNvPr id="3" name="Picture 2" descr="IMG_7046_cro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116" y="1675678"/>
            <a:ext cx="5555819" cy="379471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6093863" y="1581405"/>
            <a:ext cx="3050138" cy="3785652"/>
          </a:xfrm>
          <a:prstGeom prst="rect">
            <a:avLst/>
          </a:prstGeom>
          <a:noFill/>
        </p:spPr>
        <p:txBody>
          <a:bodyPr wrap="square" rtlCol="0">
            <a:spAutoFit/>
          </a:bodyPr>
          <a:lstStyle/>
          <a:p>
            <a:r>
              <a:rPr lang="en-US" sz="2000" b="1" dirty="0" smtClean="0">
                <a:latin typeface="+mn-lt"/>
              </a:rPr>
              <a:t>25kW Turbines:</a:t>
            </a:r>
          </a:p>
          <a:p>
            <a:pPr marL="164592" indent="-164592">
              <a:buFont typeface="Wingdings" charset="2"/>
              <a:buChar char="§"/>
            </a:pPr>
            <a:r>
              <a:rPr lang="en-US" sz="2000" dirty="0" smtClean="0">
                <a:latin typeface="+mn-lt"/>
              </a:rPr>
              <a:t>30’ Diameter </a:t>
            </a:r>
          </a:p>
          <a:p>
            <a:pPr marL="164592" indent="-164592">
              <a:buFont typeface="Wingdings" charset="2"/>
              <a:buChar char="§"/>
            </a:pPr>
            <a:r>
              <a:rPr lang="en-US" sz="2000" dirty="0" smtClean="0">
                <a:latin typeface="+mn-lt"/>
              </a:rPr>
              <a:t>59’ Hub Height</a:t>
            </a:r>
          </a:p>
          <a:p>
            <a:pPr marL="164592" indent="-164592">
              <a:buFont typeface="Wingdings" charset="2"/>
              <a:buChar char="§"/>
            </a:pPr>
            <a:r>
              <a:rPr lang="en-US" sz="2000" dirty="0" smtClean="0">
                <a:latin typeface="+mn-lt"/>
              </a:rPr>
              <a:t>Pitch Controlled</a:t>
            </a:r>
          </a:p>
          <a:p>
            <a:endParaRPr lang="en-US" sz="2000" dirty="0">
              <a:latin typeface="+mn-lt"/>
            </a:endParaRPr>
          </a:p>
          <a:p>
            <a:r>
              <a:rPr lang="en-US" sz="2000" b="1" dirty="0" smtClean="0">
                <a:latin typeface="+mn-lt"/>
              </a:rPr>
              <a:t>Meteorological Tower:</a:t>
            </a:r>
          </a:p>
          <a:p>
            <a:pPr marL="164592" indent="-164592">
              <a:buFont typeface="Wingdings" charset="2"/>
              <a:buChar char="§"/>
            </a:pPr>
            <a:r>
              <a:rPr lang="en-US" sz="2000" dirty="0" smtClean="0">
                <a:latin typeface="+mn-lt"/>
              </a:rPr>
              <a:t>3-component, fast response ultrasonic anemometers </a:t>
            </a:r>
          </a:p>
          <a:p>
            <a:pPr marL="164592" indent="-164592">
              <a:buFont typeface="Wingdings" charset="2"/>
              <a:buChar char="§"/>
            </a:pPr>
            <a:r>
              <a:rPr lang="en-US" sz="2000" dirty="0" smtClean="0">
                <a:latin typeface="+mn-lt"/>
              </a:rPr>
              <a:t>Temperature </a:t>
            </a:r>
          </a:p>
          <a:p>
            <a:pPr marL="164592" indent="-164592">
              <a:buFont typeface="Wingdings" charset="2"/>
              <a:buChar char="§"/>
            </a:pPr>
            <a:r>
              <a:rPr lang="en-US" sz="2000" dirty="0" smtClean="0">
                <a:latin typeface="+mn-lt"/>
              </a:rPr>
              <a:t>Humidity</a:t>
            </a:r>
          </a:p>
          <a:p>
            <a:pPr marL="164592" indent="-164592">
              <a:buFont typeface="Wingdings" charset="2"/>
              <a:buChar char="§"/>
            </a:pPr>
            <a:r>
              <a:rPr lang="en-US" sz="2000" dirty="0" smtClean="0">
                <a:latin typeface="+mn-lt"/>
              </a:rPr>
              <a:t>Pressure  </a:t>
            </a:r>
            <a:endParaRPr lang="en-US" sz="2000" dirty="0">
              <a:latin typeface="+mn-lt"/>
            </a:endParaRPr>
          </a:p>
        </p:txBody>
      </p:sp>
      <p:pic>
        <p:nvPicPr>
          <p:cNvPr id="6" name="Picture 5" descr="white field aerial low res.jpg"/>
          <p:cNvPicPr>
            <a:picLocks noChangeAspect="1"/>
          </p:cNvPicPr>
          <p:nvPr/>
        </p:nvPicPr>
        <p:blipFill rotWithShape="1">
          <a:blip r:embed="rId3">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9107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9891" y="554038"/>
            <a:ext cx="8578850" cy="658812"/>
          </a:xfrm>
        </p:spPr>
        <p:txBody>
          <a:bodyPr/>
          <a:lstStyle/>
          <a:p>
            <a:r>
              <a:rPr lang="en-US" dirty="0" smtClean="0"/>
              <a:t>Airborne Aero-optics Laboratory</a:t>
            </a:r>
            <a:endParaRPr lang="en-US" dirty="0"/>
          </a:p>
        </p:txBody>
      </p:sp>
      <p:pic>
        <p:nvPicPr>
          <p:cNvPr id="21" name="Picture 4"/>
          <p:cNvPicPr>
            <a:picLocks noChangeAspect="1" noChangeArrowheads="1"/>
          </p:cNvPicPr>
          <p:nvPr/>
        </p:nvPicPr>
        <p:blipFill>
          <a:blip r:embed="rId2" cstate="print"/>
          <a:srcRect l="2499" t="8698" r="5798" b="3749"/>
          <a:stretch>
            <a:fillRect/>
          </a:stretch>
        </p:blipFill>
        <p:spPr bwMode="auto">
          <a:xfrm>
            <a:off x="4114800" y="1393825"/>
            <a:ext cx="4884303" cy="3108960"/>
          </a:xfrm>
          <a:prstGeom prst="rect">
            <a:avLst/>
          </a:prstGeom>
          <a:noFill/>
          <a:ln w="22320">
            <a:noFill/>
            <a:miter lim="800000"/>
            <a:headEnd/>
            <a:tailEnd/>
          </a:ln>
          <a:effectLst>
            <a:outerShdw blurRad="50800" dist="38100" dir="2700000" algn="tl" rotWithShape="0">
              <a:prstClr val="black">
                <a:alpha val="40000"/>
              </a:prstClr>
            </a:outerShdw>
          </a:effectLst>
        </p:spPr>
      </p:pic>
      <p:pic>
        <p:nvPicPr>
          <p:cNvPr id="23" name="Picture 3"/>
          <p:cNvPicPr>
            <a:picLocks noChangeAspect="1" noChangeArrowheads="1"/>
          </p:cNvPicPr>
          <p:nvPr/>
        </p:nvPicPr>
        <p:blipFill>
          <a:blip r:embed="rId3" cstate="print"/>
          <a:srcRect/>
          <a:stretch>
            <a:fillRect/>
          </a:stretch>
        </p:blipFill>
        <p:spPr bwMode="auto">
          <a:xfrm>
            <a:off x="395888" y="4087247"/>
            <a:ext cx="3047999" cy="2286000"/>
          </a:xfrm>
          <a:prstGeom prst="rect">
            <a:avLst/>
          </a:prstGeom>
          <a:noFill/>
          <a:ln w="9525">
            <a:noFill/>
            <a:round/>
            <a:headEnd/>
            <a:tailEnd/>
          </a:ln>
          <a:effectLst>
            <a:outerShdw blurRad="50800" dist="38100" dir="2700000" algn="tl" rotWithShape="0">
              <a:prstClr val="black">
                <a:alpha val="40000"/>
              </a:prstClr>
            </a:outerShdw>
          </a:effectLst>
        </p:spPr>
      </p:pic>
      <p:sp>
        <p:nvSpPr>
          <p:cNvPr id="24" name="TextBox 23"/>
          <p:cNvSpPr txBox="1"/>
          <p:nvPr/>
        </p:nvSpPr>
        <p:spPr>
          <a:xfrm>
            <a:off x="4105338" y="4689773"/>
            <a:ext cx="4897541" cy="707886"/>
          </a:xfrm>
          <a:prstGeom prst="rect">
            <a:avLst/>
          </a:prstGeom>
          <a:noFill/>
        </p:spPr>
        <p:txBody>
          <a:bodyPr wrap="square" rtlCol="0">
            <a:spAutoFit/>
          </a:bodyPr>
          <a:lstStyle/>
          <a:p>
            <a:r>
              <a:rPr lang="en-US" sz="2000" dirty="0" smtClean="0">
                <a:solidFill>
                  <a:schemeClr val="tx1"/>
                </a:solidFill>
                <a:latin typeface="+mn-lt"/>
              </a:rPr>
              <a:t>Dynamic correction of optical distortions produced by compressible flow structures</a:t>
            </a:r>
            <a:endParaRPr lang="en-US" sz="2000" dirty="0">
              <a:solidFill>
                <a:schemeClr val="tx1"/>
              </a:solidFill>
              <a:latin typeface="+mn-lt"/>
            </a:endParaRPr>
          </a:p>
        </p:txBody>
      </p:sp>
      <p:pic>
        <p:nvPicPr>
          <p:cNvPr id="2" name="Picture 1" descr="IMG_047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41" y="1361189"/>
            <a:ext cx="3528026" cy="264602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2553007" y="1411046"/>
            <a:ext cx="1198390" cy="369332"/>
          </a:xfrm>
          <a:prstGeom prst="rect">
            <a:avLst/>
          </a:prstGeom>
          <a:noFill/>
        </p:spPr>
        <p:txBody>
          <a:bodyPr wrap="none" rtlCol="0">
            <a:spAutoFit/>
          </a:bodyPr>
          <a:lstStyle/>
          <a:p>
            <a:r>
              <a:rPr lang="en-US" sz="1800" dirty="0" smtClean="0">
                <a:solidFill>
                  <a:schemeClr val="bg1"/>
                </a:solidFill>
                <a:latin typeface="+mn-lt"/>
              </a:rPr>
              <a:t>Falcon 10</a:t>
            </a:r>
            <a:endParaRPr lang="en-US" sz="1800" dirty="0">
              <a:solidFill>
                <a:schemeClr val="bg1"/>
              </a:solidFill>
              <a:latin typeface="+mn-lt"/>
            </a:endParaRPr>
          </a:p>
        </p:txBody>
      </p:sp>
      <p:pic>
        <p:nvPicPr>
          <p:cNvPr id="8" name="Picture 7" descr="white field aerial low res.jpg"/>
          <p:cNvPicPr>
            <a:picLocks noChangeAspect="1"/>
          </p:cNvPicPr>
          <p:nvPr/>
        </p:nvPicPr>
        <p:blipFill rotWithShape="1">
          <a:blip r:embed="rId5">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83940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6"/>
          <p:cNvSpPr/>
          <p:nvPr/>
        </p:nvSpPr>
        <p:spPr>
          <a:xfrm>
            <a:off x="2241608" y="4381128"/>
            <a:ext cx="711228" cy="243306"/>
          </a:xfrm>
          <a:prstGeom prst="line">
            <a:avLst/>
          </a:prstGeom>
          <a:ln w="9360">
            <a:solidFill>
              <a:srgbClr val="FFFFFF"/>
            </a:solidFill>
            <a:round/>
            <a:tailEnd type="triangle" w="med" len="med"/>
          </a:ln>
        </p:spPr>
      </p:sp>
      <p:sp>
        <p:nvSpPr>
          <p:cNvPr id="18" name="TextBox 17"/>
          <p:cNvSpPr txBox="1"/>
          <p:nvPr/>
        </p:nvSpPr>
        <p:spPr>
          <a:xfrm>
            <a:off x="1502205" y="578558"/>
            <a:ext cx="6111820" cy="523220"/>
          </a:xfrm>
          <a:prstGeom prst="rect">
            <a:avLst/>
          </a:prstGeom>
          <a:noFill/>
        </p:spPr>
        <p:txBody>
          <a:bodyPr wrap="none" rtlCol="0">
            <a:spAutoFit/>
          </a:bodyPr>
          <a:lstStyle/>
          <a:p>
            <a:r>
              <a:rPr lang="en-US" sz="2800" dirty="0" smtClean="0">
                <a:latin typeface="+mj-lt"/>
              </a:rPr>
              <a:t>Institute for Flow Physics and Control</a:t>
            </a:r>
            <a:endParaRPr lang="en-US" sz="2800" dirty="0">
              <a:latin typeface="+mj-lt"/>
            </a:endParaRPr>
          </a:p>
        </p:txBody>
      </p:sp>
      <p:cxnSp>
        <p:nvCxnSpPr>
          <p:cNvPr id="3" name="Straight Connector 2"/>
          <p:cNvCxnSpPr/>
          <p:nvPr/>
        </p:nvCxnSpPr>
        <p:spPr bwMode="auto">
          <a:xfrm>
            <a:off x="4571999" y="1354667"/>
            <a:ext cx="0" cy="4953000"/>
          </a:xfrm>
          <a:prstGeom prst="line">
            <a:avLst/>
          </a:prstGeom>
          <a:noFill/>
          <a:ln w="12700" cap="flat" cmpd="sng" algn="ctr">
            <a:solidFill>
              <a:schemeClr val="bg1">
                <a:lumMod val="50000"/>
              </a:schemeClr>
            </a:solidFill>
            <a:prstDash val="solid"/>
            <a:round/>
            <a:headEnd type="none" w="med" len="med"/>
            <a:tailEnd type="none" w="med" len="med"/>
          </a:ln>
          <a:effectLst/>
        </p:spPr>
      </p:cxnSp>
      <p:sp>
        <p:nvSpPr>
          <p:cNvPr id="11" name="TextBox 10"/>
          <p:cNvSpPr txBox="1"/>
          <p:nvPr/>
        </p:nvSpPr>
        <p:spPr>
          <a:xfrm>
            <a:off x="239889" y="1411111"/>
            <a:ext cx="3694942" cy="369332"/>
          </a:xfrm>
          <a:prstGeom prst="rect">
            <a:avLst/>
          </a:prstGeom>
          <a:solidFill>
            <a:schemeClr val="accent1"/>
          </a:solidFill>
          <a:effectLst>
            <a:outerShdw blurRad="50800" dist="38100" dir="2700000" algn="tl" rotWithShape="0">
              <a:srgbClr val="000000">
                <a:alpha val="43000"/>
              </a:srgbClr>
            </a:outerShdw>
          </a:effectLst>
        </p:spPr>
        <p:txBody>
          <a:bodyPr wrap="none" rtlCol="0">
            <a:spAutoFit/>
          </a:bodyPr>
          <a:lstStyle/>
          <a:p>
            <a:r>
              <a:rPr lang="en-US" sz="1800" dirty="0" smtClean="0">
                <a:latin typeface="+mn-lt"/>
              </a:rPr>
              <a:t>SIGNATURE RESEARCH AREAS</a:t>
            </a:r>
            <a:endParaRPr lang="en-US" sz="1800" dirty="0">
              <a:latin typeface="+mn-lt"/>
            </a:endParaRPr>
          </a:p>
        </p:txBody>
      </p:sp>
      <p:sp>
        <p:nvSpPr>
          <p:cNvPr id="17" name="TextBox 16"/>
          <p:cNvSpPr txBox="1"/>
          <p:nvPr/>
        </p:nvSpPr>
        <p:spPr>
          <a:xfrm>
            <a:off x="222956" y="3934180"/>
            <a:ext cx="1826416" cy="369332"/>
          </a:xfrm>
          <a:prstGeom prst="rect">
            <a:avLst/>
          </a:prstGeom>
          <a:solidFill>
            <a:schemeClr val="accent1"/>
          </a:solidFill>
          <a:effectLst>
            <a:outerShdw blurRad="50800" dist="38100" dir="2700000" algn="tl" rotWithShape="0">
              <a:srgbClr val="000000">
                <a:alpha val="43000"/>
              </a:srgbClr>
            </a:outerShdw>
          </a:effectLst>
        </p:spPr>
        <p:txBody>
          <a:bodyPr wrap="none" rtlCol="0">
            <a:spAutoFit/>
          </a:bodyPr>
          <a:lstStyle/>
          <a:p>
            <a:r>
              <a:rPr lang="en-US" sz="1800" dirty="0" smtClean="0">
                <a:latin typeface="+mn-lt"/>
              </a:rPr>
              <a:t>PARTICIPANTS</a:t>
            </a:r>
            <a:endParaRPr lang="en-US" sz="1800" dirty="0">
              <a:latin typeface="+mn-lt"/>
            </a:endParaRPr>
          </a:p>
        </p:txBody>
      </p:sp>
      <p:sp>
        <p:nvSpPr>
          <p:cNvPr id="19" name="TextBox 18"/>
          <p:cNvSpPr txBox="1"/>
          <p:nvPr/>
        </p:nvSpPr>
        <p:spPr>
          <a:xfrm>
            <a:off x="237067" y="4428068"/>
            <a:ext cx="4078111" cy="1569660"/>
          </a:xfrm>
          <a:prstGeom prst="rect">
            <a:avLst/>
          </a:prstGeom>
          <a:noFill/>
        </p:spPr>
        <p:txBody>
          <a:bodyPr wrap="square" rtlCol="0">
            <a:spAutoFit/>
          </a:bodyPr>
          <a:lstStyle/>
          <a:p>
            <a:pPr marL="182880" indent="-182880">
              <a:buFont typeface="Arial"/>
              <a:buChar char="•"/>
            </a:pPr>
            <a:r>
              <a:rPr lang="en-US" sz="1600" dirty="0" smtClean="0">
                <a:latin typeface="+mn-lt"/>
              </a:rPr>
              <a:t>20 T&amp;R Faculty</a:t>
            </a:r>
          </a:p>
          <a:p>
            <a:pPr marL="182880" indent="-182880">
              <a:buFont typeface="Arial"/>
              <a:buChar char="•"/>
            </a:pPr>
            <a:r>
              <a:rPr lang="en-US" sz="1600" dirty="0" smtClean="0">
                <a:latin typeface="+mn-lt"/>
              </a:rPr>
              <a:t> 8  R Faculty </a:t>
            </a:r>
          </a:p>
          <a:p>
            <a:pPr marL="182880" indent="-182880">
              <a:buFont typeface="Arial"/>
              <a:buChar char="•"/>
            </a:pPr>
            <a:r>
              <a:rPr lang="en-US" sz="1600" dirty="0" smtClean="0">
                <a:latin typeface="+mn-lt"/>
              </a:rPr>
              <a:t>12 Technical Staff</a:t>
            </a:r>
          </a:p>
          <a:p>
            <a:pPr marL="182880" indent="-182880">
              <a:buFont typeface="Arial"/>
              <a:buChar char="•"/>
            </a:pPr>
            <a:r>
              <a:rPr lang="en-US" sz="1600" dirty="0" smtClean="0">
                <a:latin typeface="+mn-lt"/>
              </a:rPr>
              <a:t>75 Ph.D. Students (85% U.S. citizens)</a:t>
            </a:r>
          </a:p>
          <a:p>
            <a:pPr marL="182880" indent="-182880">
              <a:buFont typeface="Arial"/>
              <a:buChar char="•"/>
            </a:pPr>
            <a:r>
              <a:rPr lang="en-US" sz="1600" dirty="0" smtClean="0">
                <a:latin typeface="+mn-lt"/>
              </a:rPr>
              <a:t>11 U.S. Govt. Agencies</a:t>
            </a:r>
          </a:p>
          <a:p>
            <a:pPr marL="182880" indent="-182880">
              <a:buFont typeface="Arial"/>
              <a:buChar char="•"/>
            </a:pPr>
            <a:r>
              <a:rPr lang="en-US" sz="1600" dirty="0" smtClean="0">
                <a:latin typeface="+mn-lt"/>
              </a:rPr>
              <a:t>25 Companies</a:t>
            </a:r>
            <a:endParaRPr lang="en-US" sz="1600" dirty="0">
              <a:latin typeface="+mn-lt"/>
            </a:endParaRPr>
          </a:p>
        </p:txBody>
      </p:sp>
      <p:sp>
        <p:nvSpPr>
          <p:cNvPr id="22" name="Rectangle 2"/>
          <p:cNvSpPr txBox="1">
            <a:spLocks noChangeArrowheads="1"/>
          </p:cNvSpPr>
          <p:nvPr/>
        </p:nvSpPr>
        <p:spPr bwMode="auto">
          <a:xfrm>
            <a:off x="174979" y="1867077"/>
            <a:ext cx="2379132" cy="1802674"/>
          </a:xfrm>
          <a:prstGeom prst="rect">
            <a:avLst/>
          </a:prstGeom>
          <a:noFill/>
          <a:ln w="9525">
            <a:noFill/>
            <a:miter lim="800000"/>
            <a:headEnd/>
            <a:tailEnd/>
          </a:ln>
        </p:spPr>
        <p:txBody>
          <a:bodyPr vert="horz" wrap="square" lIns="90000" tIns="46800" rIns="90000" bIns="46800" numCol="1" anchor="t" anchorCtr="0" compatLnSpc="1">
            <a:prstTxWarp prst="textNoShape">
              <a:avLst/>
            </a:prstTxWarp>
            <a:spAutoFit/>
          </a:bodyPr>
          <a:lstStyle>
            <a:lvl1pPr marL="227013" indent="-227013" algn="l" rtl="0" eaLnBrk="0" fontAlgn="base" hangingPunct="0">
              <a:spcBef>
                <a:spcPct val="20000"/>
              </a:spcBef>
              <a:spcAft>
                <a:spcPct val="0"/>
              </a:spcAft>
              <a:buClr>
                <a:srgbClr val="0053A1"/>
              </a:buClr>
              <a:buChar char="•"/>
              <a:defRPr sz="2000">
                <a:solidFill>
                  <a:schemeClr val="tx1"/>
                </a:solidFill>
                <a:latin typeface="+mn-lt"/>
                <a:ea typeface="+mn-ea"/>
                <a:cs typeface="+mn-cs"/>
              </a:defRPr>
            </a:lvl1pPr>
            <a:lvl2pPr marL="568325" indent="-227013" algn="l" rtl="0" eaLnBrk="0" fontAlgn="base" hangingPunct="0">
              <a:spcBef>
                <a:spcPct val="20000"/>
              </a:spcBef>
              <a:spcAft>
                <a:spcPct val="0"/>
              </a:spcAft>
              <a:buClr>
                <a:srgbClr val="4D4D4D"/>
              </a:buClr>
              <a:buChar char="–"/>
              <a:defRPr sz="2800">
                <a:solidFill>
                  <a:schemeClr val="tx1"/>
                </a:solidFill>
                <a:latin typeface="+mn-lt"/>
              </a:defRPr>
            </a:lvl2pPr>
            <a:lvl3pPr marL="857250" indent="-174625" algn="l" rtl="0" eaLnBrk="0" fontAlgn="base" hangingPunct="0">
              <a:spcBef>
                <a:spcPct val="20000"/>
              </a:spcBef>
              <a:spcAft>
                <a:spcPct val="0"/>
              </a:spcAft>
              <a:buClr>
                <a:srgbClr val="568733"/>
              </a:buClr>
              <a:buChar char="•"/>
              <a:defRPr sz="1600">
                <a:solidFill>
                  <a:schemeClr val="tx1"/>
                </a:solidFill>
                <a:latin typeface="+mn-lt"/>
              </a:defRPr>
            </a:lvl3pPr>
            <a:lvl4pPr marL="1201738" indent="-227013" algn="l" rtl="0" eaLnBrk="0" fontAlgn="base" hangingPunct="0">
              <a:spcBef>
                <a:spcPct val="20000"/>
              </a:spcBef>
              <a:spcAft>
                <a:spcPct val="0"/>
              </a:spcAft>
              <a:buChar char="–"/>
              <a:defRPr sz="1400">
                <a:solidFill>
                  <a:schemeClr val="tx1"/>
                </a:solidFill>
                <a:latin typeface="+mn-lt"/>
              </a:defRPr>
            </a:lvl4pPr>
            <a:lvl5pPr marL="1597025" indent="-168275" algn="l" rtl="0" eaLnBrk="0" fontAlgn="base" hangingPunct="0">
              <a:spcBef>
                <a:spcPct val="20000"/>
              </a:spcBef>
              <a:spcAft>
                <a:spcPct val="0"/>
              </a:spcAft>
              <a:buChar char="»"/>
              <a:defRPr sz="1400">
                <a:solidFill>
                  <a:schemeClr val="tx1"/>
                </a:solidFill>
                <a:latin typeface="+mn-lt"/>
              </a:defRPr>
            </a:lvl5pPr>
            <a:lvl6pPr marL="2054225" indent="-168275" algn="l" rtl="0" eaLnBrk="0" fontAlgn="base" hangingPunct="0">
              <a:spcBef>
                <a:spcPct val="20000"/>
              </a:spcBef>
              <a:spcAft>
                <a:spcPct val="0"/>
              </a:spcAft>
              <a:buChar char="»"/>
              <a:defRPr sz="1400">
                <a:solidFill>
                  <a:schemeClr val="tx1"/>
                </a:solidFill>
                <a:latin typeface="+mn-lt"/>
              </a:defRPr>
            </a:lvl6pPr>
            <a:lvl7pPr marL="2511425" indent="-168275" algn="l" rtl="0" eaLnBrk="0" fontAlgn="base" hangingPunct="0">
              <a:spcBef>
                <a:spcPct val="20000"/>
              </a:spcBef>
              <a:spcAft>
                <a:spcPct val="0"/>
              </a:spcAft>
              <a:buChar char="»"/>
              <a:defRPr sz="1400">
                <a:solidFill>
                  <a:schemeClr val="tx1"/>
                </a:solidFill>
                <a:latin typeface="+mn-lt"/>
              </a:defRPr>
            </a:lvl7pPr>
            <a:lvl8pPr marL="2968625" indent="-168275" algn="l" rtl="0" eaLnBrk="0" fontAlgn="base" hangingPunct="0">
              <a:spcBef>
                <a:spcPct val="20000"/>
              </a:spcBef>
              <a:spcAft>
                <a:spcPct val="0"/>
              </a:spcAft>
              <a:buChar char="»"/>
              <a:defRPr sz="1400">
                <a:solidFill>
                  <a:schemeClr val="tx1"/>
                </a:solidFill>
                <a:latin typeface="+mn-lt"/>
              </a:defRPr>
            </a:lvl8pPr>
            <a:lvl9pPr marL="3425825" indent="-168275" algn="l" rtl="0" eaLnBrk="0" fontAlgn="base" hangingPunct="0">
              <a:spcBef>
                <a:spcPct val="20000"/>
              </a:spcBef>
              <a:spcAft>
                <a:spcPct val="0"/>
              </a:spcAft>
              <a:buChar char="»"/>
              <a:defRPr sz="1400">
                <a:solidFill>
                  <a:schemeClr val="tx1"/>
                </a:solidFill>
                <a:latin typeface="+mn-lt"/>
              </a:defRPr>
            </a:lvl9pPr>
          </a:lstStyle>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smtClean="0"/>
              <a:t>Aero-acoustics</a:t>
            </a: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smtClean="0"/>
              <a:t>Aero-optics</a:t>
            </a: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smtClean="0"/>
              <a:t>Fluid-structure Interactions</a:t>
            </a: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smtClean="0"/>
              <a:t>Gas-turbine Propulsion</a:t>
            </a:r>
          </a:p>
        </p:txBody>
      </p:sp>
      <p:pic>
        <p:nvPicPr>
          <p:cNvPr id="25" name="Picture 10"/>
          <p:cNvPicPr>
            <a:picLocks noChangeAspect="1" noChangeArrowheads="1"/>
          </p:cNvPicPr>
          <p:nvPr/>
        </p:nvPicPr>
        <p:blipFill rotWithShape="1">
          <a:blip r:embed="rId2" cstate="print"/>
          <a:srcRect l="15400" t="19090" r="20000" b="52120"/>
          <a:stretch/>
        </p:blipFill>
        <p:spPr bwMode="auto">
          <a:xfrm>
            <a:off x="5009443" y="1420283"/>
            <a:ext cx="3651603" cy="2107495"/>
          </a:xfrm>
          <a:prstGeom prst="rect">
            <a:avLst/>
          </a:prstGeom>
          <a:noFill/>
          <a:ln w="9525">
            <a:noFill/>
            <a:round/>
            <a:headEnd/>
            <a:tailEnd/>
          </a:ln>
          <a:effectLst>
            <a:outerShdw blurRad="50800" dist="38100" dir="2700000" algn="tl" rotWithShape="0">
              <a:prstClr val="black">
                <a:alpha val="40000"/>
              </a:prstClr>
            </a:outerShdw>
          </a:effectLst>
        </p:spPr>
      </p:pic>
      <p:pic>
        <p:nvPicPr>
          <p:cNvPr id="28" name="Picture 27" descr="white field aerial low res.jpg"/>
          <p:cNvPicPr>
            <a:picLocks noChangeAspect="1"/>
          </p:cNvPicPr>
          <p:nvPr/>
        </p:nvPicPr>
        <p:blipFill rotWithShape="1">
          <a:blip r:embed="rId3">
            <a:extLst>
              <a:ext uri="{28A0092B-C50C-407E-A947-70E740481C1C}">
                <a14:useLocalDpi xmlns:a14="http://schemas.microsoft.com/office/drawing/2010/main" val="0"/>
              </a:ext>
            </a:extLst>
          </a:blip>
          <a:srcRect l="648" b="16676"/>
          <a:stretch/>
        </p:blipFill>
        <p:spPr>
          <a:xfrm>
            <a:off x="5037665" y="4036003"/>
            <a:ext cx="3633893" cy="2031774"/>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5644443" y="3471334"/>
            <a:ext cx="2147643" cy="369332"/>
          </a:xfrm>
          <a:prstGeom prst="rect">
            <a:avLst/>
          </a:prstGeom>
          <a:noFill/>
        </p:spPr>
        <p:txBody>
          <a:bodyPr wrap="none" rtlCol="0">
            <a:spAutoFit/>
          </a:bodyPr>
          <a:lstStyle/>
          <a:p>
            <a:r>
              <a:rPr lang="en-US" sz="1800" dirty="0" err="1" smtClean="0">
                <a:latin typeface="+mn-lt"/>
              </a:rPr>
              <a:t>Hessert</a:t>
            </a:r>
            <a:r>
              <a:rPr lang="en-US" sz="1800" dirty="0" smtClean="0">
                <a:latin typeface="+mn-lt"/>
              </a:rPr>
              <a:t> Laboratory</a:t>
            </a:r>
            <a:endParaRPr lang="en-US" sz="1800" dirty="0">
              <a:latin typeface="+mn-lt"/>
            </a:endParaRPr>
          </a:p>
        </p:txBody>
      </p:sp>
      <p:sp>
        <p:nvSpPr>
          <p:cNvPr id="29" name="TextBox 28"/>
          <p:cNvSpPr txBox="1"/>
          <p:nvPr/>
        </p:nvSpPr>
        <p:spPr>
          <a:xfrm>
            <a:off x="5599288" y="5980289"/>
            <a:ext cx="2506854" cy="369332"/>
          </a:xfrm>
          <a:prstGeom prst="rect">
            <a:avLst/>
          </a:prstGeom>
          <a:noFill/>
        </p:spPr>
        <p:txBody>
          <a:bodyPr wrap="none" rtlCol="0">
            <a:spAutoFit/>
          </a:bodyPr>
          <a:lstStyle/>
          <a:p>
            <a:r>
              <a:rPr lang="en-US" sz="1800" dirty="0" smtClean="0">
                <a:latin typeface="+mn-lt"/>
              </a:rPr>
              <a:t>White Field Laboratory</a:t>
            </a:r>
            <a:endParaRPr lang="en-US" sz="1800" dirty="0">
              <a:latin typeface="+mn-lt"/>
            </a:endParaRPr>
          </a:p>
        </p:txBody>
      </p:sp>
      <p:sp>
        <p:nvSpPr>
          <p:cNvPr id="30" name="Rectangle 2"/>
          <p:cNvSpPr txBox="1">
            <a:spLocks noChangeArrowheads="1"/>
          </p:cNvSpPr>
          <p:nvPr/>
        </p:nvSpPr>
        <p:spPr bwMode="auto">
          <a:xfrm>
            <a:off x="2175934" y="1878368"/>
            <a:ext cx="2379132" cy="2125839"/>
          </a:xfrm>
          <a:prstGeom prst="rect">
            <a:avLst/>
          </a:prstGeom>
          <a:noFill/>
          <a:ln w="9525">
            <a:noFill/>
            <a:miter lim="800000"/>
            <a:headEnd/>
            <a:tailEnd/>
          </a:ln>
        </p:spPr>
        <p:txBody>
          <a:bodyPr vert="horz" wrap="square" lIns="90000" tIns="46800" rIns="90000" bIns="46800" numCol="1" anchor="t" anchorCtr="0" compatLnSpc="1">
            <a:prstTxWarp prst="textNoShape">
              <a:avLst/>
            </a:prstTxWarp>
            <a:spAutoFit/>
          </a:bodyPr>
          <a:lstStyle>
            <a:lvl1pPr marL="227013" indent="-227013" algn="l" rtl="0" eaLnBrk="0" fontAlgn="base" hangingPunct="0">
              <a:spcBef>
                <a:spcPct val="20000"/>
              </a:spcBef>
              <a:spcAft>
                <a:spcPct val="0"/>
              </a:spcAft>
              <a:buClr>
                <a:srgbClr val="0053A1"/>
              </a:buClr>
              <a:buChar char="•"/>
              <a:defRPr sz="2000">
                <a:solidFill>
                  <a:schemeClr val="tx1"/>
                </a:solidFill>
                <a:latin typeface="+mn-lt"/>
                <a:ea typeface="+mn-ea"/>
                <a:cs typeface="+mn-cs"/>
              </a:defRPr>
            </a:lvl1pPr>
            <a:lvl2pPr marL="568325" indent="-227013" algn="l" rtl="0" eaLnBrk="0" fontAlgn="base" hangingPunct="0">
              <a:spcBef>
                <a:spcPct val="20000"/>
              </a:spcBef>
              <a:spcAft>
                <a:spcPct val="0"/>
              </a:spcAft>
              <a:buClr>
                <a:srgbClr val="4D4D4D"/>
              </a:buClr>
              <a:buChar char="–"/>
              <a:defRPr sz="2800">
                <a:solidFill>
                  <a:schemeClr val="tx1"/>
                </a:solidFill>
                <a:latin typeface="+mn-lt"/>
              </a:defRPr>
            </a:lvl2pPr>
            <a:lvl3pPr marL="857250" indent="-174625" algn="l" rtl="0" eaLnBrk="0" fontAlgn="base" hangingPunct="0">
              <a:spcBef>
                <a:spcPct val="20000"/>
              </a:spcBef>
              <a:spcAft>
                <a:spcPct val="0"/>
              </a:spcAft>
              <a:buClr>
                <a:srgbClr val="568733"/>
              </a:buClr>
              <a:buChar char="•"/>
              <a:defRPr sz="1600">
                <a:solidFill>
                  <a:schemeClr val="tx1"/>
                </a:solidFill>
                <a:latin typeface="+mn-lt"/>
              </a:defRPr>
            </a:lvl3pPr>
            <a:lvl4pPr marL="1201738" indent="-227013" algn="l" rtl="0" eaLnBrk="0" fontAlgn="base" hangingPunct="0">
              <a:spcBef>
                <a:spcPct val="20000"/>
              </a:spcBef>
              <a:spcAft>
                <a:spcPct val="0"/>
              </a:spcAft>
              <a:buChar char="–"/>
              <a:defRPr sz="1400">
                <a:solidFill>
                  <a:schemeClr val="tx1"/>
                </a:solidFill>
                <a:latin typeface="+mn-lt"/>
              </a:defRPr>
            </a:lvl4pPr>
            <a:lvl5pPr marL="1597025" indent="-168275" algn="l" rtl="0" eaLnBrk="0" fontAlgn="base" hangingPunct="0">
              <a:spcBef>
                <a:spcPct val="20000"/>
              </a:spcBef>
              <a:spcAft>
                <a:spcPct val="0"/>
              </a:spcAft>
              <a:buChar char="»"/>
              <a:defRPr sz="1400">
                <a:solidFill>
                  <a:schemeClr val="tx1"/>
                </a:solidFill>
                <a:latin typeface="+mn-lt"/>
              </a:defRPr>
            </a:lvl5pPr>
            <a:lvl6pPr marL="2054225" indent="-168275" algn="l" rtl="0" eaLnBrk="0" fontAlgn="base" hangingPunct="0">
              <a:spcBef>
                <a:spcPct val="20000"/>
              </a:spcBef>
              <a:spcAft>
                <a:spcPct val="0"/>
              </a:spcAft>
              <a:buChar char="»"/>
              <a:defRPr sz="1400">
                <a:solidFill>
                  <a:schemeClr val="tx1"/>
                </a:solidFill>
                <a:latin typeface="+mn-lt"/>
              </a:defRPr>
            </a:lvl6pPr>
            <a:lvl7pPr marL="2511425" indent="-168275" algn="l" rtl="0" eaLnBrk="0" fontAlgn="base" hangingPunct="0">
              <a:spcBef>
                <a:spcPct val="20000"/>
              </a:spcBef>
              <a:spcAft>
                <a:spcPct val="0"/>
              </a:spcAft>
              <a:buChar char="»"/>
              <a:defRPr sz="1400">
                <a:solidFill>
                  <a:schemeClr val="tx1"/>
                </a:solidFill>
                <a:latin typeface="+mn-lt"/>
              </a:defRPr>
            </a:lvl7pPr>
            <a:lvl8pPr marL="2968625" indent="-168275" algn="l" rtl="0" eaLnBrk="0" fontAlgn="base" hangingPunct="0">
              <a:spcBef>
                <a:spcPct val="20000"/>
              </a:spcBef>
              <a:spcAft>
                <a:spcPct val="0"/>
              </a:spcAft>
              <a:buChar char="»"/>
              <a:defRPr sz="1400">
                <a:solidFill>
                  <a:schemeClr val="tx1"/>
                </a:solidFill>
                <a:latin typeface="+mn-lt"/>
              </a:defRPr>
            </a:lvl8pPr>
            <a:lvl9pPr marL="3425825" indent="-168275" algn="l" rtl="0" eaLnBrk="0" fontAlgn="base" hangingPunct="0">
              <a:spcBef>
                <a:spcPct val="20000"/>
              </a:spcBef>
              <a:spcAft>
                <a:spcPct val="0"/>
              </a:spcAft>
              <a:buChar char="»"/>
              <a:defRPr sz="1400">
                <a:solidFill>
                  <a:schemeClr val="tx1"/>
                </a:solidFill>
                <a:latin typeface="+mn-lt"/>
              </a:defRPr>
            </a:lvl9pPr>
          </a:lstStyle>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smtClean="0"/>
              <a:t>Wind Energy</a:t>
            </a: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smtClean="0"/>
              <a:t>Multi-phase Flows</a:t>
            </a: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smtClean="0"/>
              <a:t>Plasma Dynamics</a:t>
            </a: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smtClean="0"/>
              <a:t>Sensors and Flow Control Actuators</a:t>
            </a:r>
          </a:p>
          <a:p>
            <a:pPr>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dirty="0" smtClean="0"/>
              <a:t>Hypersonic Aerodynamics</a:t>
            </a:r>
            <a:endParaRPr lang="en-US" sz="1600" dirty="0"/>
          </a:p>
        </p:txBody>
      </p:sp>
    </p:spTree>
    <p:extLst>
      <p:ext uri="{BB962C8B-B14F-4D97-AF65-F5344CB8AC3E}">
        <p14:creationId xmlns:p14="http://schemas.microsoft.com/office/powerpoint/2010/main" val="3953970203"/>
      </p:ext>
    </p:extLst>
  </p:cSld>
  <p:clrMapOvr>
    <a:masterClrMapping/>
  </p:clrMapOvr>
  <p:timing>
    <p:tnLst>
      <p:par>
        <p:cTn xmlns:p14="http://schemas.microsoft.com/office/powerpoint/2010/main" id="1" dur="indefinite" restart="never" nodeType="tmRoot">
          <p:childTnLst>
            <p:seq>
              <p:cTn id="2" nodeType="mainSeq">
                <p:childTnLst>
                  <p:par>
                    <p:cTn id="3"/>
                  </p:par>
                  <p:par>
                    <p:cTn id="4" fill="hold">
                      <p:stCondLst>
                        <p:cond delay="indefinite"/>
                      </p:stCondLst>
                      <p:childTnLst>
                        <p:par>
                          <p:cTn id="5" fill="hold">
                            <p:stCondLst>
                              <p:cond delay="0"/>
                            </p:stCondLst>
                            <p:childTnLst>
                              <p:par>
                                <p:cTn id="6" presetID="3" presetClass="emph" presetSubtype="2" fill="hold" nodeType="clickEffect">
                                  <p:stCondLst>
                                    <p:cond delay="0"/>
                                  </p:stCondLst>
                                  <p:childTnLst>
                                    <p:animClr clrSpc="rgb" dir="cw">
                                      <p:cBhvr override="childStyle">
                                        <p:cTn id="7" dur="1000" fill="hold"/>
                                        <p:tgtEl>
                                          <p:spTgt spid="22">
                                            <p:txEl>
                                              <p:pRg st="1" end="1"/>
                                            </p:txEl>
                                          </p:spTgt>
                                        </p:tgtEl>
                                        <p:attrNameLst>
                                          <p:attrName>style.color</p:attrName>
                                        </p:attrNameLst>
                                      </p:cBhvr>
                                      <p:to>
                                        <a:schemeClr val="accent2"/>
                                      </p:to>
                                    </p:animClr>
                                  </p:childTnLst>
                                  <p:subTnLst>
                                    <p:animClr clrSpc="rgb" dir="cw">
                                      <p:cBhvr override="childStyle">
                                        <p:cTn dur="1" fill="hold" display="0" masterRel="nextClick" afterEffect="1"/>
                                        <p:tgtEl>
                                          <p:spTgt spid="22">
                                            <p:txEl>
                                              <p:pRg st="1" end="1"/>
                                            </p:txEl>
                                          </p:spTgt>
                                        </p:tgtEl>
                                        <p:attrNameLst>
                                          <p:attrName>ppt_c</p:attrName>
                                        </p:attrNameLst>
                                      </p:cBhvr>
                                      <p:to>
                                        <a:schemeClr val="accent2"/>
                                      </p:to>
                                    </p:animClr>
                                  </p:subTnLst>
                                </p:cTn>
                              </p:par>
                              <p:par>
                                <p:cTn id="8" presetID="3" presetClass="emph" presetSubtype="2" fill="hold" nodeType="withEffect">
                                  <p:stCondLst>
                                    <p:cond delay="0"/>
                                  </p:stCondLst>
                                  <p:childTnLst>
                                    <p:animClr clrSpc="rgb" dir="cw">
                                      <p:cBhvr override="childStyle">
                                        <p:cTn id="9" dur="2000" fill="hold"/>
                                        <p:tgtEl>
                                          <p:spTgt spid="22">
                                            <p:txEl>
                                              <p:pRg st="3" end="3"/>
                                            </p:txEl>
                                          </p:spTgt>
                                        </p:tgtEl>
                                        <p:attrNameLst>
                                          <p:attrName>style.color</p:attrName>
                                        </p:attrNameLst>
                                      </p:cBhvr>
                                      <p:to>
                                        <a:schemeClr val="accent2"/>
                                      </p:to>
                                    </p:animClr>
                                  </p:childTnLst>
                                </p:cTn>
                              </p:par>
                              <p:par>
                                <p:cTn id="10" presetID="3" presetClass="emph" presetSubtype="2" fill="hold" nodeType="withEffect">
                                  <p:stCondLst>
                                    <p:cond delay="0"/>
                                  </p:stCondLst>
                                  <p:childTnLst>
                                    <p:animClr clrSpc="rgb" dir="cw">
                                      <p:cBhvr override="childStyle">
                                        <p:cTn id="11" dur="2000" fill="hold"/>
                                        <p:tgtEl>
                                          <p:spTgt spid="30">
                                            <p:txEl>
                                              <p:pRg st="2" end="2"/>
                                            </p:txEl>
                                          </p:spTgt>
                                        </p:tgtEl>
                                        <p:attrNameLst>
                                          <p:attrName>style.color</p:attrName>
                                        </p:attrNameLst>
                                      </p:cBhvr>
                                      <p:to>
                                        <a:schemeClr val="accent2"/>
                                      </p:to>
                                    </p:animClr>
                                  </p:childTnLst>
                                </p:cTn>
                              </p:par>
                              <p:par>
                                <p:cTn id="12" presetID="3" presetClass="emph" presetSubtype="2" fill="hold" nodeType="withEffect">
                                  <p:stCondLst>
                                    <p:cond delay="0"/>
                                  </p:stCondLst>
                                  <p:childTnLst>
                                    <p:animClr clrSpc="rgb" dir="cw">
                                      <p:cBhvr override="childStyle">
                                        <p:cTn id="13" dur="2000" fill="hold"/>
                                        <p:tgtEl>
                                          <p:spTgt spid="30">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FlowPAC</a:t>
            </a:r>
            <a:r>
              <a:rPr lang="en-US" dirty="0" smtClean="0"/>
              <a:t> Fabrication Shop</a:t>
            </a:r>
            <a:endParaRPr lang="en-US" dirty="0"/>
          </a:p>
        </p:txBody>
      </p:sp>
      <p:pic>
        <p:nvPicPr>
          <p:cNvPr id="6" name="Picture 5" descr="Hurco_lathe.jpg"/>
          <p:cNvPicPr>
            <a:picLocks noChangeAspect="1"/>
          </p:cNvPicPr>
          <p:nvPr/>
        </p:nvPicPr>
        <p:blipFill rotWithShape="1">
          <a:blip r:embed="rId2">
            <a:extLst>
              <a:ext uri="{28A0092B-C50C-407E-A947-70E740481C1C}">
                <a14:useLocalDpi xmlns:a14="http://schemas.microsoft.com/office/drawing/2010/main" val="0"/>
              </a:ext>
            </a:extLst>
          </a:blip>
          <a:srcRect t="23661" b="17406"/>
          <a:stretch/>
        </p:blipFill>
        <p:spPr>
          <a:xfrm>
            <a:off x="115463" y="4890345"/>
            <a:ext cx="3429000" cy="1515621"/>
          </a:xfrm>
          <a:prstGeom prst="rect">
            <a:avLst/>
          </a:prstGeom>
          <a:effectLst>
            <a:outerShdw blurRad="50800" dist="38100" dir="2700000" algn="tl" rotWithShape="0">
              <a:srgbClr val="000000">
                <a:alpha val="43000"/>
              </a:srgbClr>
            </a:outerShdw>
          </a:effectLst>
        </p:spPr>
      </p:pic>
      <p:pic>
        <p:nvPicPr>
          <p:cNvPr id="7" name="Picture 6" descr="Hurco_mill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54" y="1308262"/>
            <a:ext cx="2457549" cy="1703901"/>
          </a:xfrm>
          <a:prstGeom prst="rect">
            <a:avLst/>
          </a:prstGeom>
          <a:effectLst>
            <a:outerShdw blurRad="50800" dist="38100" dir="2700000" algn="tl" rotWithShape="0">
              <a:srgbClr val="000000">
                <a:alpha val="43000"/>
              </a:srgbClr>
            </a:outerShdw>
          </a:effectLst>
        </p:spPr>
      </p:pic>
      <p:pic>
        <p:nvPicPr>
          <p:cNvPr id="8" name="Picture 7" descr="Hurco_mill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05" y="3078643"/>
            <a:ext cx="2479720" cy="1714550"/>
          </a:xfrm>
          <a:prstGeom prst="rect">
            <a:avLst/>
          </a:prstGeom>
          <a:effectLst>
            <a:outerShdw blurRad="50800" dist="38100" dir="2700000" algn="tl" rotWithShape="0">
              <a:srgbClr val="000000">
                <a:alpha val="43000"/>
              </a:srgbClr>
            </a:outerShdw>
          </a:effectLst>
        </p:spPr>
      </p:pic>
      <p:sp>
        <p:nvSpPr>
          <p:cNvPr id="9" name="TextBox 8"/>
          <p:cNvSpPr txBox="1"/>
          <p:nvPr/>
        </p:nvSpPr>
        <p:spPr>
          <a:xfrm>
            <a:off x="107319" y="4813364"/>
            <a:ext cx="1245353" cy="338554"/>
          </a:xfrm>
          <a:prstGeom prst="rect">
            <a:avLst/>
          </a:prstGeom>
          <a:noFill/>
        </p:spPr>
        <p:txBody>
          <a:bodyPr wrap="none" rtlCol="0">
            <a:spAutoFit/>
          </a:bodyPr>
          <a:lstStyle/>
          <a:p>
            <a:r>
              <a:rPr lang="en-US" sz="1600" dirty="0" smtClean="0">
                <a:latin typeface="+mn-lt"/>
              </a:rPr>
              <a:t>Num. Lathe</a:t>
            </a:r>
            <a:endParaRPr lang="en-US" sz="1600" dirty="0">
              <a:latin typeface="+mn-lt"/>
            </a:endParaRPr>
          </a:p>
        </p:txBody>
      </p:sp>
      <p:sp>
        <p:nvSpPr>
          <p:cNvPr id="10" name="TextBox 9"/>
          <p:cNvSpPr txBox="1"/>
          <p:nvPr/>
        </p:nvSpPr>
        <p:spPr>
          <a:xfrm>
            <a:off x="189880" y="3164339"/>
            <a:ext cx="1096775" cy="338554"/>
          </a:xfrm>
          <a:prstGeom prst="rect">
            <a:avLst/>
          </a:prstGeom>
          <a:noFill/>
        </p:spPr>
        <p:txBody>
          <a:bodyPr wrap="none" rtlCol="0">
            <a:spAutoFit/>
          </a:bodyPr>
          <a:lstStyle/>
          <a:p>
            <a:r>
              <a:rPr lang="en-US" sz="1600" dirty="0" smtClean="0">
                <a:latin typeface="+mn-lt"/>
              </a:rPr>
              <a:t>5 Axis Mill</a:t>
            </a:r>
            <a:endParaRPr lang="en-US" sz="1600" dirty="0">
              <a:latin typeface="+mn-lt"/>
            </a:endParaRPr>
          </a:p>
        </p:txBody>
      </p:sp>
      <p:sp>
        <p:nvSpPr>
          <p:cNvPr id="11" name="TextBox 10"/>
          <p:cNvSpPr txBox="1"/>
          <p:nvPr/>
        </p:nvSpPr>
        <p:spPr>
          <a:xfrm>
            <a:off x="166378" y="1217158"/>
            <a:ext cx="1096775" cy="338554"/>
          </a:xfrm>
          <a:prstGeom prst="rect">
            <a:avLst/>
          </a:prstGeom>
          <a:noFill/>
        </p:spPr>
        <p:txBody>
          <a:bodyPr wrap="none" rtlCol="0">
            <a:spAutoFit/>
          </a:bodyPr>
          <a:lstStyle/>
          <a:p>
            <a:r>
              <a:rPr lang="en-US" sz="1600" dirty="0">
                <a:latin typeface="+mn-lt"/>
              </a:rPr>
              <a:t>4</a:t>
            </a:r>
            <a:r>
              <a:rPr lang="en-US" sz="1600" dirty="0" smtClean="0">
                <a:latin typeface="+mn-lt"/>
              </a:rPr>
              <a:t> Axis Mill</a:t>
            </a:r>
            <a:endParaRPr lang="en-US" sz="1600" dirty="0">
              <a:latin typeface="+mn-lt"/>
            </a:endParaRPr>
          </a:p>
        </p:txBody>
      </p:sp>
      <p:pic>
        <p:nvPicPr>
          <p:cNvPr id="12" name="Picture 11" descr="v22_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0452" y="1515320"/>
            <a:ext cx="2501690" cy="1207186"/>
          </a:xfrm>
          <a:prstGeom prst="rect">
            <a:avLst/>
          </a:prstGeom>
          <a:effectLst>
            <a:outerShdw blurRad="50800" dist="38100" dir="2700000" algn="tl" rotWithShape="0">
              <a:srgbClr val="000000">
                <a:alpha val="43000"/>
              </a:srgbClr>
            </a:outerShdw>
          </a:effectLst>
        </p:spPr>
      </p:pic>
      <p:pic>
        <p:nvPicPr>
          <p:cNvPr id="13" name="Picture 12" descr="instrumented.jpg"/>
          <p:cNvPicPr>
            <a:picLocks noChangeAspect="1"/>
          </p:cNvPicPr>
          <p:nvPr/>
        </p:nvPicPr>
        <p:blipFill rotWithShape="1">
          <a:blip r:embed="rId6" cstate="print">
            <a:extLst>
              <a:ext uri="{28A0092B-C50C-407E-A947-70E740481C1C}">
                <a14:useLocalDpi xmlns:a14="http://schemas.microsoft.com/office/drawing/2010/main" val="0"/>
              </a:ext>
            </a:extLst>
          </a:blip>
          <a:srcRect l="12065" t="16800" r="22203" b="17260"/>
          <a:stretch/>
        </p:blipFill>
        <p:spPr>
          <a:xfrm>
            <a:off x="6517216" y="1321252"/>
            <a:ext cx="2488859" cy="1664514"/>
          </a:xfrm>
          <a:prstGeom prst="rect">
            <a:avLst/>
          </a:prstGeom>
          <a:effectLst>
            <a:outerShdw blurRad="50800" dist="38100" dir="2700000" algn="tl" rotWithShape="0">
              <a:srgbClr val="000000">
                <a:alpha val="43000"/>
              </a:srgbClr>
            </a:outerShdw>
          </a:effectLst>
        </p:spPr>
      </p:pic>
      <p:pic>
        <p:nvPicPr>
          <p:cNvPr id="15" name="Picture 14" descr="1wall_close.JPG"/>
          <p:cNvPicPr>
            <a:picLocks noChangeAspect="1"/>
          </p:cNvPicPr>
          <p:nvPr/>
        </p:nvPicPr>
        <p:blipFill rotWithShape="1">
          <a:blip r:embed="rId7" cstate="print">
            <a:extLst>
              <a:ext uri="{28A0092B-C50C-407E-A947-70E740481C1C}">
                <a14:useLocalDpi xmlns:a14="http://schemas.microsoft.com/office/drawing/2010/main" val="0"/>
              </a:ext>
            </a:extLst>
          </a:blip>
          <a:srcRect t="5650" b="2718"/>
          <a:stretch/>
        </p:blipFill>
        <p:spPr>
          <a:xfrm>
            <a:off x="3683174" y="2939198"/>
            <a:ext cx="2654522" cy="1824278"/>
          </a:xfrm>
          <a:prstGeom prst="rect">
            <a:avLst/>
          </a:prstGeom>
          <a:ln>
            <a:solidFill>
              <a:srgbClr val="4F81BD"/>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8"/>
          <a:srcRect l="-902" t="20627" b="35544"/>
          <a:stretch/>
        </p:blipFill>
        <p:spPr>
          <a:xfrm>
            <a:off x="4021664" y="5051778"/>
            <a:ext cx="3855021" cy="1255889"/>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rotWithShape="1">
          <a:blip r:embed="rId9"/>
          <a:srcRect l="17257" t="13277" r="959" b="4538"/>
          <a:stretch/>
        </p:blipFill>
        <p:spPr>
          <a:xfrm>
            <a:off x="6561667" y="3070361"/>
            <a:ext cx="2427110" cy="1829256"/>
          </a:xfrm>
          <a:prstGeom prst="rect">
            <a:avLst/>
          </a:prstGeom>
          <a:effectLst>
            <a:outerShdw blurRad="50800" dist="38100" dir="2700000" algn="tl" rotWithShape="0">
              <a:prstClr val="black">
                <a:alpha val="40000"/>
              </a:prstClr>
            </a:outerShdw>
          </a:effectLst>
        </p:spPr>
      </p:pic>
      <p:sp>
        <p:nvSpPr>
          <p:cNvPr id="4" name="Right Arrow 3"/>
          <p:cNvSpPr/>
          <p:nvPr/>
        </p:nvSpPr>
        <p:spPr bwMode="auto">
          <a:xfrm>
            <a:off x="2963334" y="3189111"/>
            <a:ext cx="550334" cy="493889"/>
          </a:xfrm>
          <a:prstGeom prst="rightArrow">
            <a:avLst/>
          </a:prstGeom>
          <a:noFill/>
          <a:ln w="12700" cap="flat" cmpd="sng" algn="ctr">
            <a:solidFill>
              <a:schemeClr val="tx1"/>
            </a:solidFill>
            <a:prstDash val="solid"/>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7" name="Picture 16"/>
          <p:cNvPicPr>
            <a:picLocks noChangeAspect="1" noChangeArrowheads="1"/>
          </p:cNvPicPr>
          <p:nvPr/>
        </p:nvPicPr>
        <p:blipFill rotWithShape="1">
          <a:blip r:embed="rId10" cstate="print"/>
          <a:srcRect l="15400" t="19090" r="20000" b="52120"/>
          <a:stretch/>
        </p:blipFill>
        <p:spPr bwMode="auto">
          <a:xfrm>
            <a:off x="7801349" y="540175"/>
            <a:ext cx="1215649" cy="701603"/>
          </a:xfrm>
          <a:prstGeom prst="rect">
            <a:avLst/>
          </a:prstGeom>
          <a:noFill/>
          <a:ln w="9525">
            <a:noFill/>
            <a:round/>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33036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329891" y="554038"/>
            <a:ext cx="8578850" cy="658812"/>
          </a:xfrm>
        </p:spPr>
        <p:txBody>
          <a:bodyPr/>
          <a:lstStyle/>
          <a:p>
            <a:r>
              <a:rPr lang="en-US" dirty="0" smtClean="0"/>
              <a:t>High Fidelity CFD </a:t>
            </a:r>
            <a:endParaRPr lang="en-US" dirty="0"/>
          </a:p>
        </p:txBody>
      </p:sp>
      <p:pic>
        <p:nvPicPr>
          <p:cNvPr id="3" name="Picture 2" descr="New_2.jpg"/>
          <p:cNvPicPr>
            <a:picLocks noChangeAspect="1"/>
          </p:cNvPicPr>
          <p:nvPr/>
        </p:nvPicPr>
        <p:blipFill rotWithShape="1">
          <a:blip r:embed="rId2">
            <a:extLst>
              <a:ext uri="{28A0092B-C50C-407E-A947-70E740481C1C}">
                <a14:useLocalDpi xmlns:a14="http://schemas.microsoft.com/office/drawing/2010/main" val="0"/>
              </a:ext>
            </a:extLst>
          </a:blip>
          <a:srcRect l="4207" r="2202"/>
          <a:stretch/>
        </p:blipFill>
        <p:spPr>
          <a:xfrm>
            <a:off x="331987" y="2475395"/>
            <a:ext cx="4310569" cy="3810668"/>
          </a:xfrm>
          <a:prstGeom prst="rect">
            <a:avLst/>
          </a:prstGeom>
        </p:spPr>
      </p:pic>
      <p:sp>
        <p:nvSpPr>
          <p:cNvPr id="6" name="TextBox 5"/>
          <p:cNvSpPr txBox="1"/>
          <p:nvPr/>
        </p:nvSpPr>
        <p:spPr>
          <a:xfrm>
            <a:off x="2001271" y="1284111"/>
            <a:ext cx="4975015" cy="1123384"/>
          </a:xfrm>
          <a:prstGeom prst="rect">
            <a:avLst/>
          </a:prstGeom>
          <a:noFill/>
        </p:spPr>
        <p:txBody>
          <a:bodyPr wrap="none" rtlCol="0">
            <a:spAutoFit/>
          </a:bodyPr>
          <a:lstStyle/>
          <a:p>
            <a:pPr algn="ctr"/>
            <a:r>
              <a:rPr lang="en-US" dirty="0" smtClean="0">
                <a:latin typeface="+mn-lt"/>
              </a:rPr>
              <a:t>HPT Tip Clearance Analysis</a:t>
            </a:r>
          </a:p>
          <a:p>
            <a:pPr algn="ctr">
              <a:spcBef>
                <a:spcPts val="600"/>
              </a:spcBef>
            </a:pPr>
            <a:r>
              <a:rPr lang="en-US" sz="2000" dirty="0" smtClean="0">
                <a:latin typeface="+mn-lt"/>
              </a:rPr>
              <a:t>Embedded Large Eddy Simulation (ELES)</a:t>
            </a:r>
          </a:p>
          <a:p>
            <a:pPr algn="ctr"/>
            <a:r>
              <a:rPr lang="en-US" sz="1800" dirty="0" smtClean="0">
                <a:latin typeface="+mn-lt"/>
              </a:rPr>
              <a:t>(375M Mesh Points, 512 Processor Cores)</a:t>
            </a:r>
            <a:endParaRPr lang="en-US" sz="1800" dirty="0">
              <a:latin typeface="+mn-lt"/>
            </a:endParaRPr>
          </a:p>
        </p:txBody>
      </p:sp>
      <p:pic>
        <p:nvPicPr>
          <p:cNvPr id="7" name="Picture 6" descr="RotorTip_Entr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756" y="2370668"/>
            <a:ext cx="4092678" cy="3626554"/>
          </a:xfrm>
          <a:prstGeom prst="rect">
            <a:avLst/>
          </a:prstGeom>
        </p:spPr>
      </p:pic>
    </p:spTree>
    <p:extLst>
      <p:ext uri="{BB962C8B-B14F-4D97-AF65-F5344CB8AC3E}">
        <p14:creationId xmlns:p14="http://schemas.microsoft.com/office/powerpoint/2010/main" val="15024277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182" y="886804"/>
            <a:ext cx="1397240" cy="1651284"/>
          </a:xfrm>
          <a:prstGeom prst="rect">
            <a:avLst/>
          </a:prstGeom>
        </p:spPr>
      </p:pic>
      <p:sp>
        <p:nvSpPr>
          <p:cNvPr id="3" name="TextBox 2"/>
          <p:cNvSpPr txBox="1"/>
          <p:nvPr/>
        </p:nvSpPr>
        <p:spPr>
          <a:xfrm>
            <a:off x="4750589" y="6111315"/>
            <a:ext cx="4299340" cy="261610"/>
          </a:xfrm>
          <a:prstGeom prst="rect">
            <a:avLst/>
          </a:prstGeom>
          <a:noFill/>
          <a:ln>
            <a:noFill/>
          </a:ln>
        </p:spPr>
        <p:txBody>
          <a:bodyPr wrap="square" rtlCol="0">
            <a:spAutoFit/>
          </a:bodyPr>
          <a:lstStyle/>
          <a:p>
            <a:pPr>
              <a:spcBef>
                <a:spcPts val="600"/>
              </a:spcBef>
            </a:pPr>
            <a:r>
              <a:rPr lang="en-US" sz="1100" i="1" dirty="0" smtClean="0">
                <a:solidFill>
                  <a:srgbClr val="FF0000"/>
                </a:solidFill>
                <a:latin typeface="+mn-lt"/>
              </a:rPr>
              <a:t>AIAA J</a:t>
            </a:r>
            <a:r>
              <a:rPr lang="en-US" sz="1100" dirty="0" smtClean="0">
                <a:solidFill>
                  <a:srgbClr val="FF0000"/>
                </a:solidFill>
                <a:latin typeface="+mn-lt"/>
              </a:rPr>
              <a:t>., </a:t>
            </a:r>
            <a:r>
              <a:rPr lang="en-US" sz="1100" b="1" dirty="0" smtClean="0">
                <a:solidFill>
                  <a:srgbClr val="FF0000"/>
                </a:solidFill>
                <a:latin typeface="+mn-lt"/>
              </a:rPr>
              <a:t>50, </a:t>
            </a:r>
            <a:r>
              <a:rPr lang="en-US" sz="1100" dirty="0" smtClean="0">
                <a:solidFill>
                  <a:srgbClr val="FF0000"/>
                </a:solidFill>
                <a:latin typeface="+mn-lt"/>
              </a:rPr>
              <a:t>1, 123-130 (2012);  </a:t>
            </a:r>
            <a:r>
              <a:rPr lang="en-US" sz="1100" i="1" dirty="0" smtClean="0">
                <a:solidFill>
                  <a:srgbClr val="FF0000"/>
                </a:solidFill>
                <a:latin typeface="+mn-lt"/>
              </a:rPr>
              <a:t>AIAA </a:t>
            </a:r>
            <a:r>
              <a:rPr lang="en-US" sz="1100" i="1" dirty="0">
                <a:solidFill>
                  <a:srgbClr val="FF0000"/>
                </a:solidFill>
                <a:latin typeface="+mn-lt"/>
              </a:rPr>
              <a:t>J</a:t>
            </a:r>
            <a:r>
              <a:rPr lang="en-US" sz="1100" dirty="0">
                <a:solidFill>
                  <a:srgbClr val="FF0000"/>
                </a:solidFill>
                <a:latin typeface="+mn-lt"/>
              </a:rPr>
              <a:t>.</a:t>
            </a:r>
            <a:r>
              <a:rPr lang="en-US" sz="1100" dirty="0" smtClean="0">
                <a:solidFill>
                  <a:srgbClr val="FF0000"/>
                </a:solidFill>
                <a:latin typeface="+mn-lt"/>
              </a:rPr>
              <a:t>,</a:t>
            </a:r>
            <a:r>
              <a:rPr lang="en-US" sz="1100" b="1" dirty="0" smtClean="0">
                <a:solidFill>
                  <a:srgbClr val="FF0000"/>
                </a:solidFill>
                <a:latin typeface="+mn-lt"/>
              </a:rPr>
              <a:t> 51</a:t>
            </a:r>
            <a:r>
              <a:rPr lang="en-US" sz="1100" dirty="0">
                <a:solidFill>
                  <a:srgbClr val="FF0000"/>
                </a:solidFill>
                <a:latin typeface="+mn-lt"/>
              </a:rPr>
              <a:t>, </a:t>
            </a:r>
            <a:r>
              <a:rPr lang="en-US" sz="1100" dirty="0" smtClean="0">
                <a:solidFill>
                  <a:srgbClr val="FF0000"/>
                </a:solidFill>
                <a:latin typeface="+mn-lt"/>
              </a:rPr>
              <a:t>3</a:t>
            </a:r>
            <a:r>
              <a:rPr lang="en-US" sz="1100" dirty="0">
                <a:solidFill>
                  <a:srgbClr val="FF0000"/>
                </a:solidFill>
                <a:latin typeface="+mn-lt"/>
              </a:rPr>
              <a:t>,  </a:t>
            </a:r>
            <a:r>
              <a:rPr lang="en-US" sz="1100" dirty="0" smtClean="0">
                <a:solidFill>
                  <a:srgbClr val="FF0000"/>
                </a:solidFill>
                <a:latin typeface="+mn-lt"/>
              </a:rPr>
              <a:t>657</a:t>
            </a:r>
            <a:r>
              <a:rPr lang="en-US" sz="1100" dirty="0">
                <a:solidFill>
                  <a:srgbClr val="FF0000"/>
                </a:solidFill>
                <a:latin typeface="+mn-lt"/>
              </a:rPr>
              <a:t>-664 (2013</a:t>
            </a:r>
            <a:r>
              <a:rPr lang="en-US" sz="1100" dirty="0" smtClean="0">
                <a:solidFill>
                  <a:srgbClr val="FF0000"/>
                </a:solidFill>
                <a:latin typeface="+mn-lt"/>
              </a:rPr>
              <a:t>)</a:t>
            </a:r>
            <a:endParaRPr lang="en-US" sz="1100" dirty="0">
              <a:solidFill>
                <a:srgbClr val="FF0000"/>
              </a:solidFill>
              <a:latin typeface="+mn-lt"/>
            </a:endParaRPr>
          </a:p>
        </p:txBody>
      </p:sp>
      <p:cxnSp>
        <p:nvCxnSpPr>
          <p:cNvPr id="4" name="Straight Connector 3"/>
          <p:cNvCxnSpPr/>
          <p:nvPr/>
        </p:nvCxnSpPr>
        <p:spPr bwMode="auto">
          <a:xfrm flipH="1">
            <a:off x="4561982" y="1646155"/>
            <a:ext cx="464" cy="5085473"/>
          </a:xfrm>
          <a:prstGeom prst="line">
            <a:avLst/>
          </a:prstGeom>
          <a:noFill/>
          <a:ln w="12700" cap="flat" cmpd="sng" algn="ctr">
            <a:solidFill>
              <a:schemeClr val="bg1">
                <a:lumMod val="50000"/>
              </a:schemeClr>
            </a:solidFill>
            <a:prstDash val="solid"/>
            <a:round/>
            <a:headEnd type="none" w="med" len="med"/>
            <a:tailEnd type="none" w="med" len="med"/>
          </a:ln>
          <a:effectLst/>
        </p:spPr>
      </p:cxnSp>
      <p:pic>
        <p:nvPicPr>
          <p:cNvPr id="72" name="Picture 71"/>
          <p:cNvPicPr>
            <a:picLocks noChangeAspect="1"/>
          </p:cNvPicPr>
          <p:nvPr/>
        </p:nvPicPr>
        <p:blipFill rotWithShape="1">
          <a:blip r:embed="rId4"/>
          <a:srcRect l="1077" t="6441" r="-1" b="-1"/>
          <a:stretch/>
        </p:blipFill>
        <p:spPr>
          <a:xfrm>
            <a:off x="5763679" y="1309623"/>
            <a:ext cx="2060058" cy="978128"/>
          </a:xfrm>
          <a:prstGeom prst="rect">
            <a:avLst/>
          </a:prstGeom>
        </p:spPr>
      </p:pic>
      <p:sp>
        <p:nvSpPr>
          <p:cNvPr id="74" name="TextBox 73"/>
          <p:cNvSpPr txBox="1"/>
          <p:nvPr/>
        </p:nvSpPr>
        <p:spPr>
          <a:xfrm>
            <a:off x="4588335" y="2341151"/>
            <a:ext cx="4555666" cy="907941"/>
          </a:xfrm>
          <a:prstGeom prst="rect">
            <a:avLst/>
          </a:prstGeom>
          <a:noFill/>
        </p:spPr>
        <p:txBody>
          <a:bodyPr wrap="square" rtlCol="0">
            <a:spAutoFit/>
          </a:bodyPr>
          <a:lstStyle/>
          <a:p>
            <a:pPr marL="100584" indent="-100584">
              <a:spcBef>
                <a:spcPts val="600"/>
              </a:spcBef>
              <a:buFont typeface="Arial"/>
              <a:buChar char="•"/>
            </a:pPr>
            <a:r>
              <a:rPr lang="en-US" sz="1200" dirty="0" smtClean="0">
                <a:latin typeface="+mn-lt"/>
              </a:rPr>
              <a:t>The free electrons, neutrals, </a:t>
            </a:r>
            <a:r>
              <a:rPr lang="en-US" sz="1200" dirty="0" err="1" smtClean="0">
                <a:latin typeface="+mn-lt"/>
              </a:rPr>
              <a:t>metastables</a:t>
            </a:r>
            <a:r>
              <a:rPr lang="en-US" sz="1200" dirty="0" smtClean="0">
                <a:latin typeface="+mn-lt"/>
              </a:rPr>
              <a:t>, and ions in an ionized gas can affect the </a:t>
            </a:r>
            <a:r>
              <a:rPr lang="en-US" sz="1200" b="1" dirty="0" smtClean="0">
                <a:latin typeface="+mn-lt"/>
              </a:rPr>
              <a:t>permittivity to EM waves</a:t>
            </a:r>
            <a:r>
              <a:rPr lang="en-US" sz="1200" dirty="0" smtClean="0">
                <a:latin typeface="+mn-lt"/>
              </a:rPr>
              <a:t>.</a:t>
            </a:r>
          </a:p>
          <a:p>
            <a:pPr marL="100584" indent="-100584">
              <a:spcBef>
                <a:spcPts val="600"/>
              </a:spcBef>
              <a:buFont typeface="Arial"/>
              <a:buChar char="•"/>
            </a:pPr>
            <a:r>
              <a:rPr lang="en-US" sz="1200" dirty="0" smtClean="0">
                <a:latin typeface="+mn-lt"/>
              </a:rPr>
              <a:t>Change in the permittivity affects refractive index &gt;&gt;&gt; Plasma Adaptive Optics (PAO). </a:t>
            </a:r>
            <a:r>
              <a:rPr lang="en-US" sz="1200" dirty="0" smtClean="0">
                <a:solidFill>
                  <a:srgbClr val="000090"/>
                </a:solidFill>
                <a:latin typeface="+mn-lt"/>
              </a:rPr>
              <a:t>Technology Driver: Bandwidth</a:t>
            </a:r>
            <a:endParaRPr lang="en-US" sz="1200" dirty="0">
              <a:solidFill>
                <a:srgbClr val="000090"/>
              </a:solidFill>
              <a:latin typeface="+mn-lt"/>
            </a:endParaRPr>
          </a:p>
        </p:txBody>
      </p:sp>
      <p:pic>
        <p:nvPicPr>
          <p:cNvPr id="81" name="Picture 80"/>
          <p:cNvPicPr>
            <a:picLocks noChangeAspect="1"/>
          </p:cNvPicPr>
          <p:nvPr/>
        </p:nvPicPr>
        <p:blipFill rotWithShape="1">
          <a:blip r:embed="rId5"/>
          <a:srcRect l="1717" t="2980" r="50107" b="-518"/>
          <a:stretch/>
        </p:blipFill>
        <p:spPr>
          <a:xfrm>
            <a:off x="6178184" y="4312041"/>
            <a:ext cx="2652736" cy="1895596"/>
          </a:xfrm>
          <a:prstGeom prst="rect">
            <a:avLst/>
          </a:prstGeom>
        </p:spPr>
      </p:pic>
      <p:sp>
        <p:nvSpPr>
          <p:cNvPr id="100" name="Rectangle 99"/>
          <p:cNvSpPr/>
          <p:nvPr/>
        </p:nvSpPr>
        <p:spPr>
          <a:xfrm>
            <a:off x="4572000" y="3796710"/>
            <a:ext cx="4572000" cy="646331"/>
          </a:xfrm>
          <a:prstGeom prst="rect">
            <a:avLst/>
          </a:prstGeom>
        </p:spPr>
        <p:txBody>
          <a:bodyPr>
            <a:spAutoFit/>
          </a:bodyPr>
          <a:lstStyle/>
          <a:p>
            <a:pPr marL="100584" indent="-100584">
              <a:spcBef>
                <a:spcPts val="600"/>
              </a:spcBef>
              <a:buFont typeface="Arial"/>
              <a:buChar char="•"/>
            </a:pPr>
            <a:r>
              <a:rPr lang="en-US" sz="1200" dirty="0">
                <a:latin typeface="+mn-lt"/>
              </a:rPr>
              <a:t>Plasma </a:t>
            </a:r>
            <a:r>
              <a:rPr lang="en-US" sz="1200" dirty="0" smtClean="0">
                <a:latin typeface="+mn-lt"/>
              </a:rPr>
              <a:t>optics </a:t>
            </a:r>
            <a:r>
              <a:rPr lang="en-US" sz="1200" dirty="0">
                <a:latin typeface="+mn-lt"/>
              </a:rPr>
              <a:t>OPD depends on the </a:t>
            </a:r>
            <a:r>
              <a:rPr lang="en-US" sz="1200" dirty="0">
                <a:solidFill>
                  <a:srgbClr val="000090"/>
                </a:solidFill>
                <a:latin typeface="+mn-lt"/>
              </a:rPr>
              <a:t>length of the plasma</a:t>
            </a:r>
            <a:r>
              <a:rPr lang="en-US" sz="1200" dirty="0">
                <a:latin typeface="+mn-lt"/>
              </a:rPr>
              <a:t>, </a:t>
            </a:r>
            <a:r>
              <a:rPr lang="en-US" sz="1200" dirty="0">
                <a:solidFill>
                  <a:srgbClr val="FF0000"/>
                </a:solidFill>
                <a:latin typeface="+mn-lt"/>
              </a:rPr>
              <a:t>electron density</a:t>
            </a:r>
            <a:r>
              <a:rPr lang="en-US" sz="1200" dirty="0">
                <a:latin typeface="+mn-lt"/>
              </a:rPr>
              <a:t>, </a:t>
            </a:r>
            <a:r>
              <a:rPr lang="en-US" sz="1200" dirty="0">
                <a:solidFill>
                  <a:schemeClr val="bg2"/>
                </a:solidFill>
                <a:latin typeface="+mn-lt"/>
              </a:rPr>
              <a:t>EM wavelength</a:t>
            </a:r>
            <a:r>
              <a:rPr lang="en-US" sz="1200" dirty="0">
                <a:latin typeface="+mn-lt"/>
              </a:rPr>
              <a:t>, </a:t>
            </a:r>
            <a:r>
              <a:rPr lang="en-US" sz="1200" dirty="0">
                <a:solidFill>
                  <a:schemeClr val="accent1">
                    <a:lumMod val="50000"/>
                  </a:schemeClr>
                </a:solidFill>
                <a:latin typeface="+mn-lt"/>
              </a:rPr>
              <a:t>gas composition</a:t>
            </a:r>
            <a:r>
              <a:rPr lang="en-US" sz="1200" dirty="0">
                <a:latin typeface="+mn-lt"/>
              </a:rPr>
              <a:t>, and </a:t>
            </a:r>
            <a:r>
              <a:rPr lang="en-US" sz="1200" dirty="0">
                <a:solidFill>
                  <a:srgbClr val="FF6600"/>
                </a:solidFill>
                <a:latin typeface="+mn-lt"/>
              </a:rPr>
              <a:t>heavy </a:t>
            </a:r>
            <a:r>
              <a:rPr lang="en-US" sz="1200">
                <a:solidFill>
                  <a:srgbClr val="FF6600"/>
                </a:solidFill>
                <a:latin typeface="+mn-lt"/>
              </a:rPr>
              <a:t>particle </a:t>
            </a:r>
            <a:r>
              <a:rPr lang="en-US" sz="1200" smtClean="0">
                <a:solidFill>
                  <a:srgbClr val="FF6600"/>
                </a:solidFill>
                <a:latin typeface="+mn-lt"/>
              </a:rPr>
              <a:t>density.</a:t>
            </a:r>
            <a:endParaRPr lang="en-US" sz="1200" dirty="0">
              <a:solidFill>
                <a:srgbClr val="FF6600"/>
              </a:solidFill>
              <a:latin typeface="+mn-lt"/>
            </a:endParaRPr>
          </a:p>
        </p:txBody>
      </p:sp>
      <p:sp>
        <p:nvSpPr>
          <p:cNvPr id="102" name="TextBox 101"/>
          <p:cNvSpPr txBox="1"/>
          <p:nvPr/>
        </p:nvSpPr>
        <p:spPr>
          <a:xfrm>
            <a:off x="5232703" y="547573"/>
            <a:ext cx="3546030" cy="677108"/>
          </a:xfrm>
          <a:prstGeom prst="rect">
            <a:avLst/>
          </a:prstGeom>
          <a:noFill/>
        </p:spPr>
        <p:txBody>
          <a:bodyPr wrap="square" rtlCol="0">
            <a:spAutoFit/>
          </a:bodyPr>
          <a:lstStyle/>
          <a:p>
            <a:pPr algn="ctr"/>
            <a:r>
              <a:rPr lang="en-US" dirty="0" smtClean="0">
                <a:latin typeface="+mn-lt"/>
              </a:rPr>
              <a:t>Plasma Adaptive Optics</a:t>
            </a:r>
          </a:p>
          <a:p>
            <a:pPr algn="ctr"/>
            <a:r>
              <a:rPr lang="en-US" sz="1400" dirty="0" smtClean="0">
                <a:latin typeface="+mn-lt"/>
              </a:rPr>
              <a:t>DARPA DSO: Brian Holloway</a:t>
            </a:r>
            <a:endParaRPr lang="en-US" sz="1400" dirty="0">
              <a:latin typeface="+mn-lt"/>
            </a:endParaRPr>
          </a:p>
        </p:txBody>
      </p:sp>
      <p:pic>
        <p:nvPicPr>
          <p:cNvPr id="86" name="Picture 85" descr="images_total_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32" y="1289754"/>
            <a:ext cx="1846143" cy="1162386"/>
          </a:xfrm>
          <a:prstGeom prst="rect">
            <a:avLst/>
          </a:prstGeom>
        </p:spPr>
      </p:pic>
      <p:pic>
        <p:nvPicPr>
          <p:cNvPr id="87" name="Picture 86" descr="60GHz_composite_v3_darker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216" y="3793319"/>
            <a:ext cx="2924101" cy="2601514"/>
          </a:xfrm>
          <a:prstGeom prst="rect">
            <a:avLst/>
          </a:prstGeom>
        </p:spPr>
      </p:pic>
      <p:sp>
        <p:nvSpPr>
          <p:cNvPr id="105" name="Rectangle 104"/>
          <p:cNvSpPr/>
          <p:nvPr/>
        </p:nvSpPr>
        <p:spPr>
          <a:xfrm>
            <a:off x="0" y="2399303"/>
            <a:ext cx="4572000" cy="1246495"/>
          </a:xfrm>
          <a:prstGeom prst="rect">
            <a:avLst/>
          </a:prstGeom>
        </p:spPr>
        <p:txBody>
          <a:bodyPr>
            <a:spAutoFit/>
          </a:bodyPr>
          <a:lstStyle/>
          <a:p>
            <a:pPr marL="100584" indent="-100584">
              <a:lnSpc>
                <a:spcPct val="90000"/>
              </a:lnSpc>
              <a:spcBef>
                <a:spcPts val="600"/>
              </a:spcBef>
              <a:buClrTx/>
              <a:buFont typeface="Arial"/>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200" dirty="0" err="1" smtClean="0">
                <a:solidFill>
                  <a:srgbClr val="000000"/>
                </a:solidFill>
                <a:latin typeface="+mn-lt"/>
                <a:cs typeface="Takoma"/>
              </a:rPr>
              <a:t>Metamaterials</a:t>
            </a:r>
            <a:r>
              <a:rPr lang="en-US" sz="1200" dirty="0" smtClean="0">
                <a:solidFill>
                  <a:srgbClr val="000000"/>
                </a:solidFill>
                <a:latin typeface="+mn-lt"/>
                <a:cs typeface="Takoma"/>
              </a:rPr>
              <a:t> are designed with a lattice structure of materials having two indices of refraction.</a:t>
            </a:r>
          </a:p>
          <a:p>
            <a:pPr marL="100584" indent="-100584">
              <a:lnSpc>
                <a:spcPct val="90000"/>
              </a:lnSpc>
              <a:spcBef>
                <a:spcPts val="600"/>
              </a:spcBef>
              <a:buClrTx/>
              <a:buFont typeface="Arial"/>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200" dirty="0" smtClean="0">
                <a:solidFill>
                  <a:srgbClr val="000000"/>
                </a:solidFill>
                <a:latin typeface="+mn-lt"/>
                <a:cs typeface="Takoma"/>
              </a:rPr>
              <a:t>Conventional </a:t>
            </a:r>
            <a:r>
              <a:rPr lang="en-US" sz="1200" dirty="0" err="1" smtClean="0">
                <a:solidFill>
                  <a:srgbClr val="000000"/>
                </a:solidFill>
                <a:latin typeface="+mn-lt"/>
                <a:cs typeface="Takoma"/>
              </a:rPr>
              <a:t>metamaterials</a:t>
            </a:r>
            <a:r>
              <a:rPr lang="en-US" sz="1200" dirty="0" smtClean="0">
                <a:solidFill>
                  <a:srgbClr val="000000"/>
                </a:solidFill>
                <a:latin typeface="+mn-lt"/>
                <a:cs typeface="Takoma"/>
              </a:rPr>
              <a:t> are designed for a single EM wavelength.</a:t>
            </a:r>
          </a:p>
          <a:p>
            <a:pPr marL="100584" indent="-100584">
              <a:lnSpc>
                <a:spcPct val="90000"/>
              </a:lnSpc>
              <a:spcBef>
                <a:spcPts val="600"/>
              </a:spcBef>
              <a:buClrTx/>
              <a:buFont typeface="Arial"/>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200" dirty="0">
                <a:solidFill>
                  <a:srgbClr val="000000"/>
                </a:solidFill>
                <a:latin typeface="+mn-lt"/>
                <a:cs typeface="Takoma"/>
              </a:rPr>
              <a:t>L</a:t>
            </a:r>
            <a:r>
              <a:rPr lang="en-US" sz="1200" dirty="0" smtClean="0">
                <a:solidFill>
                  <a:srgbClr val="000000"/>
                </a:solidFill>
                <a:latin typeface="+mn-lt"/>
                <a:cs typeface="Takoma"/>
              </a:rPr>
              <a:t>attice </a:t>
            </a:r>
            <a:r>
              <a:rPr lang="en-US" sz="1200" dirty="0">
                <a:solidFill>
                  <a:srgbClr val="000000"/>
                </a:solidFill>
                <a:latin typeface="+mn-lt"/>
                <a:cs typeface="Takoma"/>
              </a:rPr>
              <a:t>tuning capability with a broad range of positive and </a:t>
            </a:r>
            <a:r>
              <a:rPr lang="en-US" sz="1200" dirty="0" smtClean="0">
                <a:solidFill>
                  <a:srgbClr val="000000"/>
                </a:solidFill>
                <a:latin typeface="+mn-lt"/>
                <a:cs typeface="Takoma"/>
              </a:rPr>
              <a:t>negative plasma  </a:t>
            </a:r>
            <a:r>
              <a:rPr lang="en-US" sz="1200" dirty="0">
                <a:solidFill>
                  <a:srgbClr val="000000"/>
                </a:solidFill>
                <a:latin typeface="+mn-lt"/>
                <a:cs typeface="Takoma"/>
              </a:rPr>
              <a:t>permittivity </a:t>
            </a:r>
            <a:r>
              <a:rPr lang="en-US" sz="1200" dirty="0" smtClean="0">
                <a:solidFill>
                  <a:srgbClr val="000000"/>
                </a:solidFill>
                <a:latin typeface="+mn-lt"/>
                <a:cs typeface="Takoma"/>
              </a:rPr>
              <a:t>offers numerous applications.</a:t>
            </a:r>
            <a:endParaRPr lang="en-US" sz="1200" dirty="0">
              <a:solidFill>
                <a:srgbClr val="000000"/>
              </a:solidFill>
              <a:latin typeface="+mn-lt"/>
              <a:cs typeface="Takoma"/>
            </a:endParaRPr>
          </a:p>
        </p:txBody>
      </p:sp>
      <p:sp>
        <p:nvSpPr>
          <p:cNvPr id="90" name="TextBox 89"/>
          <p:cNvSpPr txBox="1"/>
          <p:nvPr/>
        </p:nvSpPr>
        <p:spPr>
          <a:xfrm>
            <a:off x="-96541" y="502085"/>
            <a:ext cx="4586712" cy="677108"/>
          </a:xfrm>
          <a:prstGeom prst="rect">
            <a:avLst/>
          </a:prstGeom>
          <a:noFill/>
        </p:spPr>
        <p:txBody>
          <a:bodyPr wrap="none" rtlCol="0">
            <a:spAutoFit/>
          </a:bodyPr>
          <a:lstStyle/>
          <a:p>
            <a:pPr algn="ctr"/>
            <a:r>
              <a:rPr lang="en-US" dirty="0" smtClean="0">
                <a:latin typeface="+mn-lt"/>
              </a:rPr>
              <a:t>Tunable Plasma </a:t>
            </a:r>
            <a:r>
              <a:rPr lang="en-US" dirty="0" err="1" smtClean="0">
                <a:latin typeface="+mn-lt"/>
              </a:rPr>
              <a:t>Metamaterials</a:t>
            </a:r>
            <a:endParaRPr lang="en-US" dirty="0" smtClean="0">
              <a:latin typeface="+mn-lt"/>
            </a:endParaRPr>
          </a:p>
          <a:p>
            <a:pPr algn="ctr"/>
            <a:r>
              <a:rPr lang="en-US" sz="1400" dirty="0" smtClean="0">
                <a:latin typeface="+mn-lt"/>
              </a:rPr>
              <a:t>AFOSR MURI: </a:t>
            </a:r>
            <a:r>
              <a:rPr lang="en-US" sz="1400" dirty="0" err="1" smtClean="0">
                <a:latin typeface="+mn-lt"/>
              </a:rPr>
              <a:t>Mitat</a:t>
            </a:r>
            <a:r>
              <a:rPr lang="en-US" sz="1400" dirty="0" smtClean="0">
                <a:latin typeface="+mn-lt"/>
              </a:rPr>
              <a:t> </a:t>
            </a:r>
            <a:r>
              <a:rPr lang="en-US" sz="1400" dirty="0" err="1" smtClean="0">
                <a:latin typeface="+mn-lt"/>
              </a:rPr>
              <a:t>Birkan</a:t>
            </a:r>
            <a:endParaRPr lang="en-US" sz="1400" dirty="0">
              <a:latin typeface="+mn-lt"/>
            </a:endParaRPr>
          </a:p>
        </p:txBody>
      </p:sp>
      <p:cxnSp>
        <p:nvCxnSpPr>
          <p:cNvPr id="91" name="Straight Connector 90"/>
          <p:cNvCxnSpPr/>
          <p:nvPr/>
        </p:nvCxnSpPr>
        <p:spPr bwMode="auto">
          <a:xfrm flipH="1">
            <a:off x="4559776" y="576154"/>
            <a:ext cx="2670" cy="463359"/>
          </a:xfrm>
          <a:prstGeom prst="line">
            <a:avLst/>
          </a:prstGeom>
          <a:noFill/>
          <a:ln w="12700" cap="flat" cmpd="sng" algn="ctr">
            <a:solidFill>
              <a:schemeClr val="bg1">
                <a:lumMod val="50000"/>
              </a:schemeClr>
            </a:solidFill>
            <a:prstDash val="solid"/>
            <a:round/>
            <a:headEnd type="none" w="med" len="med"/>
            <a:tailEnd type="none" w="med" len="med"/>
          </a:ln>
          <a:effectLst/>
        </p:spPr>
      </p:cxnSp>
      <p:sp>
        <p:nvSpPr>
          <p:cNvPr id="110" name="TextBox 109"/>
          <p:cNvSpPr txBox="1"/>
          <p:nvPr/>
        </p:nvSpPr>
        <p:spPr>
          <a:xfrm>
            <a:off x="3769766" y="3728563"/>
            <a:ext cx="623701" cy="261610"/>
          </a:xfrm>
          <a:prstGeom prst="rect">
            <a:avLst/>
          </a:prstGeom>
          <a:noFill/>
        </p:spPr>
        <p:txBody>
          <a:bodyPr wrap="none" rtlCol="0">
            <a:spAutoFit/>
          </a:bodyPr>
          <a:lstStyle/>
          <a:p>
            <a:r>
              <a:rPr lang="en-US" sz="1100" dirty="0" smtClean="0">
                <a:latin typeface="+mn-lt"/>
              </a:rPr>
              <a:t>60GHz</a:t>
            </a:r>
            <a:endParaRPr lang="en-US" sz="1100" dirty="0">
              <a:latin typeface="+mn-lt"/>
            </a:endParaRPr>
          </a:p>
        </p:txBody>
      </p:sp>
      <p:sp>
        <p:nvSpPr>
          <p:cNvPr id="19" name="TextBox 18"/>
          <p:cNvSpPr txBox="1"/>
          <p:nvPr/>
        </p:nvSpPr>
        <p:spPr>
          <a:xfrm>
            <a:off x="7225193" y="6513236"/>
            <a:ext cx="1615189" cy="307777"/>
          </a:xfrm>
          <a:prstGeom prst="rect">
            <a:avLst/>
          </a:prstGeom>
          <a:noFill/>
        </p:spPr>
        <p:txBody>
          <a:bodyPr wrap="square" rtlCol="0">
            <a:spAutoFit/>
          </a:bodyPr>
          <a:lstStyle/>
          <a:p>
            <a:r>
              <a:rPr lang="en-US" sz="1400" b="1" dirty="0" smtClean="0">
                <a:latin typeface="+mn-lt"/>
              </a:rPr>
              <a:t>Patent: 8513583</a:t>
            </a:r>
            <a:endParaRPr lang="en-US" sz="1400" b="1" dirty="0">
              <a:latin typeface="+mn-lt"/>
            </a:endParaRPr>
          </a:p>
        </p:txBody>
      </p:sp>
      <p:pic>
        <p:nvPicPr>
          <p:cNvPr id="20" name="Picture 19" descr="2.png"/>
          <p:cNvPicPr>
            <a:picLocks noChangeAspect="1"/>
          </p:cNvPicPr>
          <p:nvPr/>
        </p:nvPicPr>
        <p:blipFill rotWithShape="1">
          <a:blip r:embed="rId8">
            <a:extLst>
              <a:ext uri="{28A0092B-C50C-407E-A947-70E740481C1C}">
                <a14:useLocalDpi xmlns:a14="http://schemas.microsoft.com/office/drawing/2010/main" val="0"/>
              </a:ext>
            </a:extLst>
          </a:blip>
          <a:srcRect l="3601" t="3940" b="47806"/>
          <a:stretch/>
        </p:blipFill>
        <p:spPr>
          <a:xfrm>
            <a:off x="2022511" y="1346692"/>
            <a:ext cx="1788858" cy="900072"/>
          </a:xfrm>
          <a:prstGeom prst="rect">
            <a:avLst/>
          </a:prstGeom>
        </p:spPr>
      </p:pic>
      <p:pic>
        <p:nvPicPr>
          <p:cNvPr id="21" name="Picture 20"/>
          <p:cNvPicPr>
            <a:picLocks noChangeAspect="1" noChangeArrowheads="1"/>
          </p:cNvPicPr>
          <p:nvPr/>
        </p:nvPicPr>
        <p:blipFill rotWithShape="1">
          <a:blip r:embed="rId9">
            <a:extLst>
              <a:ext uri="{28A0092B-C50C-407E-A947-70E740481C1C}">
                <a14:useLocalDpi xmlns:a14="http://schemas.microsoft.com/office/drawing/2010/main" val="0"/>
              </a:ext>
            </a:extLst>
          </a:blip>
          <a:srcRect l="10066" t="35243" r="10554" b="39874"/>
          <a:stretch/>
        </p:blipFill>
        <p:spPr bwMode="auto">
          <a:xfrm>
            <a:off x="5521652" y="3240114"/>
            <a:ext cx="2595494" cy="559288"/>
          </a:xfrm>
          <a:prstGeom prst="rect">
            <a:avLst/>
          </a:prstGeom>
          <a:ln w="127000" cap="sq">
            <a:no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060485" y="3361255"/>
            <a:ext cx="498228" cy="276999"/>
          </a:xfrm>
          <a:prstGeom prst="rect">
            <a:avLst/>
          </a:prstGeom>
          <a:noFill/>
        </p:spPr>
        <p:txBody>
          <a:bodyPr wrap="none" rtlCol="0">
            <a:spAutoFit/>
          </a:bodyPr>
          <a:lstStyle/>
          <a:p>
            <a:r>
              <a:rPr lang="en-US" sz="1200" dirty="0" smtClean="0">
                <a:latin typeface="+mn-lt"/>
              </a:rPr>
              <a:t>PAO</a:t>
            </a:r>
            <a:endParaRPr lang="en-US" sz="1200" dirty="0">
              <a:latin typeface="+mn-lt"/>
            </a:endParaRPr>
          </a:p>
        </p:txBody>
      </p:sp>
      <p:grpSp>
        <p:nvGrpSpPr>
          <p:cNvPr id="24" name="Group 23"/>
          <p:cNvGrpSpPr/>
          <p:nvPr/>
        </p:nvGrpSpPr>
        <p:grpSpPr>
          <a:xfrm>
            <a:off x="4830144" y="4742207"/>
            <a:ext cx="1215878" cy="785696"/>
            <a:chOff x="4688048" y="4813255"/>
            <a:chExt cx="1215878" cy="785696"/>
          </a:xfrm>
        </p:grpSpPr>
        <p:pic>
          <p:nvPicPr>
            <p:cNvPr id="128" name="Picture 127" descr="plasma_mirror_cut2.png"/>
            <p:cNvPicPr>
              <a:picLocks noChangeAspect="1"/>
            </p:cNvPicPr>
            <p:nvPr/>
          </p:nvPicPr>
          <p:blipFill rotWithShape="1">
            <a:blip r:embed="rId10">
              <a:extLst>
                <a:ext uri="{28A0092B-C50C-407E-A947-70E740481C1C}">
                  <a14:useLocalDpi xmlns:a14="http://schemas.microsoft.com/office/drawing/2010/main" val="0"/>
                </a:ext>
              </a:extLst>
            </a:blip>
            <a:srcRect l="13873" t="-241" r="49747" b="12649"/>
            <a:stretch/>
          </p:blipFill>
          <p:spPr>
            <a:xfrm>
              <a:off x="4688048" y="4813255"/>
              <a:ext cx="693780" cy="785696"/>
            </a:xfrm>
            <a:prstGeom prst="rect">
              <a:avLst/>
            </a:prstGeom>
          </p:spPr>
        </p:pic>
        <p:grpSp>
          <p:nvGrpSpPr>
            <p:cNvPr id="88" name="Group 87"/>
            <p:cNvGrpSpPr/>
            <p:nvPr/>
          </p:nvGrpSpPr>
          <p:grpSpPr>
            <a:xfrm>
              <a:off x="5364065" y="4933351"/>
              <a:ext cx="539861" cy="563712"/>
              <a:chOff x="2261311" y="5371743"/>
              <a:chExt cx="667513" cy="439715"/>
            </a:xfrm>
          </p:grpSpPr>
          <p:sp>
            <p:nvSpPr>
              <p:cNvPr id="89" name="Can 88"/>
              <p:cNvSpPr/>
              <p:nvPr/>
            </p:nvSpPr>
            <p:spPr>
              <a:xfrm rot="16197584">
                <a:off x="2660004" y="5538125"/>
                <a:ext cx="435202" cy="102438"/>
              </a:xfrm>
              <a:prstGeom prst="can">
                <a:avLst>
                  <a:gd name="adj" fmla="val 50000"/>
                </a:avLst>
              </a:prstGeom>
              <a:gradFill flip="none" rotWithShape="1">
                <a:gsLst>
                  <a:gs pos="31000">
                    <a:schemeClr val="accent5">
                      <a:lumMod val="20000"/>
                      <a:lumOff val="80000"/>
                    </a:schemeClr>
                  </a:gs>
                  <a:gs pos="100000">
                    <a:srgbClr val="000000"/>
                  </a:gs>
                </a:gsLst>
                <a:path path="shap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92" name="Group 91"/>
              <p:cNvGrpSpPr/>
              <p:nvPr/>
            </p:nvGrpSpPr>
            <p:grpSpPr>
              <a:xfrm rot="10797584">
                <a:off x="2310687" y="5459451"/>
                <a:ext cx="547144" cy="209125"/>
                <a:chOff x="2994090" y="4499067"/>
                <a:chExt cx="3141178" cy="826786"/>
              </a:xfrm>
            </p:grpSpPr>
            <p:sp>
              <p:nvSpPr>
                <p:cNvPr id="121" name="Can 120"/>
                <p:cNvSpPr/>
                <p:nvPr/>
              </p:nvSpPr>
              <p:spPr>
                <a:xfrm rot="5400000">
                  <a:off x="4123191" y="3509776"/>
                  <a:ext cx="817640" cy="2796222"/>
                </a:xfrm>
                <a:prstGeom prst="can">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2" name="Can 121"/>
                <p:cNvSpPr/>
                <p:nvPr/>
              </p:nvSpPr>
              <p:spPr>
                <a:xfrm rot="5400000">
                  <a:off x="4241550" y="3379108"/>
                  <a:ext cx="675736" cy="3075842"/>
                </a:xfrm>
                <a:prstGeom prst="can">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3" name="Can 122"/>
                <p:cNvSpPr/>
                <p:nvPr/>
              </p:nvSpPr>
              <p:spPr>
                <a:xfrm rot="5400000">
                  <a:off x="2836735" y="4665564"/>
                  <a:ext cx="817638" cy="502927"/>
                </a:xfrm>
                <a:prstGeom prst="can">
                  <a:avLst/>
                </a:prstGeom>
                <a:solidFill>
                  <a:srgbClr val="FCD5B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4" name="Rectangle 123"/>
                <p:cNvSpPr/>
                <p:nvPr/>
              </p:nvSpPr>
              <p:spPr>
                <a:xfrm rot="5400000">
                  <a:off x="3159322" y="4863063"/>
                  <a:ext cx="658616" cy="106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5" name="Rectangle 124"/>
                <p:cNvSpPr/>
                <p:nvPr/>
              </p:nvSpPr>
              <p:spPr>
                <a:xfrm rot="5400000">
                  <a:off x="2901321" y="4879989"/>
                  <a:ext cx="796926" cy="72921"/>
                </a:xfrm>
                <a:prstGeom prst="rect">
                  <a:avLst/>
                </a:prstGeom>
                <a:solidFill>
                  <a:srgbClr val="FCD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6" name="Oval 125"/>
                <p:cNvSpPr/>
                <p:nvPr/>
              </p:nvSpPr>
              <p:spPr>
                <a:xfrm rot="5400000">
                  <a:off x="4400050" y="3778871"/>
                  <a:ext cx="382645" cy="2295473"/>
                </a:xfrm>
                <a:prstGeom prst="ellipse">
                  <a:avLst/>
                </a:prstGeom>
                <a:solidFill>
                  <a:schemeClr val="accent4">
                    <a:lumMod val="40000"/>
                    <a:lumOff val="60000"/>
                  </a:schemeClr>
                </a:solidFill>
                <a:ln>
                  <a:noFill/>
                </a:ln>
                <a:effectLst>
                  <a:glow rad="1397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7" name="Can 126"/>
                <p:cNvSpPr/>
                <p:nvPr/>
              </p:nvSpPr>
              <p:spPr>
                <a:xfrm rot="5400000">
                  <a:off x="5474986" y="4665570"/>
                  <a:ext cx="817638" cy="502927"/>
                </a:xfrm>
                <a:prstGeom prst="can">
                  <a:avLst/>
                </a:prstGeom>
                <a:solidFill>
                  <a:schemeClr val="accent6">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93" name="Can 92"/>
              <p:cNvSpPr/>
              <p:nvPr/>
            </p:nvSpPr>
            <p:spPr>
              <a:xfrm rot="16197584">
                <a:off x="2505758" y="5240541"/>
                <a:ext cx="206812" cy="487058"/>
              </a:xfrm>
              <a:prstGeom prst="can">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4" name="Can 93"/>
              <p:cNvSpPr/>
              <p:nvPr/>
            </p:nvSpPr>
            <p:spPr>
              <a:xfrm rot="16197584">
                <a:off x="2515445" y="5213882"/>
                <a:ext cx="170919" cy="535763"/>
              </a:xfrm>
              <a:prstGeom prst="can">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5" name="Can 94"/>
              <p:cNvSpPr/>
              <p:nvPr/>
            </p:nvSpPr>
            <p:spPr>
              <a:xfrm rot="16197584">
                <a:off x="2732509" y="5448690"/>
                <a:ext cx="206811" cy="65817"/>
              </a:xfrm>
              <a:prstGeom prst="can">
                <a:avLst/>
              </a:prstGeom>
              <a:solidFill>
                <a:srgbClr val="FCD5B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6" name="Rectangle 95"/>
              <p:cNvSpPr/>
              <p:nvPr/>
            </p:nvSpPr>
            <p:spPr>
              <a:xfrm rot="16197584">
                <a:off x="2707609" y="5472479"/>
                <a:ext cx="166589" cy="185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7" name="Rectangle 96"/>
              <p:cNvSpPr/>
              <p:nvPr/>
            </p:nvSpPr>
            <p:spPr>
              <a:xfrm rot="16197584">
                <a:off x="2723011" y="5475403"/>
                <a:ext cx="201572" cy="12702"/>
              </a:xfrm>
              <a:prstGeom prst="rect">
                <a:avLst/>
              </a:prstGeom>
              <a:solidFill>
                <a:srgbClr val="FCD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8" name="Oval 97"/>
              <p:cNvSpPr/>
              <p:nvPr/>
            </p:nvSpPr>
            <p:spPr>
              <a:xfrm rot="16197584">
                <a:off x="2586376" y="5265764"/>
                <a:ext cx="45719" cy="356464"/>
              </a:xfrm>
              <a:prstGeom prst="ellipse">
                <a:avLst/>
              </a:prstGeom>
              <a:solidFill>
                <a:srgbClr val="3366FF"/>
              </a:solidFill>
              <a:ln>
                <a:noFill/>
              </a:ln>
              <a:effectLst>
                <a:glow rad="25400">
                  <a:srgbClr val="3366FF">
                    <a:alpha val="7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9" name="Can 98"/>
              <p:cNvSpPr/>
              <p:nvPr/>
            </p:nvSpPr>
            <p:spPr>
              <a:xfrm rot="16197584">
                <a:off x="2270296" y="5438121"/>
                <a:ext cx="206811" cy="87602"/>
              </a:xfrm>
              <a:prstGeom prst="can">
                <a:avLst/>
              </a:prstGeom>
              <a:solidFill>
                <a:srgbClr val="AAE2B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3" name="Can 102"/>
              <p:cNvSpPr/>
              <p:nvPr/>
            </p:nvSpPr>
            <p:spPr>
              <a:xfrm rot="16197584">
                <a:off x="2504994" y="5448638"/>
                <a:ext cx="206812" cy="487059"/>
              </a:xfrm>
              <a:prstGeom prst="can">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4" name="Can 103"/>
              <p:cNvSpPr/>
              <p:nvPr/>
            </p:nvSpPr>
            <p:spPr>
              <a:xfrm rot="16197584">
                <a:off x="2514681" y="5421978"/>
                <a:ext cx="170919" cy="535764"/>
              </a:xfrm>
              <a:prstGeom prst="can">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7" name="Can 106"/>
              <p:cNvSpPr/>
              <p:nvPr/>
            </p:nvSpPr>
            <p:spPr>
              <a:xfrm rot="16197584">
                <a:off x="2731744" y="5656787"/>
                <a:ext cx="206811" cy="65817"/>
              </a:xfrm>
              <a:prstGeom prst="can">
                <a:avLst/>
              </a:prstGeom>
              <a:solidFill>
                <a:srgbClr val="FCD5B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8" name="Rectangle 107"/>
              <p:cNvSpPr/>
              <p:nvPr/>
            </p:nvSpPr>
            <p:spPr>
              <a:xfrm rot="16197584">
                <a:off x="2722246" y="5683500"/>
                <a:ext cx="201572" cy="12702"/>
              </a:xfrm>
              <a:prstGeom prst="rect">
                <a:avLst/>
              </a:prstGeom>
              <a:solidFill>
                <a:srgbClr val="FCD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9" name="Oval 108"/>
              <p:cNvSpPr/>
              <p:nvPr/>
            </p:nvSpPr>
            <p:spPr>
              <a:xfrm rot="16197584">
                <a:off x="2586484" y="5537790"/>
                <a:ext cx="45719" cy="399836"/>
              </a:xfrm>
              <a:prstGeom prst="ellipse">
                <a:avLst/>
              </a:prstGeom>
              <a:solidFill>
                <a:srgbClr val="3366FF"/>
              </a:solidFill>
              <a:ln>
                <a:noFill/>
              </a:ln>
              <a:effectLst>
                <a:glow rad="12700">
                  <a:srgbClr val="3366FF">
                    <a:alpha val="78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1" name="Can 110"/>
              <p:cNvSpPr/>
              <p:nvPr/>
            </p:nvSpPr>
            <p:spPr>
              <a:xfrm rot="16197584">
                <a:off x="2269531" y="5646218"/>
                <a:ext cx="206811" cy="87602"/>
              </a:xfrm>
              <a:prstGeom prst="can">
                <a:avLst/>
              </a:prstGeom>
              <a:solidFill>
                <a:srgbClr val="AAE2B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112" name="Group 111"/>
              <p:cNvGrpSpPr/>
              <p:nvPr/>
            </p:nvGrpSpPr>
            <p:grpSpPr>
              <a:xfrm rot="10797584">
                <a:off x="2348098" y="5486743"/>
                <a:ext cx="538923" cy="209125"/>
                <a:chOff x="3041288" y="4499067"/>
                <a:chExt cx="3093980" cy="826786"/>
              </a:xfrm>
            </p:grpSpPr>
            <p:sp>
              <p:nvSpPr>
                <p:cNvPr id="114" name="Can 113"/>
                <p:cNvSpPr/>
                <p:nvPr/>
              </p:nvSpPr>
              <p:spPr>
                <a:xfrm rot="5400000">
                  <a:off x="4123191" y="3509776"/>
                  <a:ext cx="817640" cy="2796222"/>
                </a:xfrm>
                <a:prstGeom prst="can">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5" name="Can 114"/>
                <p:cNvSpPr/>
                <p:nvPr/>
              </p:nvSpPr>
              <p:spPr>
                <a:xfrm rot="5400000">
                  <a:off x="4241550" y="3379108"/>
                  <a:ext cx="675736" cy="3075842"/>
                </a:xfrm>
                <a:prstGeom prst="can">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6" name="Can 115"/>
                <p:cNvSpPr/>
                <p:nvPr/>
              </p:nvSpPr>
              <p:spPr>
                <a:xfrm rot="5400000">
                  <a:off x="2821397" y="4728099"/>
                  <a:ext cx="817638" cy="377856"/>
                </a:xfrm>
                <a:prstGeom prst="can">
                  <a:avLst/>
                </a:prstGeom>
                <a:solidFill>
                  <a:srgbClr val="FCD5B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7" name="Rectangle 116"/>
                <p:cNvSpPr/>
                <p:nvPr/>
              </p:nvSpPr>
              <p:spPr>
                <a:xfrm rot="5400000">
                  <a:off x="3159322" y="4863063"/>
                  <a:ext cx="658616" cy="106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8" name="Rectangle 117"/>
                <p:cNvSpPr/>
                <p:nvPr/>
              </p:nvSpPr>
              <p:spPr>
                <a:xfrm rot="5400000">
                  <a:off x="2901321" y="4879989"/>
                  <a:ext cx="796926" cy="72921"/>
                </a:xfrm>
                <a:prstGeom prst="rect">
                  <a:avLst/>
                </a:prstGeom>
                <a:solidFill>
                  <a:srgbClr val="FCD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9" name="Oval 118"/>
                <p:cNvSpPr/>
                <p:nvPr/>
              </p:nvSpPr>
              <p:spPr>
                <a:xfrm rot="5400000">
                  <a:off x="4507284" y="3739996"/>
                  <a:ext cx="180752" cy="2282921"/>
                </a:xfrm>
                <a:prstGeom prst="ellipse">
                  <a:avLst/>
                </a:prstGeom>
                <a:solidFill>
                  <a:srgbClr val="3366FF"/>
                </a:solidFill>
                <a:ln>
                  <a:noFill/>
                </a:ln>
                <a:effectLst>
                  <a:glow rad="25400">
                    <a:srgbClr val="3366FF">
                      <a:alpha val="72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0" name="Can 119"/>
                <p:cNvSpPr/>
                <p:nvPr/>
              </p:nvSpPr>
              <p:spPr>
                <a:xfrm rot="5400000">
                  <a:off x="5474986" y="4665570"/>
                  <a:ext cx="817638" cy="502927"/>
                </a:xfrm>
                <a:prstGeom prst="can">
                  <a:avLst/>
                </a:prstGeom>
                <a:solidFill>
                  <a:srgbClr val="AAE2B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113" name="Can 112"/>
              <p:cNvSpPr/>
              <p:nvPr/>
            </p:nvSpPr>
            <p:spPr>
              <a:xfrm rot="16197584">
                <a:off x="2094929" y="5542638"/>
                <a:ext cx="435202" cy="102438"/>
              </a:xfrm>
              <a:prstGeom prst="can">
                <a:avLst>
                  <a:gd name="adj" fmla="val 50000"/>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sp>
        <p:nvSpPr>
          <p:cNvPr id="129" name="TextBox 128"/>
          <p:cNvSpPr txBox="1"/>
          <p:nvPr/>
        </p:nvSpPr>
        <p:spPr>
          <a:xfrm>
            <a:off x="5221766" y="5520658"/>
            <a:ext cx="900156" cy="276999"/>
          </a:xfrm>
          <a:prstGeom prst="rect">
            <a:avLst/>
          </a:prstGeom>
          <a:noFill/>
        </p:spPr>
        <p:txBody>
          <a:bodyPr wrap="none" rtlCol="0">
            <a:spAutoFit/>
          </a:bodyPr>
          <a:lstStyle/>
          <a:p>
            <a:r>
              <a:rPr lang="en-US" sz="1200" dirty="0" smtClean="0">
                <a:latin typeface="+mn-lt"/>
              </a:rPr>
              <a:t>PAO Array</a:t>
            </a:r>
            <a:endParaRPr lang="en-US" sz="1200" dirty="0">
              <a:latin typeface="+mn-lt"/>
            </a:endParaRPr>
          </a:p>
        </p:txBody>
      </p:sp>
    </p:spTree>
    <p:extLst>
      <p:ext uri="{BB962C8B-B14F-4D97-AF65-F5344CB8AC3E}">
        <p14:creationId xmlns:p14="http://schemas.microsoft.com/office/powerpoint/2010/main" val="3951396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Grp="1" noChangeArrowheads="1"/>
          </p:cNvSpPr>
          <p:nvPr>
            <p:ph type="title"/>
          </p:nvPr>
        </p:nvSpPr>
        <p:spPr bwMode="auto">
          <a:xfrm>
            <a:off x="508000" y="576929"/>
            <a:ext cx="8254698" cy="594293"/>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solidFill>
                  <a:schemeClr val="tx1"/>
                </a:solidFill>
                <a:latin typeface="Arial" charset="0"/>
                <a:cs typeface="Arial" charset="0"/>
              </a:rPr>
              <a:t>Plasma Temperature/Pressure Sensor</a:t>
            </a:r>
            <a:endParaRPr lang="en-US" sz="1800" dirty="0" smtClean="0">
              <a:solidFill>
                <a:schemeClr val="tx1"/>
              </a:solidFill>
              <a:latin typeface="Arial" charset="0"/>
              <a:cs typeface="Arial" charset="0"/>
            </a:endParaRPr>
          </a:p>
        </p:txBody>
      </p:sp>
      <p:sp>
        <p:nvSpPr>
          <p:cNvPr id="26" name="Text Box 2"/>
          <p:cNvSpPr txBox="1">
            <a:spLocks noChangeArrowheads="1"/>
          </p:cNvSpPr>
          <p:nvPr/>
        </p:nvSpPr>
        <p:spPr bwMode="auto">
          <a:xfrm>
            <a:off x="877458" y="1168554"/>
            <a:ext cx="3120562" cy="650036"/>
          </a:xfrm>
          <a:prstGeom prst="rect">
            <a:avLst/>
          </a:prstGeom>
          <a:noFill/>
          <a:ln w="9525">
            <a:noFill/>
            <a:round/>
            <a:headEnd/>
            <a:tailEnd/>
          </a:ln>
        </p:spPr>
        <p:txBody>
          <a:bodyPr lIns="90000" tIns="46800" rIns="90000" bIns="46800"/>
          <a:lstStyle/>
          <a:p>
            <a:pPr>
              <a:lnSpc>
                <a:spcPct val="150000"/>
              </a:lnSpc>
              <a:spcBef>
                <a:spcPts val="500"/>
              </a:spcBef>
              <a:buClr>
                <a:srgbClr val="232655"/>
              </a:buClr>
              <a:buSzPct val="8500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000" dirty="0" smtClean="0">
                <a:solidFill>
                  <a:srgbClr val="000000"/>
                </a:solidFill>
                <a:latin typeface="+mn-lt"/>
                <a:ea typeface="DejaVu Sans" charset="0"/>
              </a:rPr>
              <a:t>Pulse-detonation Engine</a:t>
            </a:r>
            <a:endParaRPr lang="en-US" sz="2000" dirty="0">
              <a:solidFill>
                <a:srgbClr val="000000"/>
              </a:solidFill>
              <a:latin typeface="+mn-lt"/>
              <a:ea typeface="DejaVu Sans" charset="0"/>
            </a:endParaRPr>
          </a:p>
        </p:txBody>
      </p:sp>
      <p:pic>
        <p:nvPicPr>
          <p:cNvPr id="6" name="Picture 5" descr="PDE_image.png"/>
          <p:cNvPicPr>
            <a:picLocks noChangeAspect="1"/>
          </p:cNvPicPr>
          <p:nvPr/>
        </p:nvPicPr>
        <p:blipFill rotWithShape="1">
          <a:blip r:embed="rId2">
            <a:extLst>
              <a:ext uri="{28A0092B-C50C-407E-A947-70E740481C1C}">
                <a14:useLocalDpi xmlns:a14="http://schemas.microsoft.com/office/drawing/2010/main" val="0"/>
              </a:ext>
            </a:extLst>
          </a:blip>
          <a:srcRect l="2501" t="4671" r="2812" b="1610"/>
          <a:stretch/>
        </p:blipFill>
        <p:spPr>
          <a:xfrm>
            <a:off x="351303" y="1729277"/>
            <a:ext cx="4094025" cy="1945436"/>
          </a:xfrm>
          <a:prstGeom prst="rect">
            <a:avLst/>
          </a:prstGeom>
          <a:effectLst>
            <a:outerShdw blurRad="50800" dist="38100" dir="2700000" algn="tl" rotWithShape="0">
              <a:prstClr val="black">
                <a:alpha val="40000"/>
              </a:prstClr>
            </a:outerShdw>
          </a:effectLst>
        </p:spPr>
      </p:pic>
      <p:pic>
        <p:nvPicPr>
          <p:cNvPr id="27" name="Picture 26" descr="DE_sensor_out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782" y="1362895"/>
            <a:ext cx="2811157" cy="2590461"/>
          </a:xfrm>
          <a:prstGeom prst="rect">
            <a:avLst/>
          </a:prstGeom>
        </p:spPr>
      </p:pic>
      <p:pic>
        <p:nvPicPr>
          <p:cNvPr id="28" name="Picture 27" descr="DE_sensor_o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769" y="3921346"/>
            <a:ext cx="3418445" cy="2436783"/>
          </a:xfrm>
          <a:prstGeom prst="rect">
            <a:avLst/>
          </a:prstGeom>
        </p:spPr>
      </p:pic>
      <p:pic>
        <p:nvPicPr>
          <p:cNvPr id="29" name="Picture 28" descr="DE_sensor_out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311" y="3919073"/>
            <a:ext cx="3291789" cy="2480768"/>
          </a:xfrm>
          <a:prstGeom prst="rect">
            <a:avLst/>
          </a:prstGeom>
        </p:spPr>
      </p:pic>
      <p:sp>
        <p:nvSpPr>
          <p:cNvPr id="30" name="TextBox 29"/>
          <p:cNvSpPr txBox="1"/>
          <p:nvPr/>
        </p:nvSpPr>
        <p:spPr>
          <a:xfrm>
            <a:off x="7890796" y="1432057"/>
            <a:ext cx="1253204" cy="523220"/>
          </a:xfrm>
          <a:prstGeom prst="rect">
            <a:avLst/>
          </a:prstGeom>
          <a:noFill/>
        </p:spPr>
        <p:txBody>
          <a:bodyPr wrap="square" rtlCol="0">
            <a:spAutoFit/>
          </a:bodyPr>
          <a:lstStyle/>
          <a:p>
            <a:r>
              <a:rPr lang="en-US" sz="1400" dirty="0" smtClean="0">
                <a:latin typeface="+mn-lt"/>
              </a:rPr>
              <a:t>Temperature Mode</a:t>
            </a:r>
          </a:p>
        </p:txBody>
      </p:sp>
      <p:sp>
        <p:nvSpPr>
          <p:cNvPr id="31" name="TextBox 30"/>
          <p:cNvSpPr txBox="1"/>
          <p:nvPr/>
        </p:nvSpPr>
        <p:spPr>
          <a:xfrm>
            <a:off x="8171162" y="4056782"/>
            <a:ext cx="972838" cy="523220"/>
          </a:xfrm>
          <a:prstGeom prst="rect">
            <a:avLst/>
          </a:prstGeom>
          <a:noFill/>
        </p:spPr>
        <p:txBody>
          <a:bodyPr wrap="square" rtlCol="0">
            <a:spAutoFit/>
          </a:bodyPr>
          <a:lstStyle/>
          <a:p>
            <a:r>
              <a:rPr lang="en-US" sz="1400" dirty="0" smtClean="0">
                <a:latin typeface="+mn-lt"/>
              </a:rPr>
              <a:t>Pressure Mode</a:t>
            </a:r>
          </a:p>
        </p:txBody>
      </p:sp>
      <p:pic>
        <p:nvPicPr>
          <p:cNvPr id="23" name="Picture 22" descr="plasma_pressure_sensor_image.png"/>
          <p:cNvPicPr>
            <a:picLocks noChangeAspect="1"/>
          </p:cNvPicPr>
          <p:nvPr/>
        </p:nvPicPr>
        <p:blipFill rotWithShape="1">
          <a:blip r:embed="rId6">
            <a:extLst>
              <a:ext uri="{28A0092B-C50C-407E-A947-70E740481C1C}">
                <a14:useLocalDpi xmlns:a14="http://schemas.microsoft.com/office/drawing/2010/main" val="0"/>
              </a:ext>
            </a:extLst>
          </a:blip>
          <a:srcRect l="33984" t="17610" r="41267" b="55082"/>
          <a:stretch/>
        </p:blipFill>
        <p:spPr>
          <a:xfrm>
            <a:off x="108092" y="3445043"/>
            <a:ext cx="1310629" cy="1161858"/>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5868928" y="6497377"/>
            <a:ext cx="3275072" cy="307777"/>
          </a:xfrm>
          <a:prstGeom prst="rect">
            <a:avLst/>
          </a:prstGeom>
          <a:noFill/>
        </p:spPr>
        <p:txBody>
          <a:bodyPr wrap="square" rtlCol="0">
            <a:spAutoFit/>
          </a:bodyPr>
          <a:lstStyle/>
          <a:p>
            <a:r>
              <a:rPr lang="en-US" sz="1400" b="1" dirty="0" smtClean="0">
                <a:latin typeface="+mn-lt"/>
              </a:rPr>
              <a:t>Patents:</a:t>
            </a:r>
            <a:r>
              <a:rPr lang="en-US" sz="1400" dirty="0" smtClean="0">
                <a:latin typeface="+mn-lt"/>
              </a:rPr>
              <a:t> </a:t>
            </a:r>
            <a:r>
              <a:rPr lang="en-US" sz="1400" b="1" dirty="0" smtClean="0">
                <a:latin typeface="+mn-lt"/>
              </a:rPr>
              <a:t>US7275013B1, US7908115</a:t>
            </a:r>
            <a:endParaRPr lang="en-US" sz="1400" b="1" dirty="0">
              <a:latin typeface="+mn-lt"/>
            </a:endParaRPr>
          </a:p>
        </p:txBody>
      </p:sp>
    </p:spTree>
    <p:extLst>
      <p:ext uri="{BB962C8B-B14F-4D97-AF65-F5344CB8AC3E}">
        <p14:creationId xmlns:p14="http://schemas.microsoft.com/office/powerpoint/2010/main" val="33703682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Layer Transition Control</a:t>
            </a:r>
            <a:endParaRPr lang="en-US" dirty="0"/>
          </a:p>
        </p:txBody>
      </p:sp>
      <p:pic>
        <p:nvPicPr>
          <p:cNvPr id="5" name="Picture 13"/>
          <p:cNvPicPr>
            <a:picLocks noChangeAspect="1" noChangeArrowheads="1"/>
          </p:cNvPicPr>
          <p:nvPr/>
        </p:nvPicPr>
        <p:blipFill rotWithShape="1">
          <a:blip r:embed="rId2" cstate="print"/>
          <a:srcRect l="6496" t="109" r="58819" b="55384"/>
          <a:stretch/>
        </p:blipFill>
        <p:spPr bwMode="auto">
          <a:xfrm>
            <a:off x="388470" y="3795060"/>
            <a:ext cx="1986239" cy="1159653"/>
          </a:xfrm>
          <a:prstGeom prst="rect">
            <a:avLst/>
          </a:prstGeom>
          <a:noFill/>
          <a:ln w="19050">
            <a:noFill/>
            <a:miter lim="800000"/>
            <a:headEnd/>
            <a:tailEnd/>
          </a:ln>
          <a:effectLst>
            <a:outerShdw blurRad="50800" dist="38100" dir="2700000" algn="tl" rotWithShape="0">
              <a:srgbClr val="000000">
                <a:alpha val="43000"/>
              </a:srgbClr>
            </a:outerShdw>
          </a:effectLst>
        </p:spPr>
      </p:pic>
      <p:pic>
        <p:nvPicPr>
          <p:cNvPr id="6" name="Picture 13"/>
          <p:cNvPicPr>
            <a:picLocks noChangeAspect="1" noChangeArrowheads="1"/>
          </p:cNvPicPr>
          <p:nvPr/>
        </p:nvPicPr>
        <p:blipFill rotWithShape="1">
          <a:blip r:embed="rId2" cstate="print"/>
          <a:srcRect l="48557" t="25733" r="1539" b="12357"/>
          <a:stretch/>
        </p:blipFill>
        <p:spPr bwMode="auto">
          <a:xfrm>
            <a:off x="389303" y="5036885"/>
            <a:ext cx="2016228" cy="1137971"/>
          </a:xfrm>
          <a:prstGeom prst="rect">
            <a:avLst/>
          </a:prstGeom>
          <a:noFill/>
          <a:ln w="19050">
            <a:noFill/>
            <a:miter lim="800000"/>
            <a:headEnd/>
            <a:tailEnd/>
          </a:ln>
          <a:effectLst>
            <a:outerShdw blurRad="50800" dist="38100" dir="2700000" algn="tl" rotWithShape="0">
              <a:srgbClr val="000000">
                <a:alpha val="43000"/>
              </a:srgbClr>
            </a:outerShdw>
          </a:effectLst>
        </p:spPr>
      </p:pic>
      <p:pic>
        <p:nvPicPr>
          <p:cNvPr id="7" name="Picture 6" descr="#3m68_axial_view.jpg"/>
          <p:cNvPicPr>
            <a:picLocks noChangeAspect="1"/>
          </p:cNvPicPr>
          <p:nvPr/>
        </p:nvPicPr>
        <p:blipFill rotWithShape="1">
          <a:blip r:embed="rId3" cstate="print"/>
          <a:srcRect l="23213" t="24947" r="22489" b="17581"/>
          <a:stretch/>
        </p:blipFill>
        <p:spPr>
          <a:xfrm>
            <a:off x="3316940" y="5004579"/>
            <a:ext cx="1225177" cy="1193057"/>
          </a:xfrm>
          <a:prstGeom prst="rect">
            <a:avLst/>
          </a:prstGeom>
          <a:effectLst>
            <a:outerShdw blurRad="50800" dist="38100" dir="2700000" algn="tl" rotWithShape="0">
              <a:srgbClr val="000000">
                <a:alpha val="43000"/>
              </a:srgbClr>
            </a:outerShdw>
          </a:effectLst>
        </p:spPr>
      </p:pic>
      <p:pic>
        <p:nvPicPr>
          <p:cNvPr id="10" name="Picture 3"/>
          <p:cNvPicPr>
            <a:picLocks noChangeAspect="1" noChangeArrowheads="1"/>
          </p:cNvPicPr>
          <p:nvPr/>
        </p:nvPicPr>
        <p:blipFill rotWithShape="1">
          <a:blip r:embed="rId4" cstate="print">
            <a:lum bright="10000"/>
          </a:blip>
          <a:srcRect l="1133" t="1199" r="11670"/>
          <a:stretch/>
        </p:blipFill>
        <p:spPr bwMode="auto">
          <a:xfrm rot="16200000">
            <a:off x="2955759" y="3364366"/>
            <a:ext cx="1150468" cy="2041744"/>
          </a:xfrm>
          <a:prstGeom prst="rect">
            <a:avLst/>
          </a:prstGeom>
          <a:noFill/>
          <a:ln w="9525">
            <a:noFill/>
            <a:miter lim="800000"/>
            <a:headEnd/>
            <a:tailEnd/>
          </a:ln>
          <a:effectLst>
            <a:outerShdw blurRad="50800" dist="38100" dir="2700000" algn="tl" rotWithShape="0">
              <a:srgbClr val="000000">
                <a:alpha val="43000"/>
              </a:srgbClr>
            </a:outerShdw>
          </a:effectLst>
        </p:spPr>
      </p:pic>
      <p:sp>
        <p:nvSpPr>
          <p:cNvPr id="14" name="Rectangle 13"/>
          <p:cNvSpPr/>
          <p:nvPr/>
        </p:nvSpPr>
        <p:spPr>
          <a:xfrm>
            <a:off x="881530" y="4093883"/>
            <a:ext cx="268941" cy="522941"/>
          </a:xfrm>
          <a:prstGeom prst="rect">
            <a:avLst/>
          </a:prstGeom>
          <a:noFill/>
          <a:ln>
            <a:solidFill>
              <a:schemeClr val="tx1"/>
            </a:solidFill>
            <a:prstDash val="sysDash"/>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6" name="Straight Connector 15"/>
          <p:cNvCxnSpPr/>
          <p:nvPr/>
        </p:nvCxnSpPr>
        <p:spPr bwMode="auto">
          <a:xfrm flipH="1">
            <a:off x="433294" y="4631766"/>
            <a:ext cx="418353" cy="403412"/>
          </a:xfrm>
          <a:prstGeom prst="line">
            <a:avLst/>
          </a:prstGeom>
          <a:noFill/>
          <a:ln w="12700" cap="flat" cmpd="sng" algn="ctr">
            <a:solidFill>
              <a:schemeClr val="tx1"/>
            </a:solidFill>
            <a:prstDash val="sysDash"/>
            <a:round/>
            <a:headEnd type="none" w="med" len="med"/>
            <a:tailEnd type="none" w="med" len="med"/>
          </a:ln>
          <a:effectLst/>
        </p:spPr>
      </p:cxnSp>
      <p:cxnSp>
        <p:nvCxnSpPr>
          <p:cNvPr id="17" name="Straight Connector 16"/>
          <p:cNvCxnSpPr/>
          <p:nvPr/>
        </p:nvCxnSpPr>
        <p:spPr bwMode="auto">
          <a:xfrm>
            <a:off x="1180353" y="4631766"/>
            <a:ext cx="1255059" cy="418353"/>
          </a:xfrm>
          <a:prstGeom prst="line">
            <a:avLst/>
          </a:prstGeom>
          <a:noFill/>
          <a:ln w="12700" cap="flat" cmpd="sng" algn="ctr">
            <a:solidFill>
              <a:schemeClr val="tx1"/>
            </a:solidFill>
            <a:prstDash val="sysDash"/>
            <a:round/>
            <a:headEnd type="none" w="med" len="med"/>
            <a:tailEnd type="none" w="med" len="med"/>
          </a:ln>
          <a:effectLst/>
        </p:spPr>
      </p:cxnSp>
      <p:sp>
        <p:nvSpPr>
          <p:cNvPr id="21" name="Rectangle 20"/>
          <p:cNvSpPr/>
          <p:nvPr/>
        </p:nvSpPr>
        <p:spPr>
          <a:xfrm>
            <a:off x="3977342" y="4081930"/>
            <a:ext cx="268941" cy="522941"/>
          </a:xfrm>
          <a:prstGeom prst="rect">
            <a:avLst/>
          </a:prstGeom>
          <a:noFill/>
          <a:ln>
            <a:solidFill>
              <a:schemeClr val="tx1"/>
            </a:solidFill>
            <a:prstDash val="sysDash"/>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22" name="Straight Connector 21"/>
          <p:cNvCxnSpPr/>
          <p:nvPr/>
        </p:nvCxnSpPr>
        <p:spPr bwMode="auto">
          <a:xfrm flipH="1">
            <a:off x="3346824" y="4619813"/>
            <a:ext cx="600636" cy="415365"/>
          </a:xfrm>
          <a:prstGeom prst="line">
            <a:avLst/>
          </a:prstGeom>
          <a:noFill/>
          <a:ln w="12700" cap="flat" cmpd="sng" algn="ctr">
            <a:solidFill>
              <a:schemeClr val="tx1"/>
            </a:solidFill>
            <a:prstDash val="sysDash"/>
            <a:round/>
            <a:headEnd type="none" w="med" len="med"/>
            <a:tailEnd type="none" w="med" len="med"/>
          </a:ln>
          <a:effectLst/>
        </p:spPr>
      </p:cxnSp>
      <p:cxnSp>
        <p:nvCxnSpPr>
          <p:cNvPr id="23" name="Straight Connector 22"/>
          <p:cNvCxnSpPr/>
          <p:nvPr/>
        </p:nvCxnSpPr>
        <p:spPr bwMode="auto">
          <a:xfrm>
            <a:off x="4276165" y="4619813"/>
            <a:ext cx="236070" cy="400423"/>
          </a:xfrm>
          <a:prstGeom prst="line">
            <a:avLst/>
          </a:prstGeom>
          <a:noFill/>
          <a:ln w="12700" cap="flat" cmpd="sng" algn="ctr">
            <a:solidFill>
              <a:schemeClr val="tx1"/>
            </a:solidFill>
            <a:prstDash val="sysDash"/>
            <a:round/>
            <a:headEnd type="none" w="med" len="med"/>
            <a:tailEnd type="none" w="med" len="med"/>
          </a:ln>
          <a:effectLst/>
        </p:spPr>
      </p:cxnSp>
      <p:pic>
        <p:nvPicPr>
          <p:cNvPr id="27" name="Picture 26" descr="Fig2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529" y="3222559"/>
            <a:ext cx="3944471" cy="3158176"/>
          </a:xfrm>
          <a:prstGeom prst="rect">
            <a:avLst/>
          </a:prstGeom>
        </p:spPr>
      </p:pic>
      <p:sp>
        <p:nvSpPr>
          <p:cNvPr id="34" name="Right Arrow 33"/>
          <p:cNvSpPr/>
          <p:nvPr/>
        </p:nvSpPr>
        <p:spPr>
          <a:xfrm>
            <a:off x="5722471" y="3929530"/>
            <a:ext cx="1568824" cy="493059"/>
          </a:xfrm>
          <a:prstGeom prst="rightArrow">
            <a:avLst/>
          </a:prstGeom>
          <a:gradFill flip="none" rotWithShape="1">
            <a:gsLst>
              <a:gs pos="0">
                <a:schemeClr val="accent6">
                  <a:shade val="51000"/>
                  <a:satMod val="130000"/>
                  <a:alpha val="13000"/>
                </a:schemeClr>
              </a:gs>
              <a:gs pos="80000">
                <a:schemeClr val="accent6">
                  <a:shade val="93000"/>
                  <a:satMod val="130000"/>
                  <a:alpha val="13000"/>
                </a:schemeClr>
              </a:gs>
              <a:gs pos="100000">
                <a:schemeClr val="accent6">
                  <a:shade val="94000"/>
                  <a:satMod val="135000"/>
                  <a:alpha val="13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800" dirty="0" smtClean="0">
                <a:solidFill>
                  <a:schemeClr val="accent6"/>
                </a:solidFill>
              </a:rPr>
              <a:t>40%</a:t>
            </a:r>
            <a:r>
              <a:rPr lang="en-US" dirty="0" smtClean="0"/>
              <a:t> </a:t>
            </a:r>
            <a:endParaRPr lang="en-US" dirty="0"/>
          </a:p>
        </p:txBody>
      </p:sp>
      <p:pic>
        <p:nvPicPr>
          <p:cNvPr id="35" name="Picture 34" descr="viz_wavenumbers_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2496" y="1316484"/>
            <a:ext cx="2361872" cy="1843413"/>
          </a:xfrm>
          <a:prstGeom prst="rect">
            <a:avLst/>
          </a:prstGeom>
          <a:effectLst>
            <a:outerShdw blurRad="50800" dist="38100" dir="2700000" algn="tl" rotWithShape="0">
              <a:srgbClr val="000000">
                <a:alpha val="43000"/>
              </a:srgbClr>
            </a:outerShdw>
          </a:effectLst>
        </p:spPr>
      </p:pic>
      <p:sp>
        <p:nvSpPr>
          <p:cNvPr id="3" name="TextBox 2"/>
          <p:cNvSpPr txBox="1"/>
          <p:nvPr/>
        </p:nvSpPr>
        <p:spPr>
          <a:xfrm>
            <a:off x="6491112" y="1382889"/>
            <a:ext cx="2511777" cy="1508105"/>
          </a:xfrm>
          <a:prstGeom prst="rect">
            <a:avLst/>
          </a:prstGeom>
          <a:noFill/>
        </p:spPr>
        <p:txBody>
          <a:bodyPr wrap="square" rtlCol="0">
            <a:spAutoFit/>
          </a:bodyPr>
          <a:lstStyle/>
          <a:p>
            <a:r>
              <a:rPr lang="en-US" sz="1800" dirty="0" smtClean="0">
                <a:latin typeface="+mn-lt"/>
              </a:rPr>
              <a:t>NASA Mach 3.5  0.5m Quiet Nozzle</a:t>
            </a:r>
          </a:p>
          <a:p>
            <a:endParaRPr lang="en-US" sz="2000" dirty="0">
              <a:latin typeface="+mn-lt"/>
            </a:endParaRPr>
          </a:p>
          <a:p>
            <a:r>
              <a:rPr lang="en-US" sz="1800" dirty="0" smtClean="0">
                <a:latin typeface="+mn-lt"/>
              </a:rPr>
              <a:t>4° </a:t>
            </a:r>
            <a:r>
              <a:rPr lang="en-US" sz="1800" dirty="0" err="1" smtClean="0">
                <a:latin typeface="+mn-lt"/>
              </a:rPr>
              <a:t>AoA</a:t>
            </a:r>
            <a:r>
              <a:rPr lang="en-US" sz="1800" dirty="0" smtClean="0">
                <a:latin typeface="+mn-lt"/>
              </a:rPr>
              <a:t> 14</a:t>
            </a:r>
            <a:r>
              <a:rPr lang="en-US" sz="1800" dirty="0" smtClean="0"/>
              <a:t>° </a:t>
            </a:r>
            <a:r>
              <a:rPr lang="en-US" sz="1800" dirty="0" smtClean="0">
                <a:latin typeface="+mn-lt"/>
              </a:rPr>
              <a:t>Cone Model </a:t>
            </a:r>
            <a:endParaRPr lang="en-US" sz="1800" dirty="0">
              <a:latin typeface="+mn-lt"/>
            </a:endParaRPr>
          </a:p>
        </p:txBody>
      </p:sp>
      <p:pic>
        <p:nvPicPr>
          <p:cNvPr id="18" name="Picture 8" descr="C:\Documents and Settings\Chan Yong\Desktop\FOTOS\NasaOct09\DSC_1973.JPG"/>
          <p:cNvPicPr>
            <a:picLocks noChangeAspect="1" noChangeArrowheads="1"/>
          </p:cNvPicPr>
          <p:nvPr/>
        </p:nvPicPr>
        <p:blipFill>
          <a:blip r:embed="rId7" cstate="print">
            <a:lum bright="16000" contrast="18000"/>
          </a:blip>
          <a:srcRect l="8949"/>
          <a:stretch>
            <a:fillRect/>
          </a:stretch>
        </p:blipFill>
        <p:spPr bwMode="auto">
          <a:xfrm>
            <a:off x="479777" y="1286957"/>
            <a:ext cx="3400778" cy="2483531"/>
          </a:xfrm>
          <a:prstGeom prst="rect">
            <a:avLst/>
          </a:prstGeom>
          <a:noFill/>
          <a:ln w="25400">
            <a:noFill/>
            <a:miter lim="800000"/>
            <a:headEnd/>
            <a:tailEnd/>
          </a:ln>
          <a:effectLst>
            <a:outerShdw blurRad="50800" dist="38100" dir="2700000" algn="tl" rotWithShape="0">
              <a:srgbClr val="000000">
                <a:alpha val="43000"/>
              </a:srgbClr>
            </a:outerShdw>
          </a:effectLst>
        </p:spPr>
      </p:pic>
      <p:sp>
        <p:nvSpPr>
          <p:cNvPr id="19" name="TextBox 18"/>
          <p:cNvSpPr txBox="1"/>
          <p:nvPr/>
        </p:nvSpPr>
        <p:spPr>
          <a:xfrm>
            <a:off x="2415070" y="5288020"/>
            <a:ext cx="871866" cy="523220"/>
          </a:xfrm>
          <a:prstGeom prst="rect">
            <a:avLst/>
          </a:prstGeom>
          <a:noFill/>
        </p:spPr>
        <p:txBody>
          <a:bodyPr wrap="none" rtlCol="0">
            <a:spAutoFit/>
          </a:bodyPr>
          <a:lstStyle/>
          <a:p>
            <a:r>
              <a:rPr lang="en-US" sz="1400" dirty="0" smtClean="0">
                <a:solidFill>
                  <a:srgbClr val="000000"/>
                </a:solidFill>
                <a:latin typeface="+mn-lt"/>
              </a:rPr>
              <a:t>d=76μm</a:t>
            </a:r>
          </a:p>
          <a:p>
            <a:r>
              <a:rPr lang="en-US" sz="1400" dirty="0" smtClean="0">
                <a:solidFill>
                  <a:srgbClr val="000000"/>
                </a:solidFill>
                <a:latin typeface="+mn-lt"/>
              </a:rPr>
              <a:t>d/</a:t>
            </a:r>
            <a:r>
              <a:rPr lang="en-US" sz="1400" dirty="0" err="1" smtClean="0">
                <a:solidFill>
                  <a:srgbClr val="000000"/>
                </a:solidFill>
                <a:latin typeface="+mn-lt"/>
              </a:rPr>
              <a:t>λ</a:t>
            </a:r>
            <a:r>
              <a:rPr lang="en-US" sz="1400" dirty="0" smtClean="0">
                <a:solidFill>
                  <a:srgbClr val="000000"/>
                </a:solidFill>
                <a:latin typeface="+mn-lt"/>
              </a:rPr>
              <a:t>=0.43</a:t>
            </a:r>
            <a:endParaRPr lang="en-US" sz="1400" dirty="0">
              <a:solidFill>
                <a:srgbClr val="000000"/>
              </a:solidFill>
              <a:latin typeface="+mn-lt"/>
            </a:endParaRPr>
          </a:p>
        </p:txBody>
      </p:sp>
      <p:grpSp>
        <p:nvGrpSpPr>
          <p:cNvPr id="8" name="Group 7"/>
          <p:cNvGrpSpPr/>
          <p:nvPr/>
        </p:nvGrpSpPr>
        <p:grpSpPr>
          <a:xfrm>
            <a:off x="759890" y="5284400"/>
            <a:ext cx="983144" cy="442592"/>
            <a:chOff x="513354" y="5175955"/>
            <a:chExt cx="1486460" cy="685800"/>
          </a:xfrm>
        </p:grpSpPr>
        <p:cxnSp>
          <p:nvCxnSpPr>
            <p:cNvPr id="20" name="Straight Connector 18"/>
            <p:cNvCxnSpPr>
              <a:cxnSpLocks noChangeShapeType="1"/>
            </p:cNvCxnSpPr>
            <p:nvPr/>
          </p:nvCxnSpPr>
          <p:spPr bwMode="auto">
            <a:xfrm flipV="1">
              <a:off x="1155171" y="5175955"/>
              <a:ext cx="838200" cy="685800"/>
            </a:xfrm>
            <a:prstGeom prst="line">
              <a:avLst/>
            </a:prstGeom>
            <a:noFill/>
            <a:ln w="15875" algn="ctr">
              <a:solidFill>
                <a:schemeClr val="bg1"/>
              </a:solidFill>
              <a:round/>
              <a:headEnd/>
              <a:tailEnd/>
            </a:ln>
          </p:spPr>
        </p:cxnSp>
        <p:cxnSp>
          <p:nvCxnSpPr>
            <p:cNvPr id="24" name="Straight Connector 19"/>
            <p:cNvCxnSpPr>
              <a:cxnSpLocks noChangeShapeType="1"/>
            </p:cNvCxnSpPr>
            <p:nvPr/>
          </p:nvCxnSpPr>
          <p:spPr bwMode="auto">
            <a:xfrm>
              <a:off x="1688571" y="5328355"/>
              <a:ext cx="152400" cy="76200"/>
            </a:xfrm>
            <a:prstGeom prst="line">
              <a:avLst/>
            </a:prstGeom>
            <a:noFill/>
            <a:ln w="15875" algn="ctr">
              <a:solidFill>
                <a:schemeClr val="bg1"/>
              </a:solidFill>
              <a:round/>
              <a:headEnd/>
              <a:tailEnd/>
            </a:ln>
          </p:spPr>
        </p:cxnSp>
        <p:cxnSp>
          <p:nvCxnSpPr>
            <p:cNvPr id="25" name="Straight Connector 22"/>
            <p:cNvCxnSpPr>
              <a:cxnSpLocks noChangeShapeType="1"/>
            </p:cNvCxnSpPr>
            <p:nvPr/>
          </p:nvCxnSpPr>
          <p:spPr bwMode="auto">
            <a:xfrm>
              <a:off x="1459971" y="5556955"/>
              <a:ext cx="152400" cy="76200"/>
            </a:xfrm>
            <a:prstGeom prst="line">
              <a:avLst/>
            </a:prstGeom>
            <a:noFill/>
            <a:ln w="15875" algn="ctr">
              <a:solidFill>
                <a:schemeClr val="bg1"/>
              </a:solidFill>
              <a:round/>
              <a:headEnd/>
              <a:tailEnd/>
            </a:ln>
          </p:spPr>
        </p:cxnSp>
        <p:sp>
          <p:nvSpPr>
            <p:cNvPr id="26" name="TextBox 23"/>
            <p:cNvSpPr txBox="1">
              <a:spLocks noChangeArrowheads="1"/>
            </p:cNvSpPr>
            <p:nvPr/>
          </p:nvSpPr>
          <p:spPr bwMode="auto">
            <a:xfrm>
              <a:off x="1618814" y="5331598"/>
              <a:ext cx="381000" cy="429212"/>
            </a:xfrm>
            <a:prstGeom prst="rect">
              <a:avLst/>
            </a:prstGeom>
            <a:noFill/>
            <a:ln w="9525">
              <a:noFill/>
              <a:miter lim="800000"/>
              <a:headEnd/>
              <a:tailEnd/>
            </a:ln>
          </p:spPr>
          <p:txBody>
            <a:bodyPr>
              <a:spAutoFit/>
            </a:bodyPr>
            <a:lstStyle/>
            <a:p>
              <a:r>
                <a:rPr lang="el-GR" sz="1200" dirty="0">
                  <a:solidFill>
                    <a:schemeClr val="bg1"/>
                  </a:solidFill>
                </a:rPr>
                <a:t>λ</a:t>
              </a:r>
              <a:endParaRPr lang="en-US" sz="1200" dirty="0">
                <a:solidFill>
                  <a:schemeClr val="bg1"/>
                </a:solidFill>
              </a:endParaRPr>
            </a:p>
          </p:txBody>
        </p:sp>
        <p:cxnSp>
          <p:nvCxnSpPr>
            <p:cNvPr id="28" name="Straight Connector 24"/>
            <p:cNvCxnSpPr>
              <a:cxnSpLocks noChangeShapeType="1"/>
            </p:cNvCxnSpPr>
            <p:nvPr/>
          </p:nvCxnSpPr>
          <p:spPr bwMode="auto">
            <a:xfrm>
              <a:off x="697971" y="5556955"/>
              <a:ext cx="152400" cy="76200"/>
            </a:xfrm>
            <a:prstGeom prst="line">
              <a:avLst/>
            </a:prstGeom>
            <a:noFill/>
            <a:ln w="15875" algn="ctr">
              <a:solidFill>
                <a:schemeClr val="bg1"/>
              </a:solidFill>
              <a:round/>
              <a:headEnd/>
              <a:tailEnd/>
            </a:ln>
          </p:spPr>
        </p:cxnSp>
        <p:cxnSp>
          <p:nvCxnSpPr>
            <p:cNvPr id="29" name="Straight Connector 25"/>
            <p:cNvCxnSpPr>
              <a:cxnSpLocks noChangeShapeType="1"/>
            </p:cNvCxnSpPr>
            <p:nvPr/>
          </p:nvCxnSpPr>
          <p:spPr bwMode="auto">
            <a:xfrm>
              <a:off x="850371" y="5404555"/>
              <a:ext cx="152400" cy="76200"/>
            </a:xfrm>
            <a:prstGeom prst="line">
              <a:avLst/>
            </a:prstGeom>
            <a:noFill/>
            <a:ln w="15875" algn="ctr">
              <a:solidFill>
                <a:schemeClr val="bg1"/>
              </a:solidFill>
              <a:round/>
              <a:headEnd/>
              <a:tailEnd/>
            </a:ln>
          </p:spPr>
        </p:cxnSp>
        <p:sp>
          <p:nvSpPr>
            <p:cNvPr id="30" name="TextBox 26"/>
            <p:cNvSpPr txBox="1">
              <a:spLocks noChangeArrowheads="1"/>
            </p:cNvSpPr>
            <p:nvPr/>
          </p:nvSpPr>
          <p:spPr bwMode="auto">
            <a:xfrm>
              <a:off x="513354" y="5175955"/>
              <a:ext cx="381000" cy="429212"/>
            </a:xfrm>
            <a:prstGeom prst="rect">
              <a:avLst/>
            </a:prstGeom>
            <a:noFill/>
            <a:ln w="9525">
              <a:noFill/>
              <a:miter lim="800000"/>
              <a:headEnd/>
              <a:tailEnd/>
            </a:ln>
          </p:spPr>
          <p:txBody>
            <a:bodyPr>
              <a:spAutoFit/>
            </a:bodyPr>
            <a:lstStyle/>
            <a:p>
              <a:r>
                <a:rPr lang="en-US" sz="1200" dirty="0">
                  <a:solidFill>
                    <a:schemeClr val="bg1"/>
                  </a:solidFill>
                </a:rPr>
                <a:t>d</a:t>
              </a:r>
              <a:endParaRPr lang="en-US" sz="900" dirty="0">
                <a:solidFill>
                  <a:schemeClr val="bg1"/>
                </a:solidFill>
              </a:endParaRPr>
            </a:p>
          </p:txBody>
        </p:sp>
        <p:cxnSp>
          <p:nvCxnSpPr>
            <p:cNvPr id="31" name="Straight Connector 27"/>
            <p:cNvCxnSpPr>
              <a:cxnSpLocks noChangeShapeType="1"/>
            </p:cNvCxnSpPr>
            <p:nvPr/>
          </p:nvCxnSpPr>
          <p:spPr bwMode="auto">
            <a:xfrm flipV="1">
              <a:off x="621772" y="5328355"/>
              <a:ext cx="457201" cy="380999"/>
            </a:xfrm>
            <a:prstGeom prst="line">
              <a:avLst/>
            </a:prstGeom>
            <a:noFill/>
            <a:ln w="15875" algn="ctr">
              <a:solidFill>
                <a:schemeClr val="bg1"/>
              </a:solidFill>
              <a:round/>
              <a:headEnd/>
              <a:tailEnd/>
            </a:ln>
          </p:spPr>
        </p:cxnSp>
      </p:grpSp>
    </p:spTree>
    <p:extLst>
      <p:ext uri="{BB962C8B-B14F-4D97-AF65-F5344CB8AC3E}">
        <p14:creationId xmlns:p14="http://schemas.microsoft.com/office/powerpoint/2010/main" val="22332502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AFOSR Proposal in AF Academy Mach 6 Facility*</a:t>
            </a:r>
            <a:endParaRPr lang="en-US" sz="2400" dirty="0"/>
          </a:p>
        </p:txBody>
      </p:sp>
      <p:pic>
        <p:nvPicPr>
          <p:cNvPr id="4" name="Picture 3" descr="Ludwieg_tub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1480"/>
            <a:ext cx="9144000" cy="2134593"/>
          </a:xfrm>
          <a:prstGeom prst="rect">
            <a:avLst/>
          </a:prstGeom>
        </p:spPr>
      </p:pic>
      <p:pic>
        <p:nvPicPr>
          <p:cNvPr id="5" name="Picture 4" descr="Ludwieg_tube_3.jpg"/>
          <p:cNvPicPr>
            <a:picLocks noChangeAspect="1"/>
          </p:cNvPicPr>
          <p:nvPr/>
        </p:nvPicPr>
        <p:blipFill rotWithShape="1">
          <a:blip r:embed="rId4">
            <a:extLst>
              <a:ext uri="{28A0092B-C50C-407E-A947-70E740481C1C}">
                <a14:useLocalDpi xmlns:a14="http://schemas.microsoft.com/office/drawing/2010/main" val="0"/>
              </a:ext>
            </a:extLst>
          </a:blip>
          <a:srcRect r="16675"/>
          <a:stretch/>
        </p:blipFill>
        <p:spPr>
          <a:xfrm>
            <a:off x="391288" y="3215469"/>
            <a:ext cx="2761488" cy="2450592"/>
          </a:xfrm>
          <a:prstGeom prst="rect">
            <a:avLst/>
          </a:prstGeom>
        </p:spPr>
      </p:pic>
      <p:cxnSp>
        <p:nvCxnSpPr>
          <p:cNvPr id="7" name="Straight Arrow Connector 6"/>
          <p:cNvCxnSpPr/>
          <p:nvPr/>
        </p:nvCxnSpPr>
        <p:spPr bwMode="auto">
          <a:xfrm>
            <a:off x="763335" y="4612819"/>
            <a:ext cx="0" cy="1013387"/>
          </a:xfrm>
          <a:prstGeom prst="straightConnector1">
            <a:avLst/>
          </a:prstGeom>
          <a:noFill/>
          <a:ln w="12700" cap="flat" cmpd="sng" algn="ctr">
            <a:solidFill>
              <a:schemeClr val="tx1"/>
            </a:solidFill>
            <a:prstDash val="solid"/>
            <a:round/>
            <a:headEnd type="arrow"/>
            <a:tailEnd type="arrow"/>
          </a:ln>
          <a:effectLst/>
        </p:spPr>
      </p:cxnSp>
      <p:cxnSp>
        <p:nvCxnSpPr>
          <p:cNvPr id="9" name="Straight Connector 8"/>
          <p:cNvCxnSpPr/>
          <p:nvPr/>
        </p:nvCxnSpPr>
        <p:spPr bwMode="auto">
          <a:xfrm flipH="1">
            <a:off x="532408" y="4548680"/>
            <a:ext cx="346388" cy="153933"/>
          </a:xfrm>
          <a:prstGeom prst="line">
            <a:avLst/>
          </a:prstGeom>
          <a:noFill/>
          <a:ln w="1270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H="1">
            <a:off x="710467" y="5509224"/>
            <a:ext cx="346388" cy="153933"/>
          </a:xfrm>
          <a:prstGeom prst="line">
            <a:avLst/>
          </a:prstGeom>
          <a:noFill/>
          <a:ln w="12700" cap="flat" cmpd="sng" algn="ctr">
            <a:solidFill>
              <a:schemeClr val="tx1"/>
            </a:solidFill>
            <a:prstDash val="solid"/>
            <a:round/>
            <a:headEnd type="none" w="med" len="med"/>
            <a:tailEnd type="none" w="med" len="med"/>
          </a:ln>
          <a:effectLst/>
        </p:spPr>
      </p:cxnSp>
      <p:sp>
        <p:nvSpPr>
          <p:cNvPr id="11" name="TextBox 10"/>
          <p:cNvSpPr txBox="1"/>
          <p:nvPr/>
        </p:nvSpPr>
        <p:spPr>
          <a:xfrm>
            <a:off x="134703" y="4946337"/>
            <a:ext cx="697840" cy="369332"/>
          </a:xfrm>
          <a:prstGeom prst="rect">
            <a:avLst/>
          </a:prstGeom>
          <a:noFill/>
        </p:spPr>
        <p:txBody>
          <a:bodyPr wrap="none" rtlCol="0">
            <a:spAutoFit/>
          </a:bodyPr>
          <a:lstStyle/>
          <a:p>
            <a:r>
              <a:rPr lang="en-US" sz="1800" dirty="0" smtClean="0">
                <a:latin typeface="+mn-lt"/>
              </a:rPr>
              <a:t>0.5m</a:t>
            </a:r>
            <a:endParaRPr lang="en-US" sz="1800" dirty="0">
              <a:latin typeface="+mn-lt"/>
            </a:endParaRPr>
          </a:p>
        </p:txBody>
      </p:sp>
      <p:cxnSp>
        <p:nvCxnSpPr>
          <p:cNvPr id="6" name="Straight Arrow Connector 5"/>
          <p:cNvCxnSpPr/>
          <p:nvPr/>
        </p:nvCxnSpPr>
        <p:spPr bwMode="auto">
          <a:xfrm flipV="1">
            <a:off x="1263670" y="4882200"/>
            <a:ext cx="1475356" cy="885110"/>
          </a:xfrm>
          <a:prstGeom prst="straightConnector1">
            <a:avLst/>
          </a:prstGeom>
          <a:noFill/>
          <a:ln w="12700" cap="flat" cmpd="sng" algn="ctr">
            <a:solidFill>
              <a:schemeClr val="tx1"/>
            </a:solidFill>
            <a:prstDash val="solid"/>
            <a:round/>
            <a:headEnd type="arrow"/>
            <a:tailEnd type="arrow"/>
          </a:ln>
          <a:effectLst/>
        </p:spPr>
      </p:cxnSp>
      <p:sp>
        <p:nvSpPr>
          <p:cNvPr id="18" name="TextBox 17"/>
          <p:cNvSpPr txBox="1"/>
          <p:nvPr/>
        </p:nvSpPr>
        <p:spPr>
          <a:xfrm rot="19790770">
            <a:off x="1736800" y="5227014"/>
            <a:ext cx="826218" cy="369332"/>
          </a:xfrm>
          <a:prstGeom prst="rect">
            <a:avLst/>
          </a:prstGeom>
          <a:noFill/>
        </p:spPr>
        <p:txBody>
          <a:bodyPr wrap="none" rtlCol="0">
            <a:spAutoFit/>
          </a:bodyPr>
          <a:lstStyle/>
          <a:p>
            <a:r>
              <a:rPr lang="en-US" sz="1800" dirty="0" smtClean="0">
                <a:latin typeface="+mn-lt"/>
              </a:rPr>
              <a:t>0.98m</a:t>
            </a:r>
            <a:endParaRPr lang="en-US" sz="1800" dirty="0">
              <a:latin typeface="+mn-lt"/>
            </a:endParaRPr>
          </a:p>
        </p:txBody>
      </p:sp>
      <p:cxnSp>
        <p:nvCxnSpPr>
          <p:cNvPr id="20" name="Straight Connector 19"/>
          <p:cNvCxnSpPr/>
          <p:nvPr/>
        </p:nvCxnSpPr>
        <p:spPr bwMode="auto">
          <a:xfrm>
            <a:off x="1173866" y="5664689"/>
            <a:ext cx="166779" cy="179587"/>
          </a:xfrm>
          <a:prstGeom prst="line">
            <a:avLst/>
          </a:prstGeom>
          <a:noFill/>
          <a:ln w="12700" cap="flat" cmpd="sng" algn="ctr">
            <a:solidFill>
              <a:srgbClr val="000000"/>
            </a:solidFill>
            <a:prstDash val="solid"/>
            <a:round/>
            <a:headEnd type="none" w="med" len="med"/>
            <a:tailEnd type="none" w="med" len="med"/>
          </a:ln>
          <a:effectLst/>
        </p:spPr>
      </p:cxnSp>
      <p:cxnSp>
        <p:nvCxnSpPr>
          <p:cNvPr id="23" name="Straight Connector 22"/>
          <p:cNvCxnSpPr/>
          <p:nvPr/>
        </p:nvCxnSpPr>
        <p:spPr bwMode="auto">
          <a:xfrm>
            <a:off x="2660501" y="4803702"/>
            <a:ext cx="166779" cy="179587"/>
          </a:xfrm>
          <a:prstGeom prst="line">
            <a:avLst/>
          </a:prstGeom>
          <a:noFill/>
          <a:ln w="12700" cap="flat" cmpd="sng" algn="ctr">
            <a:solidFill>
              <a:srgbClr val="000000"/>
            </a:solidFill>
            <a:prstDash val="solid"/>
            <a:round/>
            <a:headEnd type="none" w="med" len="med"/>
            <a:tailEnd type="none" w="med" len="med"/>
          </a:ln>
          <a:effectLst/>
        </p:spPr>
      </p:cxnSp>
      <p:sp>
        <p:nvSpPr>
          <p:cNvPr id="8" name="TextBox 7"/>
          <p:cNvSpPr txBox="1"/>
          <p:nvPr/>
        </p:nvSpPr>
        <p:spPr>
          <a:xfrm>
            <a:off x="3457828" y="3344334"/>
            <a:ext cx="4839505" cy="2400657"/>
          </a:xfrm>
          <a:prstGeom prst="rect">
            <a:avLst/>
          </a:prstGeom>
          <a:noFill/>
        </p:spPr>
        <p:txBody>
          <a:bodyPr wrap="square" rtlCol="0">
            <a:spAutoFit/>
          </a:bodyPr>
          <a:lstStyle/>
          <a:p>
            <a:pPr marL="164592" indent="-164592">
              <a:spcBef>
                <a:spcPts val="600"/>
              </a:spcBef>
              <a:buFont typeface="Arial"/>
              <a:buChar char="•"/>
            </a:pPr>
            <a:r>
              <a:rPr lang="en-US" sz="2000" dirty="0" smtClean="0">
                <a:latin typeface="+mn-lt"/>
              </a:rPr>
              <a:t>Same size test section, will accommodate existing model.</a:t>
            </a:r>
          </a:p>
          <a:p>
            <a:pPr marL="164592" indent="-164592">
              <a:spcBef>
                <a:spcPts val="600"/>
              </a:spcBef>
              <a:buFont typeface="Arial"/>
              <a:buChar char="•"/>
            </a:pPr>
            <a:r>
              <a:rPr lang="en-US" sz="2000" dirty="0" smtClean="0">
                <a:latin typeface="+mn-lt"/>
              </a:rPr>
              <a:t>Provides same </a:t>
            </a:r>
            <a:r>
              <a:rPr lang="en-US" sz="2000" i="1" dirty="0" smtClean="0">
                <a:latin typeface="+mn-lt"/>
              </a:rPr>
              <a:t>Re</a:t>
            </a:r>
            <a:r>
              <a:rPr lang="en-US" sz="2000" i="1" baseline="-25000" dirty="0" smtClean="0">
                <a:latin typeface="+mn-lt"/>
              </a:rPr>
              <a:t>x</a:t>
            </a:r>
            <a:r>
              <a:rPr lang="en-US" sz="2000" dirty="0" smtClean="0">
                <a:latin typeface="+mn-lt"/>
              </a:rPr>
              <a:t> range as previous NASA experiment.</a:t>
            </a:r>
          </a:p>
          <a:p>
            <a:pPr marL="164592" indent="-164592">
              <a:spcBef>
                <a:spcPts val="600"/>
              </a:spcBef>
              <a:buFont typeface="Arial"/>
              <a:buChar char="•"/>
            </a:pPr>
            <a:r>
              <a:rPr lang="en-US" sz="2000" dirty="0" smtClean="0">
                <a:latin typeface="+mn-lt"/>
              </a:rPr>
              <a:t>Intended to examine effect of higher Mach number and “noisy” environment on transition control.</a:t>
            </a:r>
            <a:endParaRPr lang="en-US" sz="2000" dirty="0">
              <a:latin typeface="+mn-lt"/>
            </a:endParaRPr>
          </a:p>
        </p:txBody>
      </p:sp>
      <p:sp>
        <p:nvSpPr>
          <p:cNvPr id="15" name="TextBox 14"/>
          <p:cNvSpPr txBox="1"/>
          <p:nvPr/>
        </p:nvSpPr>
        <p:spPr>
          <a:xfrm>
            <a:off x="3499558" y="5827889"/>
            <a:ext cx="4431847" cy="369332"/>
          </a:xfrm>
          <a:prstGeom prst="rect">
            <a:avLst/>
          </a:prstGeom>
          <a:noFill/>
        </p:spPr>
        <p:txBody>
          <a:bodyPr wrap="none" rtlCol="0">
            <a:spAutoFit/>
          </a:bodyPr>
          <a:lstStyle/>
          <a:p>
            <a:r>
              <a:rPr lang="en-US" sz="1800" dirty="0" smtClean="0">
                <a:latin typeface="+mn-lt"/>
              </a:rPr>
              <a:t>*In review: </a:t>
            </a:r>
            <a:r>
              <a:rPr lang="en-US" sz="1800" dirty="0" err="1" smtClean="0">
                <a:latin typeface="+mn-lt"/>
              </a:rPr>
              <a:t>Rengasamy</a:t>
            </a:r>
            <a:r>
              <a:rPr lang="en-US" sz="1800" dirty="0" smtClean="0">
                <a:latin typeface="+mn-lt"/>
              </a:rPr>
              <a:t> (</a:t>
            </a:r>
            <a:r>
              <a:rPr lang="en-US" sz="1800" dirty="0" err="1" smtClean="0">
                <a:latin typeface="+mn-lt"/>
              </a:rPr>
              <a:t>Pon</a:t>
            </a:r>
            <a:r>
              <a:rPr lang="en-US" sz="1800" dirty="0" smtClean="0">
                <a:latin typeface="+mn-lt"/>
              </a:rPr>
              <a:t>) </a:t>
            </a:r>
            <a:r>
              <a:rPr lang="en-US" sz="1800" dirty="0" err="1" smtClean="0">
                <a:latin typeface="+mn-lt"/>
              </a:rPr>
              <a:t>Ponnappan</a:t>
            </a:r>
            <a:endParaRPr lang="en-US" sz="1800" dirty="0">
              <a:latin typeface="+mn-lt"/>
            </a:endParaRPr>
          </a:p>
        </p:txBody>
      </p:sp>
    </p:spTree>
    <p:extLst>
      <p:ext uri="{BB962C8B-B14F-4D97-AF65-F5344CB8AC3E}">
        <p14:creationId xmlns:p14="http://schemas.microsoft.com/office/powerpoint/2010/main" val="42072714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17917"/>
            <a:ext cx="9144001" cy="523220"/>
          </a:xfrm>
          <a:prstGeom prst="rect">
            <a:avLst/>
          </a:prstGeom>
          <a:noFill/>
        </p:spPr>
        <p:txBody>
          <a:bodyPr wrap="square" rtlCol="0">
            <a:spAutoFit/>
          </a:bodyPr>
          <a:lstStyle/>
          <a:p>
            <a:pPr algn="ctr"/>
            <a:r>
              <a:rPr lang="en-US" sz="2800" dirty="0" smtClean="0">
                <a:latin typeface="+mj-lt"/>
              </a:rPr>
              <a:t>Hypersonic High-Reynolds-Number Quiet Tunnel </a:t>
            </a:r>
            <a:endParaRPr lang="en-US" sz="2800" dirty="0">
              <a:latin typeface="+mj-lt"/>
            </a:endParaRPr>
          </a:p>
        </p:txBody>
      </p:sp>
      <p:pic>
        <p:nvPicPr>
          <p:cNvPr id="3" name="Picture 2"/>
          <p:cNvPicPr>
            <a:picLocks noChangeAspect="1"/>
          </p:cNvPicPr>
          <p:nvPr/>
        </p:nvPicPr>
        <p:blipFill rotWithShape="1">
          <a:blip r:embed="rId2"/>
          <a:srcRect l="90" b="22014"/>
          <a:stretch/>
        </p:blipFill>
        <p:spPr>
          <a:xfrm>
            <a:off x="4900706" y="1809955"/>
            <a:ext cx="4055323" cy="2462025"/>
          </a:xfrm>
          <a:prstGeom prst="rect">
            <a:avLst/>
          </a:prstGeom>
        </p:spPr>
      </p:pic>
      <p:sp>
        <p:nvSpPr>
          <p:cNvPr id="4" name="TextBox 3"/>
          <p:cNvSpPr txBox="1"/>
          <p:nvPr/>
        </p:nvSpPr>
        <p:spPr>
          <a:xfrm>
            <a:off x="5727782" y="4365214"/>
            <a:ext cx="2785138" cy="338554"/>
          </a:xfrm>
          <a:prstGeom prst="rect">
            <a:avLst/>
          </a:prstGeom>
          <a:noFill/>
        </p:spPr>
        <p:txBody>
          <a:bodyPr wrap="none" rtlCol="0">
            <a:spAutoFit/>
          </a:bodyPr>
          <a:lstStyle/>
          <a:p>
            <a:r>
              <a:rPr lang="en-US" sz="1600" dirty="0" smtClean="0">
                <a:latin typeface="+mn-lt"/>
              </a:rPr>
              <a:t>15min. Range at Mach 6 &amp; 9</a:t>
            </a:r>
            <a:endParaRPr lang="en-US" sz="1600" dirty="0">
              <a:latin typeface="+mn-lt"/>
            </a:endParaRPr>
          </a:p>
        </p:txBody>
      </p:sp>
      <p:sp>
        <p:nvSpPr>
          <p:cNvPr id="5" name="TextBox 4"/>
          <p:cNvSpPr txBox="1"/>
          <p:nvPr/>
        </p:nvSpPr>
        <p:spPr>
          <a:xfrm>
            <a:off x="262382" y="2561092"/>
            <a:ext cx="5593978" cy="2416046"/>
          </a:xfrm>
          <a:prstGeom prst="rect">
            <a:avLst/>
          </a:prstGeom>
          <a:noFill/>
        </p:spPr>
        <p:txBody>
          <a:bodyPr wrap="square" rtlCol="0">
            <a:spAutoFit/>
          </a:bodyPr>
          <a:lstStyle/>
          <a:p>
            <a:pPr marL="192024" indent="-192024">
              <a:spcBef>
                <a:spcPts val="600"/>
              </a:spcBef>
              <a:buFont typeface="Wingdings" charset="2"/>
              <a:buChar char="§"/>
            </a:pPr>
            <a:r>
              <a:rPr lang="en-US" sz="1800" dirty="0" smtClean="0">
                <a:latin typeface="+mn-lt"/>
              </a:rPr>
              <a:t>Advanced Hypersonic Weapon (AHW-2):</a:t>
            </a:r>
          </a:p>
          <a:p>
            <a:pPr marL="742950" lvl="1" indent="-192024">
              <a:spcBef>
                <a:spcPts val="600"/>
              </a:spcBef>
              <a:buFont typeface="Arial"/>
              <a:buChar char="•"/>
            </a:pPr>
            <a:r>
              <a:rPr lang="en-US" sz="1800" dirty="0" smtClean="0">
                <a:latin typeface="+mn-lt"/>
              </a:rPr>
              <a:t>Army, Navy</a:t>
            </a:r>
          </a:p>
          <a:p>
            <a:pPr marL="192024" indent="-192024">
              <a:spcBef>
                <a:spcPts val="600"/>
              </a:spcBef>
              <a:buFont typeface="Wingdings" charset="2"/>
              <a:buChar char="§"/>
            </a:pPr>
            <a:r>
              <a:rPr lang="en-US" sz="1800" dirty="0" smtClean="0">
                <a:latin typeface="+mn-lt"/>
              </a:rPr>
              <a:t>Tactical Boost Glide:</a:t>
            </a:r>
          </a:p>
          <a:p>
            <a:pPr marL="742950" lvl="1" indent="-192024">
              <a:spcBef>
                <a:spcPts val="600"/>
              </a:spcBef>
              <a:buFont typeface="Arial"/>
              <a:buChar char="•"/>
            </a:pPr>
            <a:r>
              <a:rPr lang="en-US" sz="1800" dirty="0" smtClean="0">
                <a:latin typeface="+mn-lt"/>
              </a:rPr>
              <a:t>Air Force, Navy, DARPA</a:t>
            </a:r>
          </a:p>
          <a:p>
            <a:pPr marL="192024" indent="-192024">
              <a:spcBef>
                <a:spcPts val="600"/>
              </a:spcBef>
              <a:buFont typeface="Wingdings" charset="2"/>
              <a:buChar char="§"/>
            </a:pPr>
            <a:r>
              <a:rPr lang="en-US" sz="1800" dirty="0" smtClean="0">
                <a:latin typeface="+mn-lt"/>
              </a:rPr>
              <a:t>Hypersonic Air-breathing  Weapon Concept (HAWC) </a:t>
            </a:r>
          </a:p>
          <a:p>
            <a:pPr marL="742950" lvl="1" indent="-192024">
              <a:spcBef>
                <a:spcPts val="600"/>
              </a:spcBef>
              <a:buFont typeface="Arial"/>
              <a:buChar char="•"/>
            </a:pPr>
            <a:r>
              <a:rPr lang="en-US" sz="1800" dirty="0" smtClean="0">
                <a:latin typeface="+mn-lt"/>
              </a:rPr>
              <a:t>AFRL High Speed Strike Weapon (HSSW)</a:t>
            </a:r>
            <a:endParaRPr lang="en-US" sz="1800" dirty="0">
              <a:latin typeface="+mn-lt"/>
            </a:endParaRPr>
          </a:p>
        </p:txBody>
      </p:sp>
      <p:sp>
        <p:nvSpPr>
          <p:cNvPr id="6" name="TextBox 5"/>
          <p:cNvSpPr txBox="1"/>
          <p:nvPr/>
        </p:nvSpPr>
        <p:spPr>
          <a:xfrm>
            <a:off x="271066" y="5040560"/>
            <a:ext cx="4698722" cy="1077218"/>
          </a:xfrm>
          <a:prstGeom prst="rect">
            <a:avLst/>
          </a:prstGeom>
          <a:noFill/>
        </p:spPr>
        <p:txBody>
          <a:bodyPr wrap="none" rtlCol="0">
            <a:spAutoFit/>
          </a:bodyPr>
          <a:lstStyle/>
          <a:p>
            <a:pPr marL="192024" indent="-192024">
              <a:spcBef>
                <a:spcPts val="600"/>
              </a:spcBef>
              <a:buFont typeface="Wingdings" charset="2"/>
              <a:buChar char="§"/>
            </a:pPr>
            <a:r>
              <a:rPr lang="en-US" sz="1800" u="sng" dirty="0" smtClean="0">
                <a:latin typeface="+mn-lt"/>
              </a:rPr>
              <a:t>Glide:</a:t>
            </a:r>
            <a:r>
              <a:rPr lang="en-US" sz="1800" dirty="0" smtClean="0">
                <a:latin typeface="+mn-lt"/>
              </a:rPr>
              <a:t> Boeing, Raytheon, Lockheed Martin</a:t>
            </a:r>
          </a:p>
          <a:p>
            <a:pPr marL="192024" indent="-192024">
              <a:spcBef>
                <a:spcPts val="600"/>
              </a:spcBef>
              <a:buFont typeface="Wingdings" charset="2"/>
              <a:buChar char="§"/>
            </a:pPr>
            <a:r>
              <a:rPr lang="en-US" sz="1800" u="sng" dirty="0" smtClean="0">
                <a:latin typeface="+mn-lt"/>
              </a:rPr>
              <a:t>Air-breathing:</a:t>
            </a:r>
            <a:r>
              <a:rPr lang="en-US" sz="1800" dirty="0" smtClean="0">
                <a:latin typeface="+mn-lt"/>
              </a:rPr>
              <a:t> Boeing, Raytheon</a:t>
            </a:r>
          </a:p>
          <a:p>
            <a:pPr marL="192024" indent="-192024">
              <a:spcBef>
                <a:spcPts val="600"/>
              </a:spcBef>
              <a:buFont typeface="Wingdings" charset="2"/>
              <a:buChar char="§"/>
            </a:pPr>
            <a:r>
              <a:rPr lang="en-US" sz="1800" dirty="0" smtClean="0">
                <a:latin typeface="+mn-lt"/>
              </a:rPr>
              <a:t>$180M CRAD for technology maturation</a:t>
            </a:r>
            <a:endParaRPr lang="en-US" sz="1800" dirty="0">
              <a:latin typeface="+mn-lt"/>
            </a:endParaRPr>
          </a:p>
        </p:txBody>
      </p:sp>
      <p:sp>
        <p:nvSpPr>
          <p:cNvPr id="7" name="TextBox 6"/>
          <p:cNvSpPr txBox="1"/>
          <p:nvPr/>
        </p:nvSpPr>
        <p:spPr>
          <a:xfrm>
            <a:off x="482784" y="2120246"/>
            <a:ext cx="4403820" cy="400110"/>
          </a:xfrm>
          <a:prstGeom prst="rect">
            <a:avLst/>
          </a:prstGeom>
          <a:noFill/>
        </p:spPr>
        <p:txBody>
          <a:bodyPr wrap="none" rtlCol="0">
            <a:spAutoFit/>
          </a:bodyPr>
          <a:lstStyle/>
          <a:p>
            <a:r>
              <a:rPr lang="en-US" sz="2000" b="1" dirty="0" err="1" smtClean="0">
                <a:latin typeface="+mn-lt"/>
              </a:rPr>
              <a:t>DoD</a:t>
            </a:r>
            <a:r>
              <a:rPr lang="en-US" sz="2000" b="1" dirty="0" smtClean="0">
                <a:latin typeface="+mn-lt"/>
              </a:rPr>
              <a:t> Hypersonic Vehicle Programs </a:t>
            </a:r>
            <a:endParaRPr lang="en-US" sz="2000" b="1" dirty="0">
              <a:latin typeface="+mn-lt"/>
            </a:endParaRPr>
          </a:p>
        </p:txBody>
      </p:sp>
      <p:sp>
        <p:nvSpPr>
          <p:cNvPr id="9" name="TextBox 8"/>
          <p:cNvSpPr txBox="1"/>
          <p:nvPr/>
        </p:nvSpPr>
        <p:spPr>
          <a:xfrm>
            <a:off x="3463438" y="1312035"/>
            <a:ext cx="1723398" cy="461665"/>
          </a:xfrm>
          <a:prstGeom prst="rect">
            <a:avLst/>
          </a:prstGeom>
          <a:noFill/>
        </p:spPr>
        <p:txBody>
          <a:bodyPr wrap="none" rtlCol="0">
            <a:spAutoFit/>
          </a:bodyPr>
          <a:lstStyle/>
          <a:p>
            <a:r>
              <a:rPr lang="en-US" b="1" dirty="0" smtClean="0">
                <a:latin typeface="+mn-lt"/>
              </a:rPr>
              <a:t>Motivation</a:t>
            </a:r>
            <a:endParaRPr lang="en-US" b="1" dirty="0">
              <a:latin typeface="+mn-lt"/>
            </a:endParaRPr>
          </a:p>
        </p:txBody>
      </p:sp>
      <p:sp>
        <p:nvSpPr>
          <p:cNvPr id="8" name="TextBox 7"/>
          <p:cNvSpPr txBox="1"/>
          <p:nvPr/>
        </p:nvSpPr>
        <p:spPr>
          <a:xfrm>
            <a:off x="5235222" y="5065888"/>
            <a:ext cx="3668889" cy="923330"/>
          </a:xfrm>
          <a:prstGeom prst="rect">
            <a:avLst/>
          </a:prstGeom>
          <a:noFill/>
        </p:spPr>
        <p:txBody>
          <a:bodyPr wrap="square" rtlCol="0">
            <a:spAutoFit/>
          </a:bodyPr>
          <a:lstStyle/>
          <a:p>
            <a:pPr marL="192024" indent="-192024">
              <a:buFont typeface="Wingdings" charset="2"/>
              <a:buChar char="§"/>
            </a:pPr>
            <a:r>
              <a:rPr lang="en-US" sz="1800" dirty="0" smtClean="0">
                <a:latin typeface="+mn-lt"/>
              </a:rPr>
              <a:t>China reported to have had 3 hypersonic boost-glide flights in 2014.</a:t>
            </a:r>
            <a:endParaRPr lang="en-US" sz="1800" dirty="0">
              <a:latin typeface="+mn-lt"/>
            </a:endParaRPr>
          </a:p>
        </p:txBody>
      </p:sp>
      <p:sp>
        <p:nvSpPr>
          <p:cNvPr id="10" name="TextBox 9"/>
          <p:cNvSpPr txBox="1"/>
          <p:nvPr/>
        </p:nvSpPr>
        <p:spPr>
          <a:xfrm>
            <a:off x="5729317" y="1496001"/>
            <a:ext cx="2864350"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Schmisseur AIAA-2013-2606</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404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17917"/>
            <a:ext cx="9144001" cy="523220"/>
          </a:xfrm>
          <a:prstGeom prst="rect">
            <a:avLst/>
          </a:prstGeom>
          <a:noFill/>
        </p:spPr>
        <p:txBody>
          <a:bodyPr wrap="square" rtlCol="0">
            <a:spAutoFit/>
          </a:bodyPr>
          <a:lstStyle/>
          <a:p>
            <a:pPr algn="ctr"/>
            <a:r>
              <a:rPr lang="en-US" sz="2800" dirty="0" smtClean="0">
                <a:latin typeface="+mj-lt"/>
              </a:rPr>
              <a:t>Hypersonic High-Reynolds-Number Quiet Tunnel </a:t>
            </a:r>
            <a:endParaRPr lang="en-US" sz="2800" dirty="0">
              <a:latin typeface="+mj-lt"/>
            </a:endParaRPr>
          </a:p>
        </p:txBody>
      </p:sp>
      <p:sp>
        <p:nvSpPr>
          <p:cNvPr id="5" name="TextBox 4"/>
          <p:cNvSpPr txBox="1"/>
          <p:nvPr/>
        </p:nvSpPr>
        <p:spPr>
          <a:xfrm>
            <a:off x="241392" y="1952308"/>
            <a:ext cx="5058718" cy="1277273"/>
          </a:xfrm>
          <a:prstGeom prst="rect">
            <a:avLst/>
          </a:prstGeom>
          <a:noFill/>
        </p:spPr>
        <p:txBody>
          <a:bodyPr wrap="square" rtlCol="0">
            <a:spAutoFit/>
          </a:bodyPr>
          <a:lstStyle/>
          <a:p>
            <a:pPr marL="192024" indent="-192024">
              <a:spcBef>
                <a:spcPts val="600"/>
              </a:spcBef>
              <a:buFont typeface="Wingdings" charset="2"/>
              <a:buChar char="§"/>
            </a:pPr>
            <a:r>
              <a:rPr lang="en-US" sz="1800" dirty="0" smtClean="0">
                <a:latin typeface="+mn-lt"/>
              </a:rPr>
              <a:t>Key issue is on the accurate prediction of </a:t>
            </a:r>
            <a:r>
              <a:rPr lang="en-US" sz="1800" dirty="0" smtClean="0">
                <a:solidFill>
                  <a:srgbClr val="000090"/>
                </a:solidFill>
                <a:latin typeface="+mn-lt"/>
              </a:rPr>
              <a:t>if and where</a:t>
            </a:r>
            <a:r>
              <a:rPr lang="en-US" sz="1800" dirty="0" smtClean="0">
                <a:latin typeface="+mn-lt"/>
              </a:rPr>
              <a:t> turbulent transition occurs.</a:t>
            </a:r>
          </a:p>
          <a:p>
            <a:pPr marL="192024" indent="-192024">
              <a:spcBef>
                <a:spcPts val="600"/>
              </a:spcBef>
              <a:buFont typeface="Wingdings" charset="2"/>
              <a:buChar char="§"/>
            </a:pPr>
            <a:r>
              <a:rPr lang="en-US" sz="1800" dirty="0" smtClean="0">
                <a:latin typeface="+mn-lt"/>
              </a:rPr>
              <a:t>Determines the degree of heat transfer to the vehicle. </a:t>
            </a:r>
            <a:endParaRPr lang="en-US" sz="1800" dirty="0">
              <a:latin typeface="+mn-lt"/>
            </a:endParaRPr>
          </a:p>
        </p:txBody>
      </p:sp>
      <p:sp>
        <p:nvSpPr>
          <p:cNvPr id="9" name="TextBox 8"/>
          <p:cNvSpPr txBox="1"/>
          <p:nvPr/>
        </p:nvSpPr>
        <p:spPr>
          <a:xfrm>
            <a:off x="3463438" y="1312035"/>
            <a:ext cx="1723398" cy="461665"/>
          </a:xfrm>
          <a:prstGeom prst="rect">
            <a:avLst/>
          </a:prstGeom>
          <a:noFill/>
        </p:spPr>
        <p:txBody>
          <a:bodyPr wrap="none" rtlCol="0">
            <a:spAutoFit/>
          </a:bodyPr>
          <a:lstStyle/>
          <a:p>
            <a:r>
              <a:rPr lang="en-US" b="1" dirty="0" smtClean="0">
                <a:latin typeface="+mn-lt"/>
              </a:rPr>
              <a:t>Motivation</a:t>
            </a:r>
            <a:endParaRPr lang="en-US" b="1" dirty="0">
              <a:latin typeface="+mn-lt"/>
            </a:endParaRPr>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338" b="3743"/>
          <a:stretch/>
        </p:blipFill>
        <p:spPr bwMode="auto">
          <a:xfrm>
            <a:off x="5129103" y="1748778"/>
            <a:ext cx="3859471" cy="253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4"/>
          <p:cNvSpPr txBox="1">
            <a:spLocks/>
          </p:cNvSpPr>
          <p:nvPr/>
        </p:nvSpPr>
        <p:spPr bwMode="auto">
          <a:xfrm>
            <a:off x="6117646" y="1302484"/>
            <a:ext cx="2676067" cy="771754"/>
          </a:xfrm>
          <a:prstGeom prst="rect">
            <a:avLst/>
          </a:prstGeom>
          <a:noFill/>
          <a:ln>
            <a:noFill/>
          </a:ln>
          <a:effectLst/>
          <a:extLst/>
        </p:spPr>
        <p:txBody>
          <a:bodyPr anchor="ctr">
            <a:noAutofit/>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a:lstStyle>
          <a:p>
            <a:pPr>
              <a:defRPr/>
            </a:pPr>
            <a:r>
              <a:rPr lang="en-US" sz="1400" dirty="0" smtClean="0">
                <a:solidFill>
                  <a:schemeClr val="tx1"/>
                </a:solidFill>
                <a:latin typeface="+mn-lt"/>
                <a:cs typeface="Arial" panose="020B0604020202020204" pitchFamily="34" charset="0"/>
              </a:rPr>
              <a:t>Kimmel, “HIFiRE-1 Hypersonic Flight Test”, 2012</a:t>
            </a:r>
            <a:endParaRPr lang="en-US" sz="1400" dirty="0">
              <a:solidFill>
                <a:schemeClr val="tx1"/>
              </a:solidFill>
              <a:latin typeface="+mn-lt"/>
              <a:cs typeface="Arial" panose="020B0604020202020204" pitchFamily="34" charset="0"/>
            </a:endParaRPr>
          </a:p>
        </p:txBody>
      </p:sp>
      <p:grpSp>
        <p:nvGrpSpPr>
          <p:cNvPr id="32" name="Group 31"/>
          <p:cNvGrpSpPr/>
          <p:nvPr/>
        </p:nvGrpSpPr>
        <p:grpSpPr>
          <a:xfrm>
            <a:off x="496194" y="3534069"/>
            <a:ext cx="4079742" cy="2643160"/>
            <a:chOff x="496194" y="3626708"/>
            <a:chExt cx="3900365" cy="2438236"/>
          </a:xfrm>
        </p:grpSpPr>
        <p:pic>
          <p:nvPicPr>
            <p:cNvPr id="13" name="Content Placeholder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6000" contrast="76000"/>
                      </a14:imgEffect>
                    </a14:imgLayer>
                  </a14:imgProps>
                </a:ext>
                <a:ext uri="{28A0092B-C50C-407E-A947-70E740481C1C}">
                  <a14:useLocalDpi xmlns:a14="http://schemas.microsoft.com/office/drawing/2010/main" val="0"/>
                </a:ext>
              </a:extLst>
            </a:blip>
            <a:srcRect l="5672" t="3415" r="34079"/>
            <a:stretch/>
          </p:blipFill>
          <p:spPr>
            <a:xfrm>
              <a:off x="659755" y="4210990"/>
              <a:ext cx="2311934" cy="1853954"/>
            </a:xfrm>
            <a:prstGeom prst="rect">
              <a:avLst/>
            </a:prstGeom>
          </p:spPr>
        </p:pic>
        <p:sp>
          <p:nvSpPr>
            <p:cNvPr id="14" name="Rectangle 13"/>
            <p:cNvSpPr/>
            <p:nvPr/>
          </p:nvSpPr>
          <p:spPr bwMode="auto">
            <a:xfrm>
              <a:off x="2909286" y="4556202"/>
              <a:ext cx="283583" cy="875358"/>
            </a:xfrm>
            <a:prstGeom prst="rect">
              <a:avLst/>
            </a:prstGeom>
            <a:solidFill>
              <a:schemeClr val="bg1"/>
            </a:solidFill>
            <a:ln w="12700" cap="flat" cmpd="sng" algn="ctr">
              <a:noFill/>
              <a:prstDash val="solid"/>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2970941" y="5394573"/>
              <a:ext cx="663663" cy="338554"/>
            </a:xfrm>
            <a:prstGeom prst="rect">
              <a:avLst/>
            </a:prstGeom>
            <a:noFill/>
          </p:spPr>
          <p:txBody>
            <a:bodyPr wrap="none" rtlCol="0">
              <a:spAutoFit/>
            </a:bodyPr>
            <a:lstStyle/>
            <a:p>
              <a:r>
                <a:rPr lang="en-US" sz="1600" dirty="0" smtClean="0">
                  <a:latin typeface="+mn-lt"/>
                </a:rPr>
                <a:t>noisy</a:t>
              </a:r>
              <a:endParaRPr lang="en-US" sz="1600" dirty="0">
                <a:latin typeface="+mn-lt"/>
              </a:endParaRPr>
            </a:p>
          </p:txBody>
        </p:sp>
        <p:cxnSp>
          <p:nvCxnSpPr>
            <p:cNvPr id="16" name="Straight Arrow Connector 15"/>
            <p:cNvCxnSpPr>
              <a:stCxn id="15" idx="1"/>
            </p:cNvCxnSpPr>
            <p:nvPr/>
          </p:nvCxnSpPr>
          <p:spPr bwMode="auto">
            <a:xfrm flipH="1" flipV="1">
              <a:off x="1947578" y="5419231"/>
              <a:ext cx="1023363" cy="144619"/>
            </a:xfrm>
            <a:prstGeom prst="straightConnector1">
              <a:avLst/>
            </a:prstGeom>
            <a:noFill/>
            <a:ln w="12700" cap="flat" cmpd="sng" algn="ctr">
              <a:solidFill>
                <a:schemeClr val="tx1"/>
              </a:solidFill>
              <a:prstDash val="solid"/>
              <a:round/>
              <a:headEnd type="none" w="med" len="med"/>
              <a:tailEnd type="arrow"/>
            </a:ln>
            <a:effectLst/>
          </p:spPr>
        </p:cxnSp>
        <p:sp>
          <p:nvSpPr>
            <p:cNvPr id="17" name="TextBox 16"/>
            <p:cNvSpPr txBox="1"/>
            <p:nvPr/>
          </p:nvSpPr>
          <p:spPr>
            <a:xfrm>
              <a:off x="3000044" y="4301745"/>
              <a:ext cx="629599" cy="338554"/>
            </a:xfrm>
            <a:prstGeom prst="rect">
              <a:avLst/>
            </a:prstGeom>
            <a:noFill/>
          </p:spPr>
          <p:txBody>
            <a:bodyPr wrap="none" rtlCol="0">
              <a:spAutoFit/>
            </a:bodyPr>
            <a:lstStyle/>
            <a:p>
              <a:r>
                <a:rPr lang="en-US" sz="1600" dirty="0" smtClean="0">
                  <a:latin typeface="+mn-lt"/>
                </a:rPr>
                <a:t>quiet</a:t>
              </a:r>
              <a:endParaRPr lang="en-US" sz="1600" dirty="0">
                <a:latin typeface="+mn-lt"/>
              </a:endParaRPr>
            </a:p>
          </p:txBody>
        </p:sp>
        <p:cxnSp>
          <p:nvCxnSpPr>
            <p:cNvPr id="18" name="Straight Arrow Connector 17"/>
            <p:cNvCxnSpPr>
              <a:stCxn id="17" idx="1"/>
            </p:cNvCxnSpPr>
            <p:nvPr/>
          </p:nvCxnSpPr>
          <p:spPr bwMode="auto">
            <a:xfrm flipH="1">
              <a:off x="1972237" y="4471022"/>
              <a:ext cx="1027807" cy="48193"/>
            </a:xfrm>
            <a:prstGeom prst="straightConnector1">
              <a:avLst/>
            </a:prstGeom>
            <a:noFill/>
            <a:ln w="12700" cap="flat" cmpd="sng" algn="ctr">
              <a:solidFill>
                <a:srgbClr val="000000"/>
              </a:solidFill>
              <a:prstDash val="solid"/>
              <a:round/>
              <a:headEnd type="none" w="med" len="med"/>
              <a:tailEnd type="arrow"/>
            </a:ln>
            <a:effectLst/>
          </p:spPr>
        </p:cxnSp>
        <p:cxnSp>
          <p:nvCxnSpPr>
            <p:cNvPr id="19" name="Straight Arrow Connector 18"/>
            <p:cNvCxnSpPr/>
            <p:nvPr/>
          </p:nvCxnSpPr>
          <p:spPr bwMode="auto">
            <a:xfrm>
              <a:off x="1807196" y="4623266"/>
              <a:ext cx="0" cy="706312"/>
            </a:xfrm>
            <a:prstGeom prst="straightConnector1">
              <a:avLst/>
            </a:prstGeom>
            <a:noFill/>
            <a:ln w="12700" cap="flat" cmpd="sng" algn="ctr">
              <a:solidFill>
                <a:srgbClr val="000000"/>
              </a:solidFill>
              <a:prstDash val="solid"/>
              <a:round/>
              <a:headEnd type="arrow"/>
              <a:tailEnd type="arrow"/>
            </a:ln>
            <a:effectLst/>
          </p:spPr>
        </p:cxnSp>
        <p:sp>
          <p:nvSpPr>
            <p:cNvPr id="20" name="TextBox 19"/>
            <p:cNvSpPr txBox="1"/>
            <p:nvPr/>
          </p:nvSpPr>
          <p:spPr>
            <a:xfrm>
              <a:off x="1461524" y="4796600"/>
              <a:ext cx="383725" cy="312306"/>
            </a:xfrm>
            <a:prstGeom prst="rect">
              <a:avLst/>
            </a:prstGeom>
            <a:noFill/>
          </p:spPr>
          <p:txBody>
            <a:bodyPr wrap="none" rtlCol="0">
              <a:spAutoFit/>
            </a:bodyPr>
            <a:lstStyle/>
            <a:p>
              <a:r>
                <a:rPr lang="en-US" sz="1600" dirty="0">
                  <a:latin typeface="+mn-lt"/>
                </a:rPr>
                <a:t>2</a:t>
              </a:r>
              <a:r>
                <a:rPr lang="en-US" sz="1600" dirty="0" smtClean="0">
                  <a:latin typeface="+mn-lt"/>
                </a:rPr>
                <a:t>x</a:t>
              </a:r>
              <a:endParaRPr lang="en-US" sz="1600" dirty="0">
                <a:latin typeface="+mn-lt"/>
              </a:endParaRPr>
            </a:p>
          </p:txBody>
        </p:sp>
        <p:sp>
          <p:nvSpPr>
            <p:cNvPr id="21" name="TextBox 20"/>
            <p:cNvSpPr txBox="1"/>
            <p:nvPr/>
          </p:nvSpPr>
          <p:spPr>
            <a:xfrm rot="16200000">
              <a:off x="-19285" y="4922925"/>
              <a:ext cx="1338736" cy="307777"/>
            </a:xfrm>
            <a:prstGeom prst="rect">
              <a:avLst/>
            </a:prstGeom>
            <a:solidFill>
              <a:srgbClr val="FFFFFF"/>
            </a:solidFill>
          </p:spPr>
          <p:txBody>
            <a:bodyPr wrap="none" rtlCol="0">
              <a:spAutoFit/>
            </a:bodyPr>
            <a:lstStyle/>
            <a:p>
              <a:r>
                <a:rPr lang="en-US" sz="1400" dirty="0" smtClean="0">
                  <a:latin typeface="+mn-lt"/>
                </a:rPr>
                <a:t>Re</a:t>
              </a:r>
              <a:r>
                <a:rPr lang="en-US" sz="1400" baseline="-25000" dirty="0" smtClean="0">
                  <a:latin typeface="+mn-lt"/>
                </a:rPr>
                <a:t>x-trans</a:t>
              </a:r>
              <a:r>
                <a:rPr lang="en-US" sz="1400" dirty="0" smtClean="0">
                  <a:latin typeface="+mn-lt"/>
                </a:rPr>
                <a:t> (x10</a:t>
              </a:r>
              <a:r>
                <a:rPr lang="en-US" sz="1400" baseline="30000" dirty="0" smtClean="0">
                  <a:latin typeface="+mn-lt"/>
                </a:rPr>
                <a:t>6</a:t>
              </a:r>
              <a:r>
                <a:rPr lang="en-US" sz="1400" dirty="0" smtClean="0">
                  <a:latin typeface="+mn-lt"/>
                </a:rPr>
                <a:t>)</a:t>
              </a:r>
              <a:endParaRPr lang="en-US" sz="1400" baseline="-25000" dirty="0">
                <a:latin typeface="+mn-lt"/>
              </a:endParaRPr>
            </a:p>
          </p:txBody>
        </p:sp>
        <p:cxnSp>
          <p:nvCxnSpPr>
            <p:cNvPr id="22" name="Straight Connector 21"/>
            <p:cNvCxnSpPr/>
            <p:nvPr/>
          </p:nvCxnSpPr>
          <p:spPr bwMode="auto">
            <a:xfrm>
              <a:off x="2891669" y="5836125"/>
              <a:ext cx="1191494" cy="0"/>
            </a:xfrm>
            <a:prstGeom prst="line">
              <a:avLst/>
            </a:prstGeom>
            <a:noFill/>
            <a:ln w="3175" cap="flat" cmpd="sng" algn="ctr">
              <a:solidFill>
                <a:srgbClr val="000000"/>
              </a:solidFill>
              <a:prstDash val="solid"/>
              <a:round/>
              <a:headEnd type="none" w="med" len="med"/>
              <a:tailEnd type="none" w="med" len="med"/>
            </a:ln>
            <a:effectLst/>
          </p:spPr>
        </p:cxnSp>
        <p:sp>
          <p:nvSpPr>
            <p:cNvPr id="23" name="TextBox 22"/>
            <p:cNvSpPr txBox="1"/>
            <p:nvPr/>
          </p:nvSpPr>
          <p:spPr>
            <a:xfrm>
              <a:off x="3933337" y="5800457"/>
              <a:ext cx="287258" cy="200055"/>
            </a:xfrm>
            <a:prstGeom prst="rect">
              <a:avLst/>
            </a:prstGeom>
            <a:noFill/>
          </p:spPr>
          <p:txBody>
            <a:bodyPr wrap="none" rtlCol="0">
              <a:spAutoFit/>
            </a:bodyPr>
            <a:lstStyle/>
            <a:p>
              <a:r>
                <a:rPr lang="en-US" sz="700" dirty="0" smtClean="0">
                  <a:latin typeface="+mn-lt"/>
                </a:rPr>
                <a:t>40</a:t>
              </a:r>
              <a:endParaRPr lang="en-US" sz="700" dirty="0">
                <a:latin typeface="+mn-lt"/>
              </a:endParaRPr>
            </a:p>
          </p:txBody>
        </p:sp>
        <p:cxnSp>
          <p:nvCxnSpPr>
            <p:cNvPr id="24" name="Straight Connector 23"/>
            <p:cNvCxnSpPr/>
            <p:nvPr/>
          </p:nvCxnSpPr>
          <p:spPr bwMode="auto">
            <a:xfrm>
              <a:off x="4076032" y="5736230"/>
              <a:ext cx="0" cy="92748"/>
            </a:xfrm>
            <a:prstGeom prst="line">
              <a:avLst/>
            </a:prstGeom>
            <a:noFill/>
            <a:ln w="3175" cap="flat" cmpd="sng" algn="ctr">
              <a:solidFill>
                <a:srgbClr val="000000"/>
              </a:solidFill>
              <a:prstDash val="solid"/>
              <a:round/>
              <a:headEnd type="none" w="med" len="med"/>
              <a:tailEnd type="none" w="med" len="med"/>
            </a:ln>
            <a:effectLst/>
          </p:spPr>
        </p:cxnSp>
        <p:sp>
          <p:nvSpPr>
            <p:cNvPr id="25" name="Oval 24"/>
            <p:cNvSpPr/>
            <p:nvPr/>
          </p:nvSpPr>
          <p:spPr bwMode="auto">
            <a:xfrm>
              <a:off x="3755100" y="3626708"/>
              <a:ext cx="641459" cy="634401"/>
            </a:xfrm>
            <a:prstGeom prst="ellipse">
              <a:avLst/>
            </a:prstGeom>
            <a:solidFill>
              <a:srgbClr val="CCFFCC"/>
            </a:solidFill>
            <a:ln w="12700" cap="flat" cmpd="sng" algn="ctr">
              <a:noFill/>
              <a:prstDash val="solid"/>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a:t>
              </a:r>
            </a:p>
          </p:txBody>
        </p:sp>
        <p:cxnSp>
          <p:nvCxnSpPr>
            <p:cNvPr id="26" name="Straight Connector 25"/>
            <p:cNvCxnSpPr>
              <a:endCxn id="25" idx="2"/>
            </p:cNvCxnSpPr>
            <p:nvPr/>
          </p:nvCxnSpPr>
          <p:spPr bwMode="auto">
            <a:xfrm flipV="1">
              <a:off x="1901719" y="3943909"/>
              <a:ext cx="1853381" cy="607476"/>
            </a:xfrm>
            <a:prstGeom prst="line">
              <a:avLst/>
            </a:prstGeom>
            <a:noFill/>
            <a:ln w="38100" cap="flat" cmpd="sng" algn="ctr">
              <a:solidFill>
                <a:srgbClr val="CCFFCC"/>
              </a:solidFill>
              <a:prstDash val="dash"/>
              <a:round/>
              <a:headEnd type="none" w="med" len="med"/>
              <a:tailEnd type="none" w="med" len="med"/>
            </a:ln>
            <a:effectLst/>
          </p:spPr>
        </p:cxnSp>
        <p:sp>
          <p:nvSpPr>
            <p:cNvPr id="28" name="TextBox 27"/>
            <p:cNvSpPr txBox="1"/>
            <p:nvPr/>
          </p:nvSpPr>
          <p:spPr>
            <a:xfrm rot="16200000">
              <a:off x="3332487" y="4838931"/>
              <a:ext cx="1428596" cy="307777"/>
            </a:xfrm>
            <a:prstGeom prst="rect">
              <a:avLst/>
            </a:prstGeom>
            <a:noFill/>
          </p:spPr>
          <p:txBody>
            <a:bodyPr wrap="none" rtlCol="0">
              <a:spAutoFit/>
            </a:bodyPr>
            <a:lstStyle/>
            <a:p>
              <a:r>
                <a:rPr lang="en-US" sz="1400" dirty="0" smtClean="0">
                  <a:latin typeface="+mn-lt"/>
                </a:rPr>
                <a:t>Flight Re</a:t>
              </a:r>
              <a:r>
                <a:rPr lang="en-US" sz="1200" dirty="0" smtClean="0">
                  <a:latin typeface="+mn-lt"/>
                </a:rPr>
                <a:t>x-trans</a:t>
              </a:r>
              <a:endParaRPr lang="en-US" sz="1200" dirty="0">
                <a:latin typeface="+mn-lt"/>
              </a:endParaRPr>
            </a:p>
          </p:txBody>
        </p:sp>
      </p:grpSp>
      <p:sp>
        <p:nvSpPr>
          <p:cNvPr id="33" name="TextBox 32"/>
          <p:cNvSpPr txBox="1"/>
          <p:nvPr/>
        </p:nvSpPr>
        <p:spPr>
          <a:xfrm>
            <a:off x="4680888" y="4450418"/>
            <a:ext cx="4463112" cy="1631216"/>
          </a:xfrm>
          <a:prstGeom prst="rect">
            <a:avLst/>
          </a:prstGeom>
          <a:noFill/>
        </p:spPr>
        <p:txBody>
          <a:bodyPr wrap="square" rtlCol="0">
            <a:spAutoFit/>
          </a:bodyPr>
          <a:lstStyle/>
          <a:p>
            <a:pPr marL="192024" indent="-192024">
              <a:spcBef>
                <a:spcPts val="600"/>
              </a:spcBef>
              <a:buFont typeface="Wingdings" charset="2"/>
              <a:buChar char="§"/>
            </a:pPr>
            <a:r>
              <a:rPr lang="en-US" sz="1800" dirty="0" smtClean="0">
                <a:latin typeface="+mn-lt"/>
              </a:rPr>
              <a:t>Ground tests require hypersonic wind tunnels that can simulate flight conditions: </a:t>
            </a:r>
          </a:p>
          <a:p>
            <a:pPr marL="557784" lvl="1" indent="-192024">
              <a:spcBef>
                <a:spcPts val="600"/>
              </a:spcBef>
              <a:buFont typeface="Arial"/>
              <a:buChar char="•"/>
            </a:pPr>
            <a:r>
              <a:rPr lang="en-US" sz="1800" dirty="0" smtClean="0">
                <a:latin typeface="+mn-lt"/>
              </a:rPr>
              <a:t>Low disturbances</a:t>
            </a:r>
          </a:p>
          <a:p>
            <a:pPr marL="557784" lvl="1" indent="-192024">
              <a:spcBef>
                <a:spcPts val="600"/>
              </a:spcBef>
              <a:buFont typeface="Arial"/>
              <a:buChar char="•"/>
            </a:pPr>
            <a:r>
              <a:rPr lang="en-US" sz="1800" dirty="0" smtClean="0">
                <a:latin typeface="+mn-lt"/>
              </a:rPr>
              <a:t>Natural transition Reynolds numbers </a:t>
            </a:r>
            <a:endParaRPr lang="en-US" sz="1800" dirty="0">
              <a:latin typeface="+mn-lt"/>
            </a:endParaRPr>
          </a:p>
        </p:txBody>
      </p:sp>
      <p:cxnSp>
        <p:nvCxnSpPr>
          <p:cNvPr id="4" name="Straight Arrow Connector 3"/>
          <p:cNvCxnSpPr/>
          <p:nvPr/>
        </p:nvCxnSpPr>
        <p:spPr bwMode="auto">
          <a:xfrm>
            <a:off x="7027333" y="2314222"/>
            <a:ext cx="0" cy="917222"/>
          </a:xfrm>
          <a:prstGeom prst="straightConnector1">
            <a:avLst/>
          </a:prstGeom>
          <a:noFill/>
          <a:ln w="12700" cap="flat" cmpd="sng" algn="ctr">
            <a:solidFill>
              <a:schemeClr val="tx1"/>
            </a:solidFill>
            <a:prstDash val="solid"/>
            <a:round/>
            <a:headEnd type="arrow"/>
            <a:tailEnd type="arrow"/>
          </a:ln>
          <a:effectLst/>
        </p:spPr>
      </p:cxnSp>
      <p:cxnSp>
        <p:nvCxnSpPr>
          <p:cNvPr id="7" name="Straight Connector 6"/>
          <p:cNvCxnSpPr/>
          <p:nvPr/>
        </p:nvCxnSpPr>
        <p:spPr bwMode="auto">
          <a:xfrm flipH="1">
            <a:off x="6265333" y="2328333"/>
            <a:ext cx="1481668" cy="0"/>
          </a:xfrm>
          <a:prstGeom prst="line">
            <a:avLst/>
          </a:prstGeom>
          <a:noFill/>
          <a:ln w="12700" cap="flat" cmpd="sng" algn="ctr">
            <a:solidFill>
              <a:srgbClr val="000000"/>
            </a:solidFill>
            <a:prstDash val="dash"/>
            <a:round/>
            <a:headEnd type="none" w="med" len="med"/>
            <a:tailEnd type="none" w="med" len="med"/>
          </a:ln>
          <a:effectLst/>
        </p:spPr>
      </p:cxnSp>
      <p:cxnSp>
        <p:nvCxnSpPr>
          <p:cNvPr id="34" name="Straight Connector 33"/>
          <p:cNvCxnSpPr/>
          <p:nvPr/>
        </p:nvCxnSpPr>
        <p:spPr bwMode="auto">
          <a:xfrm flipH="1" flipV="1">
            <a:off x="6234289" y="3256845"/>
            <a:ext cx="1174044" cy="2822"/>
          </a:xfrm>
          <a:prstGeom prst="line">
            <a:avLst/>
          </a:prstGeom>
          <a:noFill/>
          <a:ln w="12700" cap="flat" cmpd="sng" algn="ctr">
            <a:solidFill>
              <a:srgbClr val="000000"/>
            </a:solidFill>
            <a:prstDash val="dash"/>
            <a:round/>
            <a:headEnd type="none" w="med" len="med"/>
            <a:tailEnd type="none" w="med" len="med"/>
          </a:ln>
          <a:effectLst/>
        </p:spPr>
      </p:cxnSp>
      <p:sp>
        <p:nvSpPr>
          <p:cNvPr id="36" name="TextBox 35"/>
          <p:cNvSpPr txBox="1"/>
          <p:nvPr/>
        </p:nvSpPr>
        <p:spPr>
          <a:xfrm>
            <a:off x="6653651" y="2513464"/>
            <a:ext cx="401372" cy="338554"/>
          </a:xfrm>
          <a:prstGeom prst="rect">
            <a:avLst/>
          </a:prstGeom>
          <a:noFill/>
        </p:spPr>
        <p:txBody>
          <a:bodyPr wrap="none" rtlCol="0">
            <a:spAutoFit/>
          </a:bodyPr>
          <a:lstStyle/>
          <a:p>
            <a:r>
              <a:rPr lang="en-US" sz="1600" dirty="0">
                <a:latin typeface="+mn-lt"/>
              </a:rPr>
              <a:t>3</a:t>
            </a:r>
            <a:r>
              <a:rPr lang="en-US" sz="1600" dirty="0" smtClean="0">
                <a:latin typeface="+mn-lt"/>
              </a:rPr>
              <a:t>x</a:t>
            </a:r>
            <a:endParaRPr lang="en-US" sz="1600" dirty="0">
              <a:latin typeface="+mn-lt"/>
            </a:endParaRPr>
          </a:p>
        </p:txBody>
      </p:sp>
    </p:spTree>
    <p:extLst>
      <p:ext uri="{BB962C8B-B14F-4D97-AF65-F5344CB8AC3E}">
        <p14:creationId xmlns:p14="http://schemas.microsoft.com/office/powerpoint/2010/main" val="232880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550425" y="608202"/>
            <a:ext cx="8269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lnSpc>
                <a:spcPct val="85000"/>
              </a:lnSpc>
              <a:spcBef>
                <a:spcPct val="0"/>
              </a:spcBef>
              <a:buClrTx/>
              <a:buFontTx/>
              <a:buNone/>
            </a:pPr>
            <a:r>
              <a:rPr lang="en-US" dirty="0">
                <a:solidFill>
                  <a:srgbClr val="000000"/>
                </a:solidFill>
                <a:latin typeface="+mn-lt"/>
                <a:cs typeface="Tahoma" charset="0"/>
              </a:rPr>
              <a:t>High Reynolds Number Mach </a:t>
            </a:r>
            <a:r>
              <a:rPr lang="en-US" dirty="0" smtClean="0">
                <a:solidFill>
                  <a:srgbClr val="000000"/>
                </a:solidFill>
                <a:latin typeface="+mn-lt"/>
                <a:cs typeface="Tahoma" charset="0"/>
              </a:rPr>
              <a:t>6 &amp; 10 </a:t>
            </a:r>
            <a:r>
              <a:rPr lang="en-US" dirty="0">
                <a:solidFill>
                  <a:srgbClr val="000000"/>
                </a:solidFill>
                <a:latin typeface="+mn-lt"/>
                <a:cs typeface="Tahoma" charset="0"/>
              </a:rPr>
              <a:t>Quiet Wind </a:t>
            </a:r>
            <a:r>
              <a:rPr lang="en-US" dirty="0" smtClean="0">
                <a:solidFill>
                  <a:srgbClr val="000000"/>
                </a:solidFill>
                <a:latin typeface="+mn-lt"/>
                <a:cs typeface="Tahoma" charset="0"/>
              </a:rPr>
              <a:t>Tunnel</a:t>
            </a:r>
            <a:endParaRPr lang="en-US" dirty="0">
              <a:solidFill>
                <a:srgbClr val="000000"/>
              </a:solidFill>
              <a:latin typeface="+mn-lt"/>
              <a:cs typeface="Tahoma" charset="0"/>
            </a:endParaRPr>
          </a:p>
        </p:txBody>
      </p:sp>
      <p:sp>
        <p:nvSpPr>
          <p:cNvPr id="4122" name="Rectangle 26"/>
          <p:cNvSpPr>
            <a:spLocks noChangeArrowheads="1"/>
          </p:cNvSpPr>
          <p:nvPr/>
        </p:nvSpPr>
        <p:spPr bwMode="auto">
          <a:xfrm>
            <a:off x="206839" y="3698929"/>
            <a:ext cx="4290729" cy="2403735"/>
          </a:xfrm>
          <a:prstGeom prst="rect">
            <a:avLst/>
          </a:prstGeom>
          <a:noFill/>
          <a:ln w="9525">
            <a:noFill/>
            <a:round/>
            <a:headEnd/>
            <a:tailEnd/>
          </a:ln>
          <a:effectLst/>
        </p:spPr>
        <p:txBody>
          <a:bodyPr wrap="square" lIns="0" tIns="0" rIns="0" bIns="0" anchor="b">
            <a:spAutoFit/>
          </a:bodyPr>
          <a:lstStyle/>
          <a:p>
            <a:pPr marL="192024" indent="-192024">
              <a:spcBef>
                <a:spcPts val="600"/>
              </a:spcBef>
              <a:spcAft>
                <a:spcPts val="600"/>
              </a:spcAft>
              <a:buClrTx/>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mn-ea"/>
                <a:cs typeface="Tahoma" pitchFamily="32" charset="0"/>
              </a:rPr>
              <a:t>Present </a:t>
            </a:r>
            <a:r>
              <a:rPr lang="en-US" sz="1600" dirty="0">
                <a:solidFill>
                  <a:srgbClr val="000000"/>
                </a:solidFill>
                <a:latin typeface="+mn-lt"/>
                <a:ea typeface="+mn-ea"/>
                <a:cs typeface="Tahoma" pitchFamily="32" charset="0"/>
              </a:rPr>
              <a:t>“quiet” hypersonic wind tunnels are limited in </a:t>
            </a:r>
            <a:r>
              <a:rPr lang="en-US" sz="1600" dirty="0" smtClean="0">
                <a:solidFill>
                  <a:srgbClr val="000000"/>
                </a:solidFill>
                <a:latin typeface="+mn-lt"/>
                <a:ea typeface="+mn-ea"/>
                <a:cs typeface="Tahoma" pitchFamily="32" charset="0"/>
              </a:rPr>
              <a:t>quiet zone length, L</a:t>
            </a:r>
            <a:r>
              <a:rPr lang="en-US" sz="1600" baseline="-25000" dirty="0" smtClean="0">
                <a:solidFill>
                  <a:srgbClr val="000000"/>
                </a:solidFill>
                <a:latin typeface="+mn-lt"/>
                <a:ea typeface="+mn-ea"/>
                <a:cs typeface="Tahoma" pitchFamily="32" charset="0"/>
              </a:rPr>
              <a:t>Q</a:t>
            </a:r>
            <a:r>
              <a:rPr lang="en-US" sz="1400" baseline="-25000" dirty="0">
                <a:solidFill>
                  <a:srgbClr val="000000"/>
                </a:solidFill>
                <a:latin typeface="+mn-lt"/>
                <a:cs typeface="Tahoma" pitchFamily="32" charset="0"/>
              </a:rPr>
              <a:t> </a:t>
            </a:r>
            <a:endParaRPr lang="en-US" sz="2000" baseline="-25000" dirty="0" smtClean="0">
              <a:solidFill>
                <a:srgbClr val="000000"/>
              </a:solidFill>
              <a:latin typeface="+mn-lt"/>
              <a:cs typeface="Tahoma" pitchFamily="32" charset="0"/>
            </a:endParaRPr>
          </a:p>
          <a:p>
            <a:pPr marL="466344" lvl="1" indent="-100584">
              <a:spcBef>
                <a:spcPts val="600"/>
              </a:spcBef>
              <a:spcAft>
                <a:spcPts val="600"/>
              </a:spcAft>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mn-ea"/>
                <a:cs typeface="Tahoma" pitchFamily="32" charset="0"/>
              </a:rPr>
              <a:t>TA&amp;M Blow-down: </a:t>
            </a:r>
            <a:r>
              <a:rPr lang="en-US" sz="1600" dirty="0" err="1" smtClean="0">
                <a:solidFill>
                  <a:srgbClr val="000000"/>
                </a:solidFill>
                <a:latin typeface="+mn-lt"/>
                <a:ea typeface="+mn-ea"/>
                <a:cs typeface="Tahoma" pitchFamily="32" charset="0"/>
              </a:rPr>
              <a:t>Re</a:t>
            </a:r>
            <a:r>
              <a:rPr lang="en-US" sz="1400" baseline="-25000" dirty="0" err="1" smtClean="0">
                <a:solidFill>
                  <a:srgbClr val="000000"/>
                </a:solidFill>
                <a:latin typeface="+mn-lt"/>
                <a:ea typeface="+mn-ea"/>
                <a:cs typeface="Tahoma" pitchFamily="32" charset="0"/>
              </a:rPr>
              <a:t>L</a:t>
            </a:r>
            <a:r>
              <a:rPr lang="en-US" sz="1400" baseline="-41000" dirty="0" err="1" smtClean="0">
                <a:solidFill>
                  <a:srgbClr val="000000"/>
                </a:solidFill>
                <a:latin typeface="+mn-lt"/>
                <a:ea typeface="+mn-ea"/>
                <a:cs typeface="Tahoma" pitchFamily="32" charset="0"/>
              </a:rPr>
              <a:t>Q</a:t>
            </a:r>
            <a:r>
              <a:rPr lang="en-US" sz="1600" dirty="0" smtClean="0">
                <a:solidFill>
                  <a:srgbClr val="000000"/>
                </a:solidFill>
                <a:latin typeface="+mn-lt"/>
                <a:ea typeface="+mn-ea"/>
                <a:cs typeface="Tahoma" pitchFamily="32" charset="0"/>
              </a:rPr>
              <a:t>=6M</a:t>
            </a:r>
            <a:endParaRPr lang="en-US" sz="1600" dirty="0" smtClean="0">
              <a:solidFill>
                <a:srgbClr val="000000"/>
              </a:solidFill>
              <a:latin typeface="+mn-lt"/>
              <a:cs typeface="Tahoma" pitchFamily="32" charset="0"/>
            </a:endParaRPr>
          </a:p>
          <a:p>
            <a:pPr marL="466344" lvl="1" indent="-100584">
              <a:spcBef>
                <a:spcPts val="600"/>
              </a:spcBef>
              <a:spcAft>
                <a:spcPts val="600"/>
              </a:spcAft>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mn-ea"/>
                <a:cs typeface="Tahoma" pitchFamily="32" charset="0"/>
              </a:rPr>
              <a:t> </a:t>
            </a:r>
            <a:r>
              <a:rPr lang="en-US" sz="1600" dirty="0">
                <a:solidFill>
                  <a:srgbClr val="000000"/>
                </a:solidFill>
                <a:latin typeface="+mn-lt"/>
                <a:ea typeface="+mn-ea"/>
                <a:cs typeface="Tahoma" pitchFamily="32" charset="0"/>
              </a:rPr>
              <a:t>Purdue 9” </a:t>
            </a:r>
            <a:r>
              <a:rPr lang="en-US" sz="1600" dirty="0" err="1" smtClean="0">
                <a:solidFill>
                  <a:srgbClr val="000000"/>
                </a:solidFill>
                <a:latin typeface="+mn-lt"/>
                <a:ea typeface="+mn-ea"/>
                <a:cs typeface="Tahoma" pitchFamily="32" charset="0"/>
              </a:rPr>
              <a:t>Ludwieg</a:t>
            </a:r>
            <a:r>
              <a:rPr lang="en-US" sz="1600" dirty="0" smtClean="0">
                <a:solidFill>
                  <a:srgbClr val="000000"/>
                </a:solidFill>
                <a:latin typeface="+mn-lt"/>
                <a:ea typeface="+mn-ea"/>
                <a:cs typeface="Tahoma" pitchFamily="32" charset="0"/>
              </a:rPr>
              <a:t> Tube: </a:t>
            </a:r>
            <a:r>
              <a:rPr lang="en-US" sz="1600" dirty="0" err="1" smtClean="0">
                <a:solidFill>
                  <a:srgbClr val="000000"/>
                </a:solidFill>
                <a:latin typeface="+mn-lt"/>
                <a:ea typeface="+mn-ea"/>
                <a:cs typeface="Tahoma" pitchFamily="32" charset="0"/>
              </a:rPr>
              <a:t>Re</a:t>
            </a:r>
            <a:r>
              <a:rPr lang="en-US" sz="1400" baseline="-25000" dirty="0" err="1" smtClean="0">
                <a:solidFill>
                  <a:srgbClr val="000000"/>
                </a:solidFill>
                <a:latin typeface="Arial"/>
                <a:cs typeface="Tahoma" pitchFamily="32" charset="0"/>
              </a:rPr>
              <a:t>L</a:t>
            </a:r>
            <a:r>
              <a:rPr lang="en-US" sz="1400" baseline="-41000" dirty="0" err="1" smtClean="0">
                <a:solidFill>
                  <a:srgbClr val="000000"/>
                </a:solidFill>
                <a:latin typeface="Arial"/>
                <a:cs typeface="Tahoma" pitchFamily="32" charset="0"/>
              </a:rPr>
              <a:t>Q</a:t>
            </a:r>
            <a:r>
              <a:rPr lang="en-US" sz="1600" dirty="0">
                <a:solidFill>
                  <a:srgbClr val="000000"/>
                </a:solidFill>
                <a:latin typeface="Arial"/>
                <a:cs typeface="Tahoma" pitchFamily="32" charset="0"/>
              </a:rPr>
              <a:t>=</a:t>
            </a:r>
            <a:r>
              <a:rPr lang="en-US" sz="1600" dirty="0" smtClean="0">
                <a:solidFill>
                  <a:srgbClr val="000000"/>
                </a:solidFill>
                <a:latin typeface="+mn-lt"/>
                <a:ea typeface="+mn-ea"/>
                <a:cs typeface="Tahoma" pitchFamily="32" charset="0"/>
              </a:rPr>
              <a:t>13M </a:t>
            </a:r>
          </a:p>
          <a:p>
            <a:pPr marL="192024" lvl="0" indent="-192024" fontAlgn="auto">
              <a:spcBef>
                <a:spcPct val="20000"/>
              </a:spcBef>
              <a:spcAft>
                <a:spcPts val="0"/>
              </a:spcAft>
              <a:buFont typeface="Arial"/>
              <a:buChar char="•"/>
            </a:pPr>
            <a:r>
              <a:rPr lang="en-US" sz="1600" dirty="0" smtClean="0">
                <a:solidFill>
                  <a:prstClr val="black"/>
                </a:solidFill>
                <a:latin typeface="Arial" pitchFamily="34" charset="0"/>
                <a:cs typeface="Arial" pitchFamily="34" charset="0"/>
              </a:rPr>
              <a:t>Natural transition in these facilities only observed when instability growth is accelerated by geometry or disturbance generators.</a:t>
            </a:r>
            <a:endParaRPr lang="en-US" sz="1600" dirty="0">
              <a:solidFill>
                <a:prstClr val="black"/>
              </a:solidFill>
              <a:latin typeface="Arial" pitchFamily="34" charset="0"/>
              <a:cs typeface="Arial" pitchFamily="34" charset="0"/>
            </a:endParaRPr>
          </a:p>
        </p:txBody>
      </p:sp>
      <p:sp>
        <p:nvSpPr>
          <p:cNvPr id="6" name="TextBox 5"/>
          <p:cNvSpPr txBox="1"/>
          <p:nvPr/>
        </p:nvSpPr>
        <p:spPr>
          <a:xfrm>
            <a:off x="4607421" y="1750768"/>
            <a:ext cx="4500334" cy="1154162"/>
          </a:xfrm>
          <a:prstGeom prst="rect">
            <a:avLst/>
          </a:prstGeom>
          <a:noFill/>
        </p:spPr>
        <p:txBody>
          <a:bodyPr wrap="square" rtlCol="0">
            <a:spAutoFit/>
          </a:bodyPr>
          <a:lstStyle/>
          <a:p>
            <a:pPr marL="192024" indent="-192024">
              <a:spcBef>
                <a:spcPts val="600"/>
              </a:spcBef>
              <a:spcAft>
                <a:spcPts val="0"/>
              </a:spcAft>
              <a:buFont typeface="Arial"/>
              <a:buChar char="•"/>
              <a:tabLst>
                <a:tab pos="122238" algn="l"/>
                <a:tab pos="1036638" algn="l"/>
                <a:tab pos="1951038" algn="l"/>
                <a:tab pos="2865438" algn="l"/>
                <a:tab pos="3779838" algn="l"/>
                <a:tab pos="4694238" algn="l"/>
                <a:tab pos="5608638" algn="l"/>
                <a:tab pos="6523038" algn="l"/>
                <a:tab pos="7437438" algn="l"/>
                <a:tab pos="8351838" algn="l"/>
                <a:tab pos="9266238" algn="l"/>
                <a:tab pos="10180638" algn="l"/>
              </a:tabLst>
              <a:defRPr/>
            </a:pPr>
            <a:r>
              <a:rPr lang="en-US" sz="1600" dirty="0" err="1" smtClean="0">
                <a:solidFill>
                  <a:srgbClr val="000000"/>
                </a:solidFill>
                <a:latin typeface="+mn-lt"/>
                <a:ea typeface="DejaVu Sans" charset="0"/>
                <a:cs typeface="Tahoma" pitchFamily="32" charset="0"/>
              </a:rPr>
              <a:t>Ludwieg</a:t>
            </a:r>
            <a:r>
              <a:rPr lang="en-US" sz="1600" dirty="0" smtClean="0">
                <a:solidFill>
                  <a:srgbClr val="000000"/>
                </a:solidFill>
                <a:latin typeface="+mn-lt"/>
                <a:ea typeface="DejaVu Sans" charset="0"/>
                <a:cs typeface="Tahoma" pitchFamily="32" charset="0"/>
              </a:rPr>
              <a:t> </a:t>
            </a:r>
            <a:r>
              <a:rPr lang="en-US" sz="1600" dirty="0">
                <a:solidFill>
                  <a:srgbClr val="000000"/>
                </a:solidFill>
                <a:latin typeface="+mn-lt"/>
                <a:ea typeface="DejaVu Sans" charset="0"/>
                <a:cs typeface="Tahoma" pitchFamily="32" charset="0"/>
              </a:rPr>
              <a:t>t</a:t>
            </a:r>
            <a:r>
              <a:rPr lang="en-US" sz="1600" dirty="0" smtClean="0">
                <a:solidFill>
                  <a:srgbClr val="000000"/>
                </a:solidFill>
                <a:latin typeface="+mn-lt"/>
                <a:ea typeface="DejaVu Sans" charset="0"/>
                <a:cs typeface="Tahoma" pitchFamily="32" charset="0"/>
              </a:rPr>
              <a:t>ubes with large diameter, long, slow expansion axisymmetric nozzles that </a:t>
            </a:r>
            <a:r>
              <a:rPr lang="en-US" sz="1600" dirty="0" smtClean="0">
                <a:solidFill>
                  <a:srgbClr val="000000"/>
                </a:solidFill>
                <a:latin typeface="Arial"/>
                <a:ea typeface="DejaVu Sans" charset="0"/>
                <a:cs typeface="Tahoma" pitchFamily="32" charset="0"/>
              </a:rPr>
              <a:t>suppress cross-flow and </a:t>
            </a:r>
            <a:r>
              <a:rPr lang="en-US" sz="1600" dirty="0" err="1" smtClean="0">
                <a:solidFill>
                  <a:srgbClr val="000000"/>
                </a:solidFill>
                <a:latin typeface="Arial"/>
                <a:ea typeface="DejaVu Sans" charset="0"/>
                <a:cs typeface="Tahoma" pitchFamily="32" charset="0"/>
              </a:rPr>
              <a:t>Görtler</a:t>
            </a:r>
            <a:r>
              <a:rPr lang="en-US" sz="1600" dirty="0" smtClean="0">
                <a:solidFill>
                  <a:srgbClr val="000000"/>
                </a:solidFill>
                <a:latin typeface="Arial"/>
                <a:ea typeface="DejaVu Sans" charset="0"/>
                <a:cs typeface="Tahoma" pitchFamily="32" charset="0"/>
              </a:rPr>
              <a:t> instabilities.</a:t>
            </a:r>
            <a:endParaRPr lang="en-US" sz="1600" dirty="0" smtClean="0">
              <a:solidFill>
                <a:srgbClr val="000000"/>
              </a:solidFill>
              <a:latin typeface="+mn-lt"/>
              <a:ea typeface="DejaVu Sans" charset="0"/>
              <a:cs typeface="Tahoma" pitchFamily="32" charset="0"/>
            </a:endParaRPr>
          </a:p>
          <a:p>
            <a:pPr marL="192024" indent="-192024">
              <a:spcBef>
                <a:spcPts val="600"/>
              </a:spcBef>
              <a:spcAft>
                <a:spcPts val="0"/>
              </a:spcAft>
              <a:buClrTx/>
              <a:buFont typeface="Arial"/>
              <a:buChar char="•"/>
              <a:tabLst>
                <a:tab pos="122238" algn="l"/>
                <a:tab pos="1036638" algn="l"/>
                <a:tab pos="1951038" algn="l"/>
                <a:tab pos="2865438" algn="l"/>
                <a:tab pos="3779838" algn="l"/>
                <a:tab pos="4694238" algn="l"/>
                <a:tab pos="5608638" algn="l"/>
                <a:tab pos="6523038" algn="l"/>
                <a:tab pos="7437438" algn="l"/>
                <a:tab pos="8351838" algn="l"/>
                <a:tab pos="9266238" algn="l"/>
                <a:tab pos="10180638" algn="l"/>
              </a:tabLst>
              <a:defRPr/>
            </a:pPr>
            <a:r>
              <a:rPr lang="en-US" sz="1600" dirty="0">
                <a:solidFill>
                  <a:srgbClr val="000000"/>
                </a:solidFill>
                <a:latin typeface="+mn-lt"/>
                <a:ea typeface="DejaVu Sans" charset="0"/>
                <a:cs typeface="Tahoma" pitchFamily="32" charset="0"/>
              </a:rPr>
              <a:t>T</a:t>
            </a:r>
            <a:r>
              <a:rPr lang="en-US" sz="1600" dirty="0" smtClean="0">
                <a:solidFill>
                  <a:srgbClr val="000000"/>
                </a:solidFill>
                <a:latin typeface="+mn-lt"/>
                <a:ea typeface="DejaVu Sans" charset="0"/>
                <a:cs typeface="Tahoma" pitchFamily="32" charset="0"/>
              </a:rPr>
              <a:t>hroat </a:t>
            </a:r>
            <a:r>
              <a:rPr lang="en-US" sz="1600" dirty="0">
                <a:solidFill>
                  <a:srgbClr val="000000"/>
                </a:solidFill>
                <a:latin typeface="+mn-lt"/>
                <a:ea typeface="DejaVu Sans" charset="0"/>
                <a:cs typeface="Tahoma" pitchFamily="32" charset="0"/>
              </a:rPr>
              <a:t>suction and heating </a:t>
            </a:r>
            <a:r>
              <a:rPr lang="en-US" sz="1600" dirty="0" smtClean="0">
                <a:solidFill>
                  <a:srgbClr val="000000"/>
                </a:solidFill>
                <a:latin typeface="+mn-lt"/>
                <a:ea typeface="DejaVu Sans" charset="0"/>
                <a:cs typeface="Tahoma" pitchFamily="32" charset="0"/>
              </a:rPr>
              <a:t>to suppress TS.</a:t>
            </a:r>
            <a:endParaRPr lang="en-US" sz="1600" dirty="0">
              <a:solidFill>
                <a:srgbClr val="000000"/>
              </a:solidFill>
              <a:latin typeface="+mn-lt"/>
              <a:ea typeface="DejaVu Sans" charset="0"/>
              <a:cs typeface="Tahoma" pitchFamily="32" charset="0"/>
            </a:endParaRPr>
          </a:p>
        </p:txBody>
      </p:sp>
      <p:sp>
        <p:nvSpPr>
          <p:cNvPr id="31" name="TextBox 30"/>
          <p:cNvSpPr txBox="1"/>
          <p:nvPr/>
        </p:nvSpPr>
        <p:spPr>
          <a:xfrm>
            <a:off x="1575265" y="1361795"/>
            <a:ext cx="1488008" cy="338554"/>
          </a:xfrm>
          <a:prstGeom prst="rect">
            <a:avLst/>
          </a:prstGeom>
          <a:solidFill>
            <a:schemeClr val="accent1"/>
          </a:solidFill>
          <a:effectLst>
            <a:outerShdw blurRad="50800" dist="38100" dir="2700000" algn="tl" rotWithShape="0">
              <a:srgbClr val="000000">
                <a:alpha val="43000"/>
              </a:srgbClr>
            </a:outerShdw>
          </a:effectLst>
        </p:spPr>
        <p:txBody>
          <a:bodyPr wrap="none" rtlCol="0">
            <a:spAutoFit/>
          </a:bodyPr>
          <a:lstStyle/>
          <a:p>
            <a:r>
              <a:rPr lang="en-US" sz="1600" dirty="0" smtClean="0">
                <a:latin typeface="+mn-lt"/>
              </a:rPr>
              <a:t>STATUS QUO</a:t>
            </a:r>
            <a:endParaRPr lang="en-US" sz="1600" dirty="0">
              <a:latin typeface="+mn-lt"/>
            </a:endParaRPr>
          </a:p>
        </p:txBody>
      </p:sp>
      <p:grpSp>
        <p:nvGrpSpPr>
          <p:cNvPr id="15" name="Group 14"/>
          <p:cNvGrpSpPr>
            <a:grpSpLocks noChangeAspect="1"/>
          </p:cNvGrpSpPr>
          <p:nvPr/>
        </p:nvGrpSpPr>
        <p:grpSpPr>
          <a:xfrm>
            <a:off x="191398" y="1812361"/>
            <a:ext cx="3952718" cy="1926763"/>
            <a:chOff x="3365260" y="1676742"/>
            <a:chExt cx="3313346" cy="1615098"/>
          </a:xfrm>
        </p:grpSpPr>
        <p:pic>
          <p:nvPicPr>
            <p:cNvPr id="3" name="Picture 2" descr="Schneider_98-Fig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260" y="1676742"/>
              <a:ext cx="3313346" cy="1565781"/>
            </a:xfrm>
            <a:prstGeom prst="rect">
              <a:avLst/>
            </a:prstGeom>
            <a:effectLst/>
          </p:spPr>
        </p:pic>
        <p:sp>
          <p:nvSpPr>
            <p:cNvPr id="14" name="Rectangle 13"/>
            <p:cNvSpPr/>
            <p:nvPr/>
          </p:nvSpPr>
          <p:spPr bwMode="auto">
            <a:xfrm>
              <a:off x="5425440" y="3078480"/>
              <a:ext cx="589280" cy="213360"/>
            </a:xfrm>
            <a:prstGeom prst="rect">
              <a:avLst/>
            </a:prstGeom>
            <a:solidFill>
              <a:schemeClr val="bg1"/>
            </a:solidFill>
            <a:ln w="12700" cap="flat" cmpd="sng" algn="ctr">
              <a:noFill/>
              <a:prstDash val="solid"/>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5516880" y="2926080"/>
              <a:ext cx="377615" cy="307777"/>
            </a:xfrm>
            <a:prstGeom prst="rect">
              <a:avLst/>
            </a:prstGeom>
            <a:solidFill>
              <a:schemeClr val="bg1"/>
            </a:solidFill>
          </p:spPr>
          <p:txBody>
            <a:bodyPr wrap="none" rtlCol="0">
              <a:spAutoFit/>
            </a:bodyPr>
            <a:lstStyle/>
            <a:p>
              <a:r>
                <a:rPr lang="en-US" sz="1400" dirty="0" smtClean="0">
                  <a:latin typeface="+mn-lt"/>
                </a:rPr>
                <a:t>L</a:t>
              </a:r>
              <a:r>
                <a:rPr lang="en-US" sz="1400" baseline="-25000" dirty="0" smtClean="0">
                  <a:latin typeface="+mn-lt"/>
                </a:rPr>
                <a:t>Q</a:t>
              </a:r>
              <a:endParaRPr lang="en-US" sz="1400" baseline="-25000" dirty="0">
                <a:latin typeface="+mn-lt"/>
              </a:endParaRPr>
            </a:p>
          </p:txBody>
        </p:sp>
      </p:grpSp>
      <p:sp>
        <p:nvSpPr>
          <p:cNvPr id="39" name="TextBox 38"/>
          <p:cNvSpPr txBox="1"/>
          <p:nvPr/>
        </p:nvSpPr>
        <p:spPr>
          <a:xfrm>
            <a:off x="6171027" y="1366090"/>
            <a:ext cx="1233531" cy="338554"/>
          </a:xfrm>
          <a:prstGeom prst="rect">
            <a:avLst/>
          </a:prstGeom>
          <a:solidFill>
            <a:schemeClr val="accent1"/>
          </a:solidFill>
          <a:effectLst>
            <a:outerShdw blurRad="50800" dist="38100" dir="2700000" algn="tl" rotWithShape="0">
              <a:srgbClr val="000000">
                <a:alpha val="43000"/>
              </a:srgbClr>
            </a:outerShdw>
          </a:effectLst>
        </p:spPr>
        <p:txBody>
          <a:bodyPr wrap="none" rtlCol="0">
            <a:spAutoFit/>
          </a:bodyPr>
          <a:lstStyle/>
          <a:p>
            <a:r>
              <a:rPr lang="en-US" sz="1600" dirty="0" smtClean="0">
                <a:latin typeface="+mn-lt"/>
              </a:rPr>
              <a:t>SOLUTION</a:t>
            </a:r>
            <a:endParaRPr lang="en-US" sz="1600" dirty="0">
              <a:latin typeface="+mn-lt"/>
            </a:endParaRPr>
          </a:p>
        </p:txBody>
      </p:sp>
      <p:sp>
        <p:nvSpPr>
          <p:cNvPr id="41" name="TextBox 40"/>
          <p:cNvSpPr txBox="1"/>
          <p:nvPr/>
        </p:nvSpPr>
        <p:spPr>
          <a:xfrm>
            <a:off x="6130244" y="3011796"/>
            <a:ext cx="1472879" cy="338554"/>
          </a:xfrm>
          <a:prstGeom prst="rect">
            <a:avLst/>
          </a:prstGeom>
          <a:solidFill>
            <a:schemeClr val="accent1"/>
          </a:solidFill>
          <a:effectLst>
            <a:outerShdw blurRad="50800" dist="38100" dir="2700000" algn="tl" rotWithShape="0">
              <a:srgbClr val="000000">
                <a:alpha val="43000"/>
              </a:srgbClr>
            </a:outerShdw>
          </a:effectLst>
        </p:spPr>
        <p:txBody>
          <a:bodyPr wrap="none" rtlCol="0">
            <a:spAutoFit/>
          </a:bodyPr>
          <a:lstStyle/>
          <a:p>
            <a:r>
              <a:rPr lang="en-US" sz="1600" dirty="0" smtClean="0">
                <a:latin typeface="+mn-lt"/>
              </a:rPr>
              <a:t>UND DESIGN</a:t>
            </a:r>
            <a:endParaRPr lang="en-US" sz="1600" dirty="0">
              <a:latin typeface="+mn-lt"/>
            </a:endParaRPr>
          </a:p>
        </p:txBody>
      </p:sp>
      <p:sp>
        <p:nvSpPr>
          <p:cNvPr id="16" name="Rectangle 15"/>
          <p:cNvSpPr/>
          <p:nvPr/>
        </p:nvSpPr>
        <p:spPr>
          <a:xfrm>
            <a:off x="4598971" y="3396927"/>
            <a:ext cx="4545029" cy="2998769"/>
          </a:xfrm>
          <a:prstGeom prst="rect">
            <a:avLst/>
          </a:prstGeom>
        </p:spPr>
        <p:txBody>
          <a:bodyPr wrap="square">
            <a:spAutoFit/>
          </a:bodyPr>
          <a:lstStyle/>
          <a:p>
            <a:pPr marL="192024" indent="-192024">
              <a:spcBef>
                <a:spcPts val="600"/>
              </a:spcBef>
              <a:buFont typeface="Arial"/>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600" dirty="0" smtClean="0">
                <a:solidFill>
                  <a:srgbClr val="000000"/>
                </a:solidFill>
                <a:latin typeface="+mn-lt"/>
                <a:cs typeface="Tahoma" charset="0"/>
              </a:rPr>
              <a:t>Mach 6 &amp; 10 quiet zone </a:t>
            </a:r>
            <a:r>
              <a:rPr lang="en-US" sz="1600" dirty="0">
                <a:solidFill>
                  <a:srgbClr val="000000"/>
                </a:solidFill>
                <a:latin typeface="+mn-lt"/>
                <a:cs typeface="Tahoma" charset="0"/>
              </a:rPr>
              <a:t>to Re</a:t>
            </a:r>
            <a:r>
              <a:rPr lang="en-US" sz="1600" baseline="-25000" dirty="0">
                <a:solidFill>
                  <a:srgbClr val="000000"/>
                </a:solidFill>
                <a:latin typeface="+mn-lt"/>
                <a:cs typeface="Tahoma" charset="0"/>
              </a:rPr>
              <a:t>x</a:t>
            </a:r>
            <a:r>
              <a:rPr lang="en-US" sz="1600" dirty="0">
                <a:solidFill>
                  <a:srgbClr val="000000"/>
                </a:solidFill>
                <a:latin typeface="+mn-lt"/>
                <a:cs typeface="Tahoma" charset="0"/>
              </a:rPr>
              <a:t>≥40M. </a:t>
            </a:r>
          </a:p>
          <a:p>
            <a:pPr marL="192024" indent="-192024">
              <a:spcBef>
                <a:spcPts val="600"/>
              </a:spcBef>
              <a:buFont typeface="Arial"/>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600" dirty="0">
                <a:solidFill>
                  <a:srgbClr val="000000"/>
                </a:solidFill>
                <a:latin typeface="+mn-lt"/>
                <a:cs typeface="Tahoma" charset="0"/>
              </a:rPr>
              <a:t>33’ long nozzle, 2’ I.D. test </a:t>
            </a:r>
            <a:r>
              <a:rPr lang="en-US" sz="1600" dirty="0" smtClean="0">
                <a:solidFill>
                  <a:srgbClr val="000000"/>
                </a:solidFill>
                <a:latin typeface="+mn-lt"/>
                <a:cs typeface="Tahoma" charset="0"/>
              </a:rPr>
              <a:t>section.</a:t>
            </a:r>
            <a:endParaRPr lang="en-US" sz="1600" dirty="0">
              <a:solidFill>
                <a:srgbClr val="000000"/>
              </a:solidFill>
              <a:latin typeface="+mn-lt"/>
              <a:cs typeface="Tahoma" charset="0"/>
            </a:endParaRPr>
          </a:p>
          <a:p>
            <a:pPr marL="192024" indent="-192024">
              <a:spcBef>
                <a:spcPts val="600"/>
              </a:spcBef>
              <a:buFont typeface="Arial"/>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600" dirty="0" smtClean="0">
                <a:solidFill>
                  <a:srgbClr val="000000"/>
                </a:solidFill>
                <a:latin typeface="+mn-lt"/>
                <a:cs typeface="Tahoma" charset="0"/>
              </a:rPr>
              <a:t>200</a:t>
            </a:r>
            <a:r>
              <a:rPr lang="en-US" sz="1600" dirty="0">
                <a:solidFill>
                  <a:srgbClr val="000000"/>
                </a:solidFill>
                <a:latin typeface="+mn-lt"/>
                <a:cs typeface="Tahoma" charset="0"/>
              </a:rPr>
              <a:t>’ long, 2.5’ I.D.  driver </a:t>
            </a:r>
            <a:r>
              <a:rPr lang="en-US" sz="1600" dirty="0" smtClean="0">
                <a:solidFill>
                  <a:srgbClr val="000000"/>
                </a:solidFill>
                <a:latin typeface="+mn-lt"/>
                <a:cs typeface="Tahoma" charset="0"/>
              </a:rPr>
              <a:t>tube.</a:t>
            </a:r>
          </a:p>
          <a:p>
            <a:pPr marL="192024" indent="-192024">
              <a:spcBef>
                <a:spcPts val="600"/>
              </a:spcBef>
              <a:buFont typeface="Arial"/>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600" dirty="0" smtClean="0">
                <a:solidFill>
                  <a:srgbClr val="000000"/>
                </a:solidFill>
                <a:latin typeface="+mn-lt"/>
                <a:cs typeface="Tahoma" charset="0"/>
              </a:rPr>
              <a:t>80,000 gal. vacuum tank. </a:t>
            </a:r>
          </a:p>
          <a:p>
            <a:pPr marL="192024" indent="-192024">
              <a:spcBef>
                <a:spcPts val="600"/>
              </a:spcBef>
              <a:buFont typeface="Arial"/>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600" dirty="0" smtClean="0">
                <a:solidFill>
                  <a:srgbClr val="000000"/>
                </a:solidFill>
                <a:latin typeface="+mn-lt"/>
                <a:cs typeface="Tahoma" charset="0"/>
              </a:rPr>
              <a:t>2 </a:t>
            </a:r>
            <a:r>
              <a:rPr lang="en-US" sz="1600" dirty="0">
                <a:solidFill>
                  <a:srgbClr val="000000"/>
                </a:solidFill>
                <a:latin typeface="+mn-lt"/>
                <a:cs typeface="Tahoma" charset="0"/>
              </a:rPr>
              <a:t>sec. run </a:t>
            </a:r>
            <a:r>
              <a:rPr lang="en-US" sz="1600" dirty="0" smtClean="0">
                <a:solidFill>
                  <a:srgbClr val="000000"/>
                </a:solidFill>
                <a:latin typeface="+mn-lt"/>
                <a:cs typeface="Tahoma" charset="0"/>
              </a:rPr>
              <a:t>time.</a:t>
            </a:r>
          </a:p>
          <a:p>
            <a:pPr marL="192024" indent="-192024">
              <a:spcBef>
                <a:spcPts val="600"/>
              </a:spcBef>
              <a:buFont typeface="Arial"/>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600" dirty="0" smtClean="0">
                <a:solidFill>
                  <a:srgbClr val="000000"/>
                </a:solidFill>
                <a:latin typeface="+mn-lt"/>
                <a:cs typeface="Tahoma" charset="0"/>
              </a:rPr>
              <a:t>1 hr. run frequency.</a:t>
            </a:r>
          </a:p>
          <a:p>
            <a:pPr marL="192024" indent="-192024">
              <a:lnSpc>
                <a:spcPct val="90000"/>
              </a:lnSpc>
              <a:spcBef>
                <a:spcPts val="600"/>
              </a:spcBef>
              <a:buFont typeface="Arial" charset="0"/>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600" dirty="0" smtClean="0">
                <a:solidFill>
                  <a:srgbClr val="000000"/>
                </a:solidFill>
                <a:latin typeface="+mn-lt"/>
                <a:cs typeface="Tahoma" charset="0"/>
              </a:rPr>
              <a:t>P</a:t>
            </a:r>
            <a:r>
              <a:rPr lang="en-US" sz="1600" baseline="-25000" dirty="0" smtClean="0">
                <a:solidFill>
                  <a:srgbClr val="000000"/>
                </a:solidFill>
                <a:latin typeface="+mn-lt"/>
                <a:cs typeface="Tahoma" charset="0"/>
              </a:rPr>
              <a:t>0</a:t>
            </a:r>
            <a:r>
              <a:rPr lang="en-US" sz="1600" dirty="0" smtClean="0">
                <a:solidFill>
                  <a:srgbClr val="000000"/>
                </a:solidFill>
                <a:latin typeface="+mn-lt"/>
                <a:cs typeface="Tahoma" charset="0"/>
              </a:rPr>
              <a:t> </a:t>
            </a:r>
            <a:r>
              <a:rPr lang="en-US" sz="1600" dirty="0">
                <a:solidFill>
                  <a:srgbClr val="000000"/>
                </a:solidFill>
                <a:latin typeface="+mn-lt"/>
                <a:cs typeface="Tahoma" charset="0"/>
              </a:rPr>
              <a:t>≤ </a:t>
            </a:r>
            <a:r>
              <a:rPr lang="en-US" sz="1600" dirty="0" smtClean="0">
                <a:solidFill>
                  <a:srgbClr val="000000"/>
                </a:solidFill>
                <a:latin typeface="+mn-lt"/>
                <a:cs typeface="Tahoma" charset="0"/>
              </a:rPr>
              <a:t>10Bar &gt; acceptable throat waviness </a:t>
            </a:r>
            <a:r>
              <a:rPr lang="en-US" sz="1600" dirty="0">
                <a:solidFill>
                  <a:srgbClr val="000000"/>
                </a:solidFill>
                <a:latin typeface="+mn-lt"/>
                <a:cs typeface="Tahoma" charset="0"/>
              </a:rPr>
              <a:t>~1-2 mil./in. </a:t>
            </a:r>
            <a:r>
              <a:rPr lang="en-US" sz="1600" dirty="0" smtClean="0">
                <a:solidFill>
                  <a:srgbClr val="000000"/>
                </a:solidFill>
                <a:latin typeface="+mn-lt"/>
                <a:cs typeface="Tahoma" charset="0"/>
              </a:rPr>
              <a:t>(NC lathe).</a:t>
            </a:r>
            <a:endParaRPr lang="en-US" sz="1600" dirty="0">
              <a:solidFill>
                <a:srgbClr val="000000"/>
              </a:solidFill>
              <a:latin typeface="+mn-lt"/>
              <a:cs typeface="Tahoma" charset="0"/>
            </a:endParaRPr>
          </a:p>
          <a:p>
            <a:pPr marL="192024" indent="-192024">
              <a:lnSpc>
                <a:spcPct val="90000"/>
              </a:lnSpc>
              <a:spcBef>
                <a:spcPts val="600"/>
              </a:spcBef>
              <a:buFont typeface="Arial" charset="0"/>
              <a:buChar char="•"/>
              <a:tabLst>
                <a:tab pos="114300" algn="l"/>
                <a:tab pos="1028700" algn="l"/>
                <a:tab pos="1943100" algn="l"/>
                <a:tab pos="2857500" algn="l"/>
                <a:tab pos="3771900" algn="l"/>
                <a:tab pos="4686300" algn="l"/>
                <a:tab pos="5600700" algn="l"/>
                <a:tab pos="6515100" algn="l"/>
                <a:tab pos="7429500" algn="l"/>
                <a:tab pos="8343900" algn="l"/>
                <a:tab pos="9258300" algn="l"/>
                <a:tab pos="10172700" algn="l"/>
              </a:tabLst>
              <a:defRPr/>
            </a:pPr>
            <a:r>
              <a:rPr lang="en-US" sz="1600" dirty="0" smtClean="0">
                <a:solidFill>
                  <a:srgbClr val="000000"/>
                </a:solidFill>
                <a:latin typeface="+mn-lt"/>
                <a:cs typeface="Tahoma" charset="0"/>
              </a:rPr>
              <a:t>Throat </a:t>
            </a:r>
            <a:r>
              <a:rPr lang="en-US" sz="1600" dirty="0">
                <a:solidFill>
                  <a:srgbClr val="000000"/>
                </a:solidFill>
                <a:latin typeface="+mn-lt"/>
                <a:cs typeface="Tahoma" charset="0"/>
              </a:rPr>
              <a:t>heated to ~670K (~750°F) to minimize TS growth</a:t>
            </a:r>
            <a:r>
              <a:rPr lang="en-US" sz="1600" dirty="0" smtClean="0">
                <a:solidFill>
                  <a:srgbClr val="000000"/>
                </a:solidFill>
                <a:latin typeface="+mn-lt"/>
                <a:cs typeface="Tahoma" charset="0"/>
              </a:rPr>
              <a:t>.</a:t>
            </a:r>
            <a:endParaRPr lang="en-US" sz="1600" dirty="0">
              <a:solidFill>
                <a:srgbClr val="000000"/>
              </a:solidFill>
              <a:latin typeface="+mn-lt"/>
              <a:cs typeface="Tahoma" charset="0"/>
            </a:endParaRPr>
          </a:p>
        </p:txBody>
      </p:sp>
      <p:cxnSp>
        <p:nvCxnSpPr>
          <p:cNvPr id="44" name="Straight Connector 43"/>
          <p:cNvCxnSpPr/>
          <p:nvPr/>
        </p:nvCxnSpPr>
        <p:spPr bwMode="auto">
          <a:xfrm flipH="1">
            <a:off x="4500334" y="1263956"/>
            <a:ext cx="464" cy="5085473"/>
          </a:xfrm>
          <a:prstGeom prst="line">
            <a:avLst/>
          </a:prstGeom>
          <a:no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35887778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550425" y="608202"/>
            <a:ext cx="8269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lnSpc>
                <a:spcPct val="85000"/>
              </a:lnSpc>
              <a:spcBef>
                <a:spcPct val="0"/>
              </a:spcBef>
              <a:buClrTx/>
              <a:buFontTx/>
              <a:buNone/>
            </a:pPr>
            <a:r>
              <a:rPr lang="en-US" dirty="0">
                <a:solidFill>
                  <a:srgbClr val="000000"/>
                </a:solidFill>
                <a:latin typeface="+mn-lt"/>
                <a:cs typeface="Tahoma" charset="0"/>
              </a:rPr>
              <a:t>High Reynolds Number Mach </a:t>
            </a:r>
            <a:r>
              <a:rPr lang="en-US" dirty="0" smtClean="0">
                <a:solidFill>
                  <a:srgbClr val="000000"/>
                </a:solidFill>
                <a:latin typeface="+mn-lt"/>
                <a:cs typeface="Tahoma" charset="0"/>
              </a:rPr>
              <a:t>6 &amp; 10 </a:t>
            </a:r>
            <a:r>
              <a:rPr lang="en-US" dirty="0">
                <a:solidFill>
                  <a:srgbClr val="000000"/>
                </a:solidFill>
                <a:latin typeface="+mn-lt"/>
                <a:cs typeface="Tahoma" charset="0"/>
              </a:rPr>
              <a:t>Quiet Wind </a:t>
            </a:r>
            <a:r>
              <a:rPr lang="en-US" dirty="0" smtClean="0">
                <a:solidFill>
                  <a:srgbClr val="000000"/>
                </a:solidFill>
                <a:latin typeface="+mn-lt"/>
                <a:cs typeface="Tahoma" charset="0"/>
              </a:rPr>
              <a:t>Tunnel</a:t>
            </a:r>
            <a:endParaRPr lang="en-US" dirty="0">
              <a:solidFill>
                <a:srgbClr val="000000"/>
              </a:solidFill>
              <a:latin typeface="+mn-lt"/>
              <a:cs typeface="Tahoma"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834" y="1699855"/>
            <a:ext cx="6316833" cy="3780468"/>
          </a:xfrm>
          <a:prstGeom prst="rect">
            <a:avLst/>
          </a:prstGeom>
        </p:spPr>
      </p:pic>
      <p:cxnSp>
        <p:nvCxnSpPr>
          <p:cNvPr id="8" name="Straight Arrow Connector 7"/>
          <p:cNvCxnSpPr/>
          <p:nvPr/>
        </p:nvCxnSpPr>
        <p:spPr>
          <a:xfrm flipH="1">
            <a:off x="2243667" y="2187222"/>
            <a:ext cx="3471333" cy="1"/>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95820" y="2238023"/>
            <a:ext cx="1390292" cy="338554"/>
          </a:xfrm>
          <a:prstGeom prst="rect">
            <a:avLst/>
          </a:prstGeom>
          <a:noFill/>
          <a:ln>
            <a:solidFill>
              <a:schemeClr val="tx1"/>
            </a:solidFill>
          </a:ln>
        </p:spPr>
        <p:txBody>
          <a:bodyPr wrap="square" rtlCol="0">
            <a:spAutoFit/>
          </a:bodyPr>
          <a:lstStyle/>
          <a:p>
            <a:r>
              <a:rPr lang="en-US" sz="1600" dirty="0" smtClean="0">
                <a:latin typeface="Arial" panose="020B0604020202020204" pitchFamily="34" charset="0"/>
                <a:cs typeface="Arial" panose="020B0604020202020204" pitchFamily="34" charset="0"/>
              </a:rPr>
              <a:t>200 ft. (61 m)</a:t>
            </a:r>
          </a:p>
        </p:txBody>
      </p:sp>
      <p:sp>
        <p:nvSpPr>
          <p:cNvPr id="12" name="TextBox 11"/>
          <p:cNvSpPr txBox="1"/>
          <p:nvPr/>
        </p:nvSpPr>
        <p:spPr>
          <a:xfrm>
            <a:off x="5774267" y="5282768"/>
            <a:ext cx="3242733" cy="830997"/>
          </a:xfrm>
          <a:prstGeom prst="rect">
            <a:avLst/>
          </a:prstGeom>
          <a:noFill/>
          <a:ln>
            <a:solidFill>
              <a:schemeClr val="tx1"/>
            </a:solidFill>
          </a:ln>
        </p:spPr>
        <p:txBody>
          <a:bodyPr wrap="square" rtlCol="0">
            <a:spAutoFit/>
          </a:bodyPr>
          <a:lstStyle/>
          <a:p>
            <a:r>
              <a:rPr lang="en-US" sz="1600" dirty="0">
                <a:latin typeface="Arial" panose="020B0604020202020204" pitchFamily="34" charset="0"/>
                <a:cs typeface="Arial" panose="020B0604020202020204" pitchFamily="34" charset="0"/>
              </a:rPr>
              <a:t>B</a:t>
            </a:r>
            <a:r>
              <a:rPr lang="en-US" sz="1600" dirty="0" smtClean="0">
                <a:latin typeface="Arial" panose="020B0604020202020204" pitchFamily="34" charset="0"/>
                <a:cs typeface="Arial" panose="020B0604020202020204" pitchFamily="34" charset="0"/>
              </a:rPr>
              <a:t>uilding expansion (nozzle, test section, and diffuser plus labs and office space</a:t>
            </a:r>
          </a:p>
        </p:txBody>
      </p:sp>
      <p:cxnSp>
        <p:nvCxnSpPr>
          <p:cNvPr id="14" name="Straight Arrow Connector 13"/>
          <p:cNvCxnSpPr/>
          <p:nvPr/>
        </p:nvCxnSpPr>
        <p:spPr bwMode="auto">
          <a:xfrm flipH="1" flipV="1">
            <a:off x="6674556" y="2935111"/>
            <a:ext cx="1566333" cy="2328333"/>
          </a:xfrm>
          <a:prstGeom prst="straightConnector1">
            <a:avLst/>
          </a:prstGeom>
          <a:noFill/>
          <a:ln w="12700" cap="flat" cmpd="sng" algn="ctr">
            <a:solidFill>
              <a:schemeClr val="tx1"/>
            </a:solidFill>
            <a:prstDash val="solid"/>
            <a:round/>
            <a:headEnd type="none" w="med" len="med"/>
            <a:tailEnd type="arrow"/>
          </a:ln>
          <a:effectLst/>
        </p:spPr>
      </p:cxnSp>
      <p:sp>
        <p:nvSpPr>
          <p:cNvPr id="15" name="TextBox 14"/>
          <p:cNvSpPr txBox="1"/>
          <p:nvPr/>
        </p:nvSpPr>
        <p:spPr>
          <a:xfrm>
            <a:off x="708377" y="5418668"/>
            <a:ext cx="3327400" cy="836146"/>
          </a:xfrm>
          <a:prstGeom prst="rect">
            <a:avLst/>
          </a:prstGeom>
          <a:noFill/>
          <a:ln>
            <a:solidFill>
              <a:schemeClr val="tx1"/>
            </a:solidFill>
          </a:ln>
        </p:spPr>
        <p:txBody>
          <a:bodyPr wrap="square" rtlCol="0">
            <a:spAutoFit/>
          </a:bodyPr>
          <a:lstStyle/>
          <a:p>
            <a:r>
              <a:rPr lang="en-US" sz="1600" dirty="0" smtClean="0">
                <a:latin typeface="Arial" panose="020B0604020202020204" pitchFamily="34" charset="0"/>
                <a:cs typeface="Arial" panose="020B0604020202020204" pitchFamily="34" charset="0"/>
              </a:rPr>
              <a:t>Existing White Field Laboratory (subsonic tunnel, </a:t>
            </a:r>
            <a:r>
              <a:rPr lang="en-US" sz="1600" dirty="0" err="1" smtClean="0">
                <a:latin typeface="Arial" panose="020B0604020202020204" pitchFamily="34" charset="0"/>
                <a:cs typeface="Arial" panose="020B0604020202020204" pitchFamily="34" charset="0"/>
              </a:rPr>
              <a:t>turbomachinery</a:t>
            </a:r>
            <a:r>
              <a:rPr lang="en-US" sz="1600" dirty="0" smtClean="0">
                <a:latin typeface="Arial" panose="020B0604020202020204" pitchFamily="34" charset="0"/>
                <a:cs typeface="Arial" panose="020B0604020202020204" pitchFamily="34" charset="0"/>
              </a:rPr>
              <a:t> test cells, etc.)</a:t>
            </a:r>
          </a:p>
        </p:txBody>
      </p:sp>
      <p:cxnSp>
        <p:nvCxnSpPr>
          <p:cNvPr id="17" name="Straight Arrow Connector 16"/>
          <p:cNvCxnSpPr>
            <a:stCxn id="15" idx="0"/>
          </p:cNvCxnSpPr>
          <p:nvPr/>
        </p:nvCxnSpPr>
        <p:spPr bwMode="auto">
          <a:xfrm flipV="1">
            <a:off x="2372077" y="4854222"/>
            <a:ext cx="1028701" cy="564446"/>
          </a:xfrm>
          <a:prstGeom prst="straightConnector1">
            <a:avLst/>
          </a:prstGeom>
          <a:noFill/>
          <a:ln w="12700" cap="flat" cmpd="sng" algn="ctr">
            <a:solidFill>
              <a:schemeClr val="tx1"/>
            </a:solidFill>
            <a:prstDash val="solid"/>
            <a:round/>
            <a:headEnd type="none" w="med" len="med"/>
            <a:tailEnd type="arrow"/>
          </a:ln>
          <a:effectLst/>
        </p:spPr>
      </p:cxnSp>
      <p:pic>
        <p:nvPicPr>
          <p:cNvPr id="19" name="Picture 18" descr="white field aerial low res.jpg"/>
          <p:cNvPicPr>
            <a:picLocks noChangeAspect="1"/>
          </p:cNvPicPr>
          <p:nvPr/>
        </p:nvPicPr>
        <p:blipFill rotWithShape="1">
          <a:blip r:embed="rId3">
            <a:extLst>
              <a:ext uri="{28A0092B-C50C-407E-A947-70E740481C1C}">
                <a14:useLocalDpi xmlns:a14="http://schemas.microsoft.com/office/drawing/2010/main" val="0"/>
              </a:ext>
            </a:extLst>
          </a:blip>
          <a:srcRect l="648" b="16676"/>
          <a:stretch/>
        </p:blipFill>
        <p:spPr>
          <a:xfrm>
            <a:off x="14111" y="1260017"/>
            <a:ext cx="1910717" cy="1068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14258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selage.png"/>
          <p:cNvPicPr>
            <a:picLocks noChangeAspect="1"/>
          </p:cNvPicPr>
          <p:nvPr/>
        </p:nvPicPr>
        <p:blipFill rotWithShape="1">
          <a:blip r:embed="rId2">
            <a:extLst>
              <a:ext uri="{28A0092B-C50C-407E-A947-70E740481C1C}">
                <a14:useLocalDpi xmlns:a14="http://schemas.microsoft.com/office/drawing/2010/main" val="0"/>
              </a:ext>
            </a:extLst>
          </a:blip>
          <a:srcRect t="40214" r="1653"/>
          <a:stretch/>
        </p:blipFill>
        <p:spPr>
          <a:xfrm flipH="1">
            <a:off x="84666" y="1326445"/>
            <a:ext cx="3358443" cy="1643944"/>
          </a:xfrm>
          <a:prstGeom prst="rect">
            <a:avLst/>
          </a:prstGeom>
          <a:effectLst>
            <a:outerShdw blurRad="50800" dist="38100" dir="2700000" algn="tl" rotWithShape="0">
              <a:prstClr val="black">
                <a:alpha val="40000"/>
              </a:prstClr>
            </a:outerShdw>
          </a:effectLst>
        </p:spPr>
      </p:pic>
      <p:pic>
        <p:nvPicPr>
          <p:cNvPr id="3" name="Picture 2" descr="viz_1.png"/>
          <p:cNvPicPr>
            <a:picLocks noChangeAspect="1"/>
          </p:cNvPicPr>
          <p:nvPr/>
        </p:nvPicPr>
        <p:blipFill rotWithShape="1">
          <a:blip r:embed="rId3">
            <a:extLst>
              <a:ext uri="{28A0092B-C50C-407E-A947-70E740481C1C}">
                <a14:useLocalDpi xmlns:a14="http://schemas.microsoft.com/office/drawing/2010/main" val="0"/>
              </a:ext>
            </a:extLst>
          </a:blip>
          <a:srcRect l="15283" b="-142"/>
          <a:stretch/>
        </p:blipFill>
        <p:spPr>
          <a:xfrm>
            <a:off x="2540001" y="2374615"/>
            <a:ext cx="3598332" cy="1901052"/>
          </a:xfrm>
          <a:prstGeom prst="rect">
            <a:avLst/>
          </a:prstGeom>
          <a:effectLst>
            <a:outerShdw blurRad="50800" dist="38100" dir="2700000" algn="tl" rotWithShape="0">
              <a:prstClr val="black">
                <a:alpha val="40000"/>
              </a:prstClr>
            </a:outerShdw>
          </a:effectLst>
        </p:spPr>
      </p:pic>
      <p:pic>
        <p:nvPicPr>
          <p:cNvPr id="4" name="Picture 3" descr="viz_2.png"/>
          <p:cNvPicPr>
            <a:picLocks noChangeAspect="1"/>
          </p:cNvPicPr>
          <p:nvPr/>
        </p:nvPicPr>
        <p:blipFill rotWithShape="1">
          <a:blip r:embed="rId4">
            <a:extLst>
              <a:ext uri="{28A0092B-C50C-407E-A947-70E740481C1C}">
                <a14:useLocalDpi xmlns:a14="http://schemas.microsoft.com/office/drawing/2010/main" val="0"/>
              </a:ext>
            </a:extLst>
          </a:blip>
          <a:srcRect l="15283" b="2665"/>
          <a:stretch/>
        </p:blipFill>
        <p:spPr>
          <a:xfrm>
            <a:off x="2525890" y="4329937"/>
            <a:ext cx="3598332" cy="1949509"/>
          </a:xfrm>
          <a:prstGeom prst="rect">
            <a:avLst/>
          </a:prstGeom>
          <a:effectLst>
            <a:outerShdw blurRad="50800" dist="38100" dir="2700000" algn="tl" rotWithShape="0">
              <a:prstClr val="black">
                <a:alpha val="40000"/>
              </a:prstClr>
            </a:outerShdw>
          </a:effectLst>
        </p:spPr>
      </p:pic>
      <p:pic>
        <p:nvPicPr>
          <p:cNvPr id="5" name="Picture 4" descr="viz_4.png"/>
          <p:cNvPicPr>
            <a:picLocks noChangeAspect="1"/>
          </p:cNvPicPr>
          <p:nvPr/>
        </p:nvPicPr>
        <p:blipFill rotWithShape="1">
          <a:blip r:embed="rId5">
            <a:extLst>
              <a:ext uri="{28A0092B-C50C-407E-A947-70E740481C1C}">
                <a14:useLocalDpi xmlns:a14="http://schemas.microsoft.com/office/drawing/2010/main" val="0"/>
              </a:ext>
            </a:extLst>
          </a:blip>
          <a:srcRect l="18229" t="-1" r="18583" b="32051"/>
          <a:stretch/>
        </p:blipFill>
        <p:spPr>
          <a:xfrm>
            <a:off x="6180667" y="4334938"/>
            <a:ext cx="2638778" cy="1916286"/>
          </a:xfrm>
          <a:prstGeom prst="rect">
            <a:avLst/>
          </a:prstGeom>
          <a:effectLst>
            <a:outerShdw blurRad="50800" dist="38100" dir="2700000" algn="tl" rotWithShape="0">
              <a:prstClr val="black">
                <a:alpha val="40000"/>
              </a:prstClr>
            </a:outerShdw>
          </a:effectLst>
        </p:spPr>
      </p:pic>
      <p:pic>
        <p:nvPicPr>
          <p:cNvPr id="6" name="Picture 5" descr="viz_3.png"/>
          <p:cNvPicPr>
            <a:picLocks noChangeAspect="1"/>
          </p:cNvPicPr>
          <p:nvPr/>
        </p:nvPicPr>
        <p:blipFill rotWithShape="1">
          <a:blip r:embed="rId6">
            <a:extLst>
              <a:ext uri="{28A0092B-C50C-407E-A947-70E740481C1C}">
                <a14:useLocalDpi xmlns:a14="http://schemas.microsoft.com/office/drawing/2010/main" val="0"/>
              </a:ext>
            </a:extLst>
          </a:blip>
          <a:srcRect l="19406" t="1435" r="20439" b="35066"/>
          <a:stretch/>
        </p:blipFill>
        <p:spPr>
          <a:xfrm>
            <a:off x="6194777" y="2384780"/>
            <a:ext cx="2624667" cy="1890887"/>
          </a:xfrm>
          <a:prstGeom prst="rect">
            <a:avLst/>
          </a:prstGeom>
          <a:effectLst>
            <a:outerShdw blurRad="50800" dist="38100" dir="2700000" algn="tl" rotWithShape="0">
              <a:prstClr val="black">
                <a:alpha val="40000"/>
              </a:prstClr>
            </a:outerShdw>
          </a:effectLst>
        </p:spPr>
      </p:pic>
      <p:sp>
        <p:nvSpPr>
          <p:cNvPr id="7" name="Title 1"/>
          <p:cNvSpPr txBox="1">
            <a:spLocks/>
          </p:cNvSpPr>
          <p:nvPr/>
        </p:nvSpPr>
        <p:spPr>
          <a:xfrm>
            <a:off x="288925" y="554038"/>
            <a:ext cx="8578850" cy="658812"/>
          </a:xfrm>
          <a:prstGeom prst="rect">
            <a:avLst/>
          </a:prstGeom>
        </p:spPr>
        <p:txBody>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defRPr>
            </a:lvl2pPr>
            <a:lvl3pPr algn="ctr" rtl="0" eaLnBrk="0" fontAlgn="base" hangingPunct="0">
              <a:spcBef>
                <a:spcPct val="0"/>
              </a:spcBef>
              <a:spcAft>
                <a:spcPct val="0"/>
              </a:spcAft>
              <a:defRPr sz="2800">
                <a:solidFill>
                  <a:schemeClr val="tx2"/>
                </a:solidFill>
                <a:latin typeface="Arial" charset="0"/>
              </a:defRPr>
            </a:lvl3pPr>
            <a:lvl4pPr algn="ctr" rtl="0" eaLnBrk="0" fontAlgn="base" hangingPunct="0">
              <a:spcBef>
                <a:spcPct val="0"/>
              </a:spcBef>
              <a:spcAft>
                <a:spcPct val="0"/>
              </a:spcAft>
              <a:defRPr sz="2800">
                <a:solidFill>
                  <a:schemeClr val="tx2"/>
                </a:solidFill>
                <a:latin typeface="Arial" charset="0"/>
              </a:defRPr>
            </a:lvl4pPr>
            <a:lvl5pPr algn="ctr" rtl="0" eaLnBrk="0" fontAlgn="base" hangingPunct="0">
              <a:spcBef>
                <a:spcPct val="0"/>
              </a:spcBef>
              <a:spcAft>
                <a:spcPct val="0"/>
              </a:spcAft>
              <a:defRPr sz="2800">
                <a:solidFill>
                  <a:schemeClr val="tx2"/>
                </a:solidFill>
                <a:latin typeface="Arial" charset="0"/>
              </a:defRPr>
            </a:lvl5pPr>
            <a:lvl6pPr marL="457200" algn="ctr" rtl="0" eaLnBrk="0" fontAlgn="base" hangingPunct="0">
              <a:spcBef>
                <a:spcPct val="0"/>
              </a:spcBef>
              <a:spcAft>
                <a:spcPct val="0"/>
              </a:spcAft>
              <a:defRPr sz="2800">
                <a:solidFill>
                  <a:schemeClr val="tx2"/>
                </a:solidFill>
                <a:latin typeface="Arial" charset="0"/>
              </a:defRPr>
            </a:lvl6pPr>
            <a:lvl7pPr marL="914400" algn="ctr" rtl="0" eaLnBrk="0" fontAlgn="base" hangingPunct="0">
              <a:spcBef>
                <a:spcPct val="0"/>
              </a:spcBef>
              <a:spcAft>
                <a:spcPct val="0"/>
              </a:spcAft>
              <a:defRPr sz="2800">
                <a:solidFill>
                  <a:schemeClr val="tx2"/>
                </a:solidFill>
                <a:latin typeface="Arial" charset="0"/>
              </a:defRPr>
            </a:lvl7pPr>
            <a:lvl8pPr marL="1371600" algn="ctr" rtl="0" eaLnBrk="0" fontAlgn="base" hangingPunct="0">
              <a:spcBef>
                <a:spcPct val="0"/>
              </a:spcBef>
              <a:spcAft>
                <a:spcPct val="0"/>
              </a:spcAft>
              <a:defRPr sz="2800">
                <a:solidFill>
                  <a:schemeClr val="tx2"/>
                </a:solidFill>
                <a:latin typeface="Arial" charset="0"/>
              </a:defRPr>
            </a:lvl8pPr>
            <a:lvl9pPr marL="1828800" algn="ctr" rtl="0" eaLnBrk="0" fontAlgn="base" hangingPunct="0">
              <a:spcBef>
                <a:spcPct val="0"/>
              </a:spcBef>
              <a:spcAft>
                <a:spcPct val="0"/>
              </a:spcAft>
              <a:defRPr sz="2800">
                <a:solidFill>
                  <a:schemeClr val="tx2"/>
                </a:solidFill>
                <a:latin typeface="Arial" charset="0"/>
              </a:defRPr>
            </a:lvl9pPr>
          </a:lstStyle>
          <a:p>
            <a:r>
              <a:rPr lang="en-US" dirty="0" smtClean="0"/>
              <a:t> Low-Speed Wind Tunnels</a:t>
            </a:r>
            <a:endParaRPr lang="en-US" dirty="0"/>
          </a:p>
        </p:txBody>
      </p:sp>
      <p:sp>
        <p:nvSpPr>
          <p:cNvPr id="8" name="TextBox 7"/>
          <p:cNvSpPr txBox="1"/>
          <p:nvPr/>
        </p:nvSpPr>
        <p:spPr>
          <a:xfrm>
            <a:off x="3598334" y="1354668"/>
            <a:ext cx="5319889" cy="1015663"/>
          </a:xfrm>
          <a:prstGeom prst="rect">
            <a:avLst/>
          </a:prstGeom>
          <a:noFill/>
        </p:spPr>
        <p:txBody>
          <a:bodyPr wrap="square" rtlCol="0">
            <a:spAutoFit/>
          </a:bodyPr>
          <a:lstStyle/>
          <a:p>
            <a:r>
              <a:rPr lang="en-US" sz="2000" dirty="0" smtClean="0">
                <a:latin typeface="+mn-lt"/>
              </a:rPr>
              <a:t>Initial investigations utilizing flow visualization and other flow diagnostic tools (hot-wire, LDV, PIV, </a:t>
            </a:r>
            <a:r>
              <a:rPr lang="en-US" sz="2000" dirty="0" err="1" smtClean="0">
                <a:latin typeface="+mn-lt"/>
              </a:rPr>
              <a:t>etc</a:t>
            </a:r>
            <a:r>
              <a:rPr lang="en-US" sz="2000" dirty="0" smtClean="0">
                <a:latin typeface="+mn-lt"/>
              </a:rPr>
              <a:t>)</a:t>
            </a:r>
            <a:endParaRPr lang="en-US" sz="2000" dirty="0">
              <a:latin typeface="+mn-lt"/>
            </a:endParaRPr>
          </a:p>
        </p:txBody>
      </p:sp>
      <p:pic>
        <p:nvPicPr>
          <p:cNvPr id="9" name="Picture 10"/>
          <p:cNvPicPr>
            <a:picLocks noChangeAspect="1" noChangeArrowheads="1"/>
          </p:cNvPicPr>
          <p:nvPr/>
        </p:nvPicPr>
        <p:blipFill rotWithShape="1">
          <a:blip r:embed="rId7" cstate="print"/>
          <a:srcRect l="15400" t="19090" r="20000" b="52120"/>
          <a:stretch/>
        </p:blipFill>
        <p:spPr bwMode="auto">
          <a:xfrm>
            <a:off x="7801349" y="540175"/>
            <a:ext cx="1215649" cy="701603"/>
          </a:xfrm>
          <a:prstGeom prst="rect">
            <a:avLst/>
          </a:prstGeom>
          <a:noFill/>
          <a:ln w="9525">
            <a:noFill/>
            <a:round/>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07364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Vital Statistics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12921912"/>
              </p:ext>
            </p:extLst>
          </p:nvPr>
        </p:nvGraphicFramePr>
        <p:xfrm>
          <a:off x="1634484" y="1305166"/>
          <a:ext cx="6381591" cy="5090159"/>
        </p:xfrm>
        <a:graphic>
          <a:graphicData uri="http://schemas.openxmlformats.org/drawingml/2006/table">
            <a:tbl>
              <a:tblPr bandRow="1">
                <a:tableStyleId>{073A0DAA-6AF3-43AB-8588-CEC1D06C72B9}</a:tableStyleId>
              </a:tblPr>
              <a:tblGrid>
                <a:gridCol w="3304753"/>
                <a:gridCol w="1538419"/>
                <a:gridCol w="1538419"/>
              </a:tblGrid>
              <a:tr h="287268">
                <a:tc>
                  <a:txBody>
                    <a:bodyPr/>
                    <a:lstStyle/>
                    <a:p>
                      <a:r>
                        <a:rPr lang="en-US" sz="1400" dirty="0" smtClean="0">
                          <a:latin typeface="Arial" panose="020B0604020202020204" pitchFamily="34" charset="0"/>
                          <a:cs typeface="Arial" panose="020B0604020202020204" pitchFamily="34" charset="0"/>
                        </a:rPr>
                        <a:t>Tunnel configuration</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Ludwieg tube</a:t>
                      </a:r>
                      <a:endParaRPr lang="en-US" sz="1400" dirty="0">
                        <a:latin typeface="Arial" panose="020B0604020202020204" pitchFamily="34" charset="0"/>
                        <a:cs typeface="Arial" panose="020B0604020202020204" pitchFamily="34" charset="0"/>
                      </a:endParaRPr>
                    </a:p>
                  </a:txBody>
                  <a:tcPr/>
                </a:tc>
                <a:tc>
                  <a:txBody>
                    <a:bodyPr/>
                    <a:lstStyle/>
                    <a:p>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Mach number</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6.0</a:t>
                      </a:r>
                      <a:endParaRPr lang="en-US" sz="1400" dirty="0">
                        <a:latin typeface="Arial" panose="020B0604020202020204" pitchFamily="34" charset="0"/>
                        <a:cs typeface="Arial" panose="020B0604020202020204" pitchFamily="34" charset="0"/>
                      </a:endParaRPr>
                    </a:p>
                  </a:txBody>
                  <a:tcPr/>
                </a:tc>
                <a:tc>
                  <a:txBody>
                    <a:bodyPr/>
                    <a:lstStyle/>
                    <a:p>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Nozzle exit diameter</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0.60</a:t>
                      </a:r>
                      <a:r>
                        <a:rPr lang="en-US" sz="1400" baseline="0" dirty="0" smtClean="0">
                          <a:latin typeface="Arial" panose="020B0604020202020204" pitchFamily="34" charset="0"/>
                          <a:cs typeface="Arial" panose="020B0604020202020204" pitchFamily="34" charset="0"/>
                        </a:rPr>
                        <a:t> m</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24</a:t>
                      </a:r>
                      <a:r>
                        <a:rPr lang="en-US" sz="1400" baseline="0" dirty="0" smtClean="0">
                          <a:latin typeface="Arial" panose="020B0604020202020204" pitchFamily="34" charset="0"/>
                          <a:cs typeface="Arial" panose="020B0604020202020204" pitchFamily="34" charset="0"/>
                        </a:rPr>
                        <a:t> in.</a:t>
                      </a:r>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Nozzle length</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10 m (!)</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33 ft.</a:t>
                      </a:r>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Throat diameter</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0.084 m</a:t>
                      </a:r>
                    </a:p>
                  </a:txBody>
                  <a:tcPr/>
                </a:tc>
                <a:tc>
                  <a:txBody>
                    <a:bodyPr/>
                    <a:lstStyle/>
                    <a:p>
                      <a:r>
                        <a:rPr lang="en-US" sz="1400" dirty="0" smtClean="0">
                          <a:latin typeface="Arial" panose="020B0604020202020204" pitchFamily="34" charset="0"/>
                          <a:cs typeface="Arial" panose="020B0604020202020204" pitchFamily="34" charset="0"/>
                        </a:rPr>
                        <a:t>3.3 in.</a:t>
                      </a:r>
                    </a:p>
                  </a:txBody>
                  <a:tcPr/>
                </a:tc>
              </a:tr>
              <a:tr h="287268">
                <a:tc>
                  <a:txBody>
                    <a:bodyPr/>
                    <a:lstStyle/>
                    <a:p>
                      <a:r>
                        <a:rPr lang="en-US" sz="1400" dirty="0" smtClean="0">
                          <a:latin typeface="Arial" panose="020B0604020202020204" pitchFamily="34" charset="0"/>
                          <a:cs typeface="Arial" panose="020B0604020202020204" pitchFamily="34" charset="0"/>
                        </a:rPr>
                        <a:t>Stagnation pressure (quiet flow)</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1</a:t>
                      </a:r>
                      <a:r>
                        <a:rPr lang="en-US" sz="1400" baseline="0" dirty="0" smtClean="0">
                          <a:latin typeface="Arial" panose="020B0604020202020204" pitchFamily="34" charset="0"/>
                          <a:cs typeface="Arial" panose="020B0604020202020204" pitchFamily="34" charset="0"/>
                        </a:rPr>
                        <a:t> MPa, 10 atm</a:t>
                      </a:r>
                      <a:endParaRPr lang="en-US" sz="1400" dirty="0" smtClean="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150 psia</a:t>
                      </a:r>
                    </a:p>
                  </a:txBody>
                  <a:tcPr/>
                </a:tc>
              </a:tr>
              <a:tr h="287268">
                <a:tc>
                  <a:txBody>
                    <a:bodyPr/>
                    <a:lstStyle/>
                    <a:p>
                      <a:r>
                        <a:rPr lang="en-US" sz="1400" dirty="0" smtClean="0">
                          <a:latin typeface="Arial" panose="020B0604020202020204" pitchFamily="34" charset="0"/>
                          <a:cs typeface="Arial" panose="020B0604020202020204" pitchFamily="34" charset="0"/>
                        </a:rPr>
                        <a:t>Stagnation temperature</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430 K</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310</a:t>
                      </a:r>
                      <a:r>
                        <a:rPr lang="en-US" sz="1400" baseline="0" dirty="0" smtClean="0">
                          <a:latin typeface="Arial" panose="020B0604020202020204" pitchFamily="34" charset="0"/>
                          <a:cs typeface="Arial" panose="020B0604020202020204" pitchFamily="34" charset="0"/>
                        </a:rPr>
                        <a:t> ºF</a:t>
                      </a:r>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Freestream unit Re (quiet flow)</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11*10^6 /m</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3.4*10^6 /ft.</a:t>
                      </a:r>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err="1" smtClean="0">
                          <a:latin typeface="Arial" panose="020B0604020202020204" pitchFamily="34" charset="0"/>
                          <a:cs typeface="Arial" panose="020B0604020202020204" pitchFamily="34" charset="0"/>
                        </a:rPr>
                        <a:t>Re_L</a:t>
                      </a:r>
                      <a:r>
                        <a:rPr lang="en-US" sz="1400" dirty="0" smtClean="0">
                          <a:latin typeface="Arial" panose="020B0604020202020204" pitchFamily="34" charset="0"/>
                          <a:cs typeface="Arial" panose="020B0604020202020204" pitchFamily="34" charset="0"/>
                        </a:rPr>
                        <a:t> (based on quiet-flow core length)</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40*10^6</a:t>
                      </a:r>
                      <a:endParaRPr lang="en-US" sz="1400" dirty="0">
                        <a:latin typeface="Arial" panose="020B0604020202020204" pitchFamily="34" charset="0"/>
                        <a:cs typeface="Arial" panose="020B0604020202020204" pitchFamily="34" charset="0"/>
                      </a:endParaRPr>
                    </a:p>
                  </a:txBody>
                  <a:tcPr/>
                </a:tc>
                <a:tc>
                  <a:txBody>
                    <a:bodyPr/>
                    <a:lstStyle/>
                    <a:p>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Free jet test section length</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0.9 m</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3 ft.</a:t>
                      </a:r>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Driver diameter</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0.74 m ID</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30 in. OD</a:t>
                      </a:r>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Driver length</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61 m</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200 ft.</a:t>
                      </a:r>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Vacuum capacity</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300</a:t>
                      </a:r>
                      <a:r>
                        <a:rPr lang="en-US" sz="1400" baseline="0" dirty="0" smtClean="0">
                          <a:latin typeface="Arial" panose="020B0604020202020204" pitchFamily="34" charset="0"/>
                          <a:cs typeface="Arial" panose="020B0604020202020204" pitchFamily="34" charset="0"/>
                        </a:rPr>
                        <a:t> m^3</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80,000 gal</a:t>
                      </a:r>
                      <a:endParaRPr lang="en-US" sz="1400"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Run time</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2 s</a:t>
                      </a:r>
                      <a:endParaRPr lang="en-US" sz="1400" dirty="0">
                        <a:latin typeface="Arial" panose="020B0604020202020204" pitchFamily="34" charset="0"/>
                        <a:cs typeface="Arial" panose="020B0604020202020204" pitchFamily="34" charset="0"/>
                      </a:endParaRPr>
                    </a:p>
                  </a:txBody>
                  <a:tcPr/>
                </a:tc>
                <a:tc>
                  <a:txBody>
                    <a:bodyPr/>
                    <a:lstStyle/>
                    <a:p>
                      <a:endParaRPr lang="en-US" sz="1400" dirty="0">
                        <a:latin typeface="Arial" panose="020B0604020202020204" pitchFamily="34" charset="0"/>
                        <a:cs typeface="Arial" panose="020B0604020202020204" pitchFamily="34" charset="0"/>
                      </a:endParaRPr>
                    </a:p>
                  </a:txBody>
                  <a:tcPr/>
                </a:tc>
              </a:tr>
              <a:tr h="488355">
                <a:tc>
                  <a:txBody>
                    <a:bodyPr/>
                    <a:lstStyle/>
                    <a:p>
                      <a:r>
                        <a:rPr lang="en-US" sz="1400" dirty="0" smtClean="0">
                          <a:latin typeface="Arial" panose="020B0604020202020204" pitchFamily="34" charset="0"/>
                          <a:cs typeface="Arial" panose="020B0604020202020204" pitchFamily="34" charset="0"/>
                        </a:rPr>
                        <a:t>Run frequency</a:t>
                      </a:r>
                      <a:endParaRPr lang="en-US" sz="1400" dirty="0">
                        <a:latin typeface="Arial" panose="020B0604020202020204" pitchFamily="34" charset="0"/>
                        <a:cs typeface="Arial" panose="020B0604020202020204" pitchFamily="34" charset="0"/>
                      </a:endParaRPr>
                    </a:p>
                  </a:txBody>
                  <a:tcPr/>
                </a:tc>
                <a:tc gridSpan="2">
                  <a:txBody>
                    <a:bodyPr/>
                    <a:lstStyle/>
                    <a:p>
                      <a:r>
                        <a:rPr lang="en-US" sz="1400" dirty="0" smtClean="0">
                          <a:latin typeface="Arial" panose="020B0604020202020204" pitchFamily="34" charset="0"/>
                          <a:cs typeface="Arial" panose="020B0604020202020204" pitchFamily="34" charset="0"/>
                        </a:rPr>
                        <a:t>Pending</a:t>
                      </a:r>
                      <a:r>
                        <a:rPr lang="en-US" sz="1400" baseline="0" dirty="0" smtClean="0">
                          <a:latin typeface="Arial" panose="020B0604020202020204" pitchFamily="34" charset="0"/>
                          <a:cs typeface="Arial" panose="020B0604020202020204" pitchFamily="34" charset="0"/>
                        </a:rPr>
                        <a:t> compressor &amp; pumps, ~ 1 /</a:t>
                      </a:r>
                      <a:r>
                        <a:rPr lang="en-US" sz="1400" baseline="0" dirty="0" err="1" smtClean="0">
                          <a:latin typeface="Arial" panose="020B0604020202020204" pitchFamily="34" charset="0"/>
                          <a:cs typeface="Arial" panose="020B0604020202020204" pitchFamily="34" charset="0"/>
                        </a:rPr>
                        <a:t>hr</a:t>
                      </a:r>
                      <a:endParaRPr lang="en-US" sz="1400" dirty="0">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r>
              <a:tr h="287268">
                <a:tc>
                  <a:txBody>
                    <a:bodyPr/>
                    <a:lstStyle/>
                    <a:p>
                      <a:r>
                        <a:rPr lang="en-US" sz="1400" dirty="0" smtClean="0">
                          <a:latin typeface="Arial" panose="020B0604020202020204" pitchFamily="34" charset="0"/>
                          <a:cs typeface="Arial" panose="020B0604020202020204" pitchFamily="34" charset="0"/>
                        </a:rPr>
                        <a:t>Re variation during run</a:t>
                      </a:r>
                      <a:endParaRPr lang="en-US"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-9%</a:t>
                      </a:r>
                      <a:endParaRPr lang="en-US" sz="1400" dirty="0">
                        <a:latin typeface="Arial" panose="020B0604020202020204" pitchFamily="34" charset="0"/>
                        <a:cs typeface="Arial" panose="020B0604020202020204" pitchFamily="34" charset="0"/>
                      </a:endParaRPr>
                    </a:p>
                  </a:txBody>
                  <a:tcPr/>
                </a:tc>
                <a:tc>
                  <a:txBody>
                    <a:bodyPr/>
                    <a:lstStyle/>
                    <a:p>
                      <a:endParaRPr lang="en-US" sz="14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3720143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 6 Performance Estimates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669" y="3880661"/>
            <a:ext cx="3668888" cy="24472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155" y="1356259"/>
            <a:ext cx="3657600" cy="24397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5645" y="1384481"/>
            <a:ext cx="3657600" cy="2439701"/>
          </a:xfrm>
          <a:prstGeom prst="rect">
            <a:avLst/>
          </a:prstGeom>
        </p:spPr>
      </p:pic>
    </p:spTree>
    <p:extLst>
      <p:ext uri="{BB962C8B-B14F-4D97-AF65-F5344CB8AC3E}">
        <p14:creationId xmlns:p14="http://schemas.microsoft.com/office/powerpoint/2010/main" val="31016810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258696" y="1756438"/>
            <a:ext cx="3410074" cy="4008790"/>
          </a:xfrm>
          <a:prstGeom prst="rect">
            <a:avLst/>
          </a:prstGeom>
          <a:noFill/>
          <a:ln w="9525">
            <a:noFill/>
            <a:round/>
            <a:headEnd/>
            <a:tailEnd/>
          </a:ln>
        </p:spPr>
        <p:txBody>
          <a:bodyPr wrap="square" lIns="0" tIns="0" rIns="0" bIns="0" anchor="b">
            <a:spAutoFit/>
          </a:bodyPr>
          <a:lstStyle/>
          <a:p>
            <a:pPr marL="192024" indent="-192024">
              <a:spcBef>
                <a:spcPts val="900"/>
              </a:spcBef>
              <a:spcAft>
                <a:spcPts val="0"/>
              </a:spcAft>
              <a:buClrTx/>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DejaVu Sans" charset="0"/>
                <a:cs typeface="Tahoma" pitchFamily="32" charset="0"/>
              </a:rPr>
              <a:t>Boeing has committed FY15 funds to CFD design of Mach 6 nozzle.</a:t>
            </a:r>
          </a:p>
          <a:p>
            <a:pPr marL="192024" indent="-192024">
              <a:spcBef>
                <a:spcPts val="900"/>
              </a:spcBef>
              <a:spcAft>
                <a:spcPts val="0"/>
              </a:spcAft>
              <a:buClrTx/>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DejaVu Sans" charset="0"/>
                <a:cs typeface="Tahoma" pitchFamily="32" charset="0"/>
              </a:rPr>
              <a:t>Pending DURIP submitted to ONR/AFOSR).</a:t>
            </a:r>
          </a:p>
          <a:p>
            <a:pPr marL="192024" indent="-192024">
              <a:spcBef>
                <a:spcPts val="900"/>
              </a:spcBef>
              <a:spcAft>
                <a:spcPts val="0"/>
              </a:spcAft>
              <a:buClrTx/>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DejaVu Sans" charset="0"/>
                <a:cs typeface="Tahoma" pitchFamily="32" charset="0"/>
              </a:rPr>
              <a:t>Seeking other corporate support.</a:t>
            </a:r>
          </a:p>
          <a:p>
            <a:pPr marL="192024" indent="-192024">
              <a:spcBef>
                <a:spcPts val="900"/>
              </a:spcBef>
              <a:spcAft>
                <a:spcPts val="0"/>
              </a:spcAft>
              <a:buClrTx/>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DejaVu Sans" charset="0"/>
                <a:cs typeface="Tahoma" pitchFamily="32" charset="0"/>
              </a:rPr>
              <a:t>Seeking UND benefaction support.</a:t>
            </a:r>
          </a:p>
          <a:p>
            <a:pPr marL="192024" lvl="0" indent="-192024">
              <a:spcBef>
                <a:spcPts val="900"/>
              </a:spcBef>
              <a:spcAft>
                <a:spcPts val="0"/>
              </a:spcAft>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a:solidFill>
                  <a:srgbClr val="000000"/>
                </a:solidFill>
                <a:latin typeface="Arial"/>
                <a:ea typeface="DejaVu Sans" charset="0"/>
                <a:cs typeface="Tahoma" pitchFamily="32" charset="0"/>
              </a:rPr>
              <a:t>Estimated $3.1M Phase I.</a:t>
            </a:r>
          </a:p>
          <a:p>
            <a:pPr marL="192024" indent="-192024">
              <a:spcBef>
                <a:spcPts val="900"/>
              </a:spcBef>
              <a:spcAft>
                <a:spcPts val="0"/>
              </a:spcAft>
              <a:buClrTx/>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DejaVu Sans" charset="0"/>
                <a:cs typeface="Tahoma" pitchFamily="32" charset="0"/>
              </a:rPr>
              <a:t>Mach 6 operation 24 mo. from funding start.</a:t>
            </a:r>
          </a:p>
          <a:p>
            <a:pPr marL="192024" indent="-192024">
              <a:spcBef>
                <a:spcPts val="900"/>
              </a:spcBef>
              <a:spcAft>
                <a:spcPts val="0"/>
              </a:spcAft>
              <a:buClrTx/>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DejaVu Sans" charset="0"/>
                <a:cs typeface="Tahoma" pitchFamily="32" charset="0"/>
              </a:rPr>
              <a:t>Engineering design and major fabrication at UND.</a:t>
            </a:r>
          </a:p>
          <a:p>
            <a:pPr marL="192024" indent="-192024">
              <a:spcBef>
                <a:spcPts val="900"/>
              </a:spcBef>
              <a:spcAft>
                <a:spcPts val="0"/>
              </a:spcAft>
              <a:buClrTx/>
              <a:buSzPct val="9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600" dirty="0" smtClean="0">
                <a:solidFill>
                  <a:srgbClr val="000000"/>
                </a:solidFill>
                <a:latin typeface="+mn-lt"/>
                <a:ea typeface="DejaVu Sans" charset="0"/>
                <a:cs typeface="Tahoma" pitchFamily="32" charset="0"/>
              </a:rPr>
              <a:t>Phase II Mach 10 design starting in Year 3 from start of funding.</a:t>
            </a:r>
          </a:p>
        </p:txBody>
      </p:sp>
      <p:sp>
        <p:nvSpPr>
          <p:cNvPr id="3" name="TextBox 2"/>
          <p:cNvSpPr txBox="1"/>
          <p:nvPr/>
        </p:nvSpPr>
        <p:spPr>
          <a:xfrm>
            <a:off x="1108072" y="1341286"/>
            <a:ext cx="1302059" cy="338554"/>
          </a:xfrm>
          <a:prstGeom prst="rect">
            <a:avLst/>
          </a:prstGeom>
          <a:solidFill>
            <a:schemeClr val="accent1"/>
          </a:solidFill>
          <a:effectLst>
            <a:outerShdw blurRad="50800" dist="38100" dir="2700000" algn="tl" rotWithShape="0">
              <a:srgbClr val="000000">
                <a:alpha val="43000"/>
              </a:srgbClr>
            </a:outerShdw>
          </a:effectLst>
        </p:spPr>
        <p:txBody>
          <a:bodyPr wrap="none" rtlCol="0">
            <a:spAutoFit/>
          </a:bodyPr>
          <a:lstStyle/>
          <a:p>
            <a:r>
              <a:rPr lang="en-US" sz="1600" dirty="0" smtClean="0">
                <a:latin typeface="+mn-lt"/>
              </a:rPr>
              <a:t>SCHEDULE</a:t>
            </a:r>
            <a:endParaRPr lang="en-US" sz="1600" dirty="0">
              <a:latin typeface="+mn-lt"/>
            </a:endParaRPr>
          </a:p>
        </p:txBody>
      </p:sp>
      <p:pic>
        <p:nvPicPr>
          <p:cNvPr id="4" name="Picture 3" descr="Full_facility_View.PNG"/>
          <p:cNvPicPr>
            <a:picLocks noChangeAspect="1"/>
          </p:cNvPicPr>
          <p:nvPr/>
        </p:nvPicPr>
        <p:blipFill rotWithShape="1">
          <a:blip r:embed="rId2">
            <a:extLst>
              <a:ext uri="{28A0092B-C50C-407E-A947-70E740481C1C}">
                <a14:useLocalDpi xmlns:a14="http://schemas.microsoft.com/office/drawing/2010/main" val="0"/>
              </a:ext>
            </a:extLst>
          </a:blip>
          <a:srcRect l="3009" t="4018"/>
          <a:stretch/>
        </p:blipFill>
        <p:spPr>
          <a:xfrm>
            <a:off x="3621735" y="1281649"/>
            <a:ext cx="5522265" cy="2528024"/>
          </a:xfrm>
          <a:prstGeom prst="rect">
            <a:avLst/>
          </a:prstGeom>
        </p:spPr>
      </p:pic>
      <p:pic>
        <p:nvPicPr>
          <p:cNvPr id="5" name="Picture 4" descr="2-Testing_Ro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227" y="3788589"/>
            <a:ext cx="5160596" cy="2585718"/>
          </a:xfrm>
          <a:prstGeom prst="rect">
            <a:avLst/>
          </a:prstGeom>
        </p:spPr>
      </p:pic>
      <p:sp>
        <p:nvSpPr>
          <p:cNvPr id="6" name="Text Box 4"/>
          <p:cNvSpPr txBox="1">
            <a:spLocks noChangeArrowheads="1"/>
          </p:cNvSpPr>
          <p:nvPr/>
        </p:nvSpPr>
        <p:spPr bwMode="auto">
          <a:xfrm>
            <a:off x="550425" y="608202"/>
            <a:ext cx="8269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ts val="15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lnSpc>
                <a:spcPct val="85000"/>
              </a:lnSpc>
              <a:spcBef>
                <a:spcPct val="0"/>
              </a:spcBef>
              <a:buClrTx/>
              <a:buFontTx/>
              <a:buNone/>
            </a:pPr>
            <a:r>
              <a:rPr lang="en-US" dirty="0">
                <a:solidFill>
                  <a:srgbClr val="000000"/>
                </a:solidFill>
                <a:latin typeface="+mn-lt"/>
                <a:cs typeface="Tahoma" charset="0"/>
              </a:rPr>
              <a:t>High Reynolds Number Mach </a:t>
            </a:r>
            <a:r>
              <a:rPr lang="en-US" dirty="0" smtClean="0">
                <a:solidFill>
                  <a:srgbClr val="000000"/>
                </a:solidFill>
                <a:latin typeface="+mn-lt"/>
                <a:cs typeface="Tahoma" charset="0"/>
              </a:rPr>
              <a:t>6 &amp; 10 </a:t>
            </a:r>
            <a:r>
              <a:rPr lang="en-US" dirty="0">
                <a:solidFill>
                  <a:srgbClr val="000000"/>
                </a:solidFill>
                <a:latin typeface="+mn-lt"/>
                <a:cs typeface="Tahoma" charset="0"/>
              </a:rPr>
              <a:t>Quiet Wind </a:t>
            </a:r>
            <a:r>
              <a:rPr lang="en-US" dirty="0" smtClean="0">
                <a:solidFill>
                  <a:srgbClr val="000000"/>
                </a:solidFill>
                <a:latin typeface="+mn-lt"/>
                <a:cs typeface="Tahoma" charset="0"/>
              </a:rPr>
              <a:t>Tunnel</a:t>
            </a:r>
            <a:endParaRPr lang="en-US" dirty="0">
              <a:solidFill>
                <a:srgbClr val="000000"/>
              </a:solidFill>
              <a:latin typeface="+mn-lt"/>
              <a:cs typeface="Tahoma" charset="0"/>
            </a:endParaRPr>
          </a:p>
        </p:txBody>
      </p:sp>
    </p:spTree>
    <p:extLst>
      <p:ext uri="{BB962C8B-B14F-4D97-AF65-F5344CB8AC3E}">
        <p14:creationId xmlns:p14="http://schemas.microsoft.com/office/powerpoint/2010/main" val="18271613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 6&amp;10 Quiet Tunnel Size Perspective</a:t>
            </a:r>
            <a:endParaRPr lang="en-US" dirty="0"/>
          </a:p>
        </p:txBody>
      </p:sp>
      <p:pic>
        <p:nvPicPr>
          <p:cNvPr id="4" name="Picture 3" descr="Promotional_Imag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9994"/>
            <a:ext cx="9144000" cy="5143500"/>
          </a:xfrm>
          <a:prstGeom prst="rect">
            <a:avLst/>
          </a:prstGeom>
        </p:spPr>
      </p:pic>
    </p:spTree>
    <p:extLst>
      <p:ext uri="{BB962C8B-B14F-4D97-AF65-F5344CB8AC3E}">
        <p14:creationId xmlns:p14="http://schemas.microsoft.com/office/powerpoint/2010/main" val="39006037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Facilities</a:t>
            </a:r>
            <a:endParaRPr lang="en-US" dirty="0"/>
          </a:p>
        </p:txBody>
      </p:sp>
      <p:pic>
        <p:nvPicPr>
          <p:cNvPr id="4" name="Picture 3" descr="Engine_cutawa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05" y="1500839"/>
            <a:ext cx="4163515" cy="2432448"/>
          </a:xfrm>
          <a:prstGeom prst="rect">
            <a:avLst/>
          </a:prstGeom>
        </p:spPr>
      </p:pic>
      <p:pic>
        <p:nvPicPr>
          <p:cNvPr id="5" name="Picture 4" descr="CentrifugalBend_piping_3.jpg"/>
          <p:cNvPicPr>
            <a:picLocks noChangeAspect="1"/>
          </p:cNvPicPr>
          <p:nvPr/>
        </p:nvPicPr>
        <p:blipFill rotWithShape="1">
          <a:blip r:embed="rId3">
            <a:extLst>
              <a:ext uri="{28A0092B-C50C-407E-A947-70E740481C1C}">
                <a14:useLocalDpi xmlns:a14="http://schemas.microsoft.com/office/drawing/2010/main" val="0"/>
              </a:ext>
            </a:extLst>
          </a:blip>
          <a:srcRect l="-734" r="-1" b="9167"/>
          <a:stretch/>
        </p:blipFill>
        <p:spPr>
          <a:xfrm>
            <a:off x="5221478" y="1632401"/>
            <a:ext cx="3681974" cy="2549426"/>
          </a:xfrm>
          <a:prstGeom prst="rect">
            <a:avLst/>
          </a:prstGeom>
        </p:spPr>
      </p:pic>
      <p:pic>
        <p:nvPicPr>
          <p:cNvPr id="6" name="Picture 5" descr="DSC_2493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92" y="4301147"/>
            <a:ext cx="2835250" cy="1876984"/>
          </a:xfrm>
          <a:prstGeom prst="rect">
            <a:avLst/>
          </a:prstGeom>
          <a:effectLst>
            <a:outerShdw blurRad="50800" dist="38100" dir="2700000" algn="tl" rotWithShape="0">
              <a:prstClr val="black">
                <a:alpha val="40000"/>
              </a:prstClr>
            </a:outerShdw>
          </a:effectLst>
        </p:spPr>
      </p:pic>
      <p:pic>
        <p:nvPicPr>
          <p:cNvPr id="7" name="Picture 6" descr="DSC_9949.JPG"/>
          <p:cNvPicPr>
            <a:picLocks noChangeAspect="1"/>
          </p:cNvPicPr>
          <p:nvPr/>
        </p:nvPicPr>
        <p:blipFill rotWithShape="1">
          <a:blip r:embed="rId5" cstate="print">
            <a:extLst>
              <a:ext uri="{28A0092B-C50C-407E-A947-70E740481C1C}">
                <a14:useLocalDpi xmlns:a14="http://schemas.microsoft.com/office/drawing/2010/main" val="0"/>
              </a:ext>
            </a:extLst>
          </a:blip>
          <a:srcRect l="25962" t="18095" r="14706" b="50924"/>
          <a:stretch/>
        </p:blipFill>
        <p:spPr>
          <a:xfrm>
            <a:off x="4246459" y="4605138"/>
            <a:ext cx="4618506" cy="1601717"/>
          </a:xfrm>
          <a:prstGeom prst="rect">
            <a:avLst/>
          </a:prstGeom>
          <a:effectLst>
            <a:outerShdw blurRad="50800" dist="38100" dir="2700000" algn="tl" rotWithShape="0">
              <a:prstClr val="black">
                <a:alpha val="40000"/>
              </a:prstClr>
            </a:outerShdw>
          </a:effectLst>
        </p:spPr>
      </p:pic>
      <p:sp>
        <p:nvSpPr>
          <p:cNvPr id="8" name="Oval 7"/>
          <p:cNvSpPr/>
          <p:nvPr/>
        </p:nvSpPr>
        <p:spPr bwMode="auto">
          <a:xfrm>
            <a:off x="2886567" y="1821531"/>
            <a:ext cx="692776" cy="679867"/>
          </a:xfrm>
          <a:prstGeom prst="ellipse">
            <a:avLst/>
          </a:prstGeom>
          <a:noFill/>
          <a:ln w="28575" cap="flat" cmpd="sng" algn="ctr">
            <a:solidFill>
              <a:srgbClr val="FF0000"/>
            </a:solidFill>
            <a:prstDash val="solid"/>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0" name="Straight Arrow Connector 9"/>
          <p:cNvCxnSpPr>
            <a:stCxn id="8" idx="6"/>
          </p:cNvCxnSpPr>
          <p:nvPr/>
        </p:nvCxnSpPr>
        <p:spPr bwMode="auto">
          <a:xfrm>
            <a:off x="3579343" y="2161465"/>
            <a:ext cx="1642134" cy="211656"/>
          </a:xfrm>
          <a:prstGeom prst="straightConnector1">
            <a:avLst/>
          </a:prstGeom>
          <a:noFill/>
          <a:ln w="38100" cap="flat" cmpd="sng" algn="ctr">
            <a:solidFill>
              <a:srgbClr val="FF0000"/>
            </a:solidFill>
            <a:prstDash val="solid"/>
            <a:round/>
            <a:headEnd type="none" w="med" len="med"/>
            <a:tailEnd type="arrow"/>
          </a:ln>
          <a:effectLst/>
        </p:spPr>
      </p:cxnSp>
      <p:sp>
        <p:nvSpPr>
          <p:cNvPr id="12" name="Oval 11"/>
          <p:cNvSpPr/>
          <p:nvPr/>
        </p:nvSpPr>
        <p:spPr bwMode="auto">
          <a:xfrm>
            <a:off x="2012632" y="2666626"/>
            <a:ext cx="692776" cy="679867"/>
          </a:xfrm>
          <a:prstGeom prst="ellipse">
            <a:avLst/>
          </a:prstGeom>
          <a:noFill/>
          <a:ln w="28575" cap="flat" cmpd="sng" algn="ctr">
            <a:solidFill>
              <a:srgbClr val="FF0000"/>
            </a:solidFill>
            <a:prstDash val="solid"/>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3" name="Straight Arrow Connector 12"/>
          <p:cNvCxnSpPr/>
          <p:nvPr/>
        </p:nvCxnSpPr>
        <p:spPr bwMode="auto">
          <a:xfrm>
            <a:off x="2654091" y="3173320"/>
            <a:ext cx="1656514" cy="1418990"/>
          </a:xfrm>
          <a:prstGeom prst="straightConnector1">
            <a:avLst/>
          </a:prstGeom>
          <a:noFill/>
          <a:ln w="38100" cap="flat" cmpd="sng" algn="ctr">
            <a:solidFill>
              <a:srgbClr val="FF0000"/>
            </a:solidFill>
            <a:prstDash val="solid"/>
            <a:round/>
            <a:headEnd type="none" w="med" len="med"/>
            <a:tailEnd type="arrow"/>
          </a:ln>
          <a:effectLst/>
        </p:spPr>
      </p:cxnSp>
      <p:cxnSp>
        <p:nvCxnSpPr>
          <p:cNvPr id="15" name="Straight Arrow Connector 14"/>
          <p:cNvCxnSpPr>
            <a:stCxn id="7" idx="1"/>
            <a:endCxn id="6" idx="3"/>
          </p:cNvCxnSpPr>
          <p:nvPr/>
        </p:nvCxnSpPr>
        <p:spPr bwMode="auto">
          <a:xfrm flipH="1" flipV="1">
            <a:off x="3271442" y="5239639"/>
            <a:ext cx="975017" cy="166358"/>
          </a:xfrm>
          <a:prstGeom prst="straightConnector1">
            <a:avLst/>
          </a:prstGeom>
          <a:noFill/>
          <a:ln w="38100" cap="flat" cmpd="sng" algn="ctr">
            <a:solidFill>
              <a:srgbClr val="FF0000"/>
            </a:solidFill>
            <a:prstDash val="solid"/>
            <a:round/>
            <a:headEnd type="none" w="med" len="med"/>
            <a:tailEnd type="arrow"/>
          </a:ln>
          <a:effectLst/>
        </p:spPr>
      </p:cxnSp>
      <p:sp>
        <p:nvSpPr>
          <p:cNvPr id="19" name="TextBox 18"/>
          <p:cNvSpPr txBox="1"/>
          <p:nvPr/>
        </p:nvSpPr>
        <p:spPr>
          <a:xfrm>
            <a:off x="243752" y="1282768"/>
            <a:ext cx="3066176" cy="707886"/>
          </a:xfrm>
          <a:prstGeom prst="rect">
            <a:avLst/>
          </a:prstGeom>
          <a:solidFill>
            <a:srgbClr val="FFFFFF"/>
          </a:solidFill>
        </p:spPr>
        <p:txBody>
          <a:bodyPr wrap="square" rtlCol="0">
            <a:spAutoFit/>
          </a:bodyPr>
          <a:lstStyle/>
          <a:p>
            <a:r>
              <a:rPr lang="en-US" sz="2000" dirty="0" smtClean="0">
                <a:latin typeface="+mn-lt"/>
              </a:rPr>
              <a:t>Army/Honeywell/UND VAATE Program</a:t>
            </a:r>
            <a:endParaRPr lang="en-US" sz="2000" dirty="0">
              <a:latin typeface="+mn-lt"/>
            </a:endParaRPr>
          </a:p>
        </p:txBody>
      </p:sp>
      <p:sp>
        <p:nvSpPr>
          <p:cNvPr id="20" name="TextBox 19"/>
          <p:cNvSpPr txBox="1"/>
          <p:nvPr/>
        </p:nvSpPr>
        <p:spPr>
          <a:xfrm>
            <a:off x="5631363" y="1281486"/>
            <a:ext cx="3070071" cy="400110"/>
          </a:xfrm>
          <a:prstGeom prst="rect">
            <a:avLst/>
          </a:prstGeom>
          <a:noFill/>
        </p:spPr>
        <p:txBody>
          <a:bodyPr wrap="none" rtlCol="0">
            <a:spAutoFit/>
          </a:bodyPr>
          <a:lstStyle/>
          <a:p>
            <a:r>
              <a:rPr lang="en-US" sz="2000" dirty="0" smtClean="0">
                <a:latin typeface="+mn-lt"/>
              </a:rPr>
              <a:t>40Bar Blow-down Facility</a:t>
            </a:r>
            <a:endParaRPr lang="en-US" sz="2000" dirty="0">
              <a:latin typeface="+mn-lt"/>
            </a:endParaRPr>
          </a:p>
        </p:txBody>
      </p:sp>
      <p:sp>
        <p:nvSpPr>
          <p:cNvPr id="21" name="TextBox 20"/>
          <p:cNvSpPr txBox="1"/>
          <p:nvPr/>
        </p:nvSpPr>
        <p:spPr>
          <a:xfrm>
            <a:off x="5146188" y="4231604"/>
            <a:ext cx="2980303" cy="400110"/>
          </a:xfrm>
          <a:prstGeom prst="rect">
            <a:avLst/>
          </a:prstGeom>
          <a:noFill/>
        </p:spPr>
        <p:txBody>
          <a:bodyPr wrap="none" rtlCol="0">
            <a:spAutoFit/>
          </a:bodyPr>
          <a:lstStyle/>
          <a:p>
            <a:r>
              <a:rPr lang="en-US" sz="2000" dirty="0" smtClean="0">
                <a:latin typeface="+mn-lt"/>
              </a:rPr>
              <a:t>In-draft Tri-Sonic Facility </a:t>
            </a:r>
            <a:endParaRPr lang="en-US" sz="2000" dirty="0">
              <a:latin typeface="+mn-lt"/>
            </a:endParaRPr>
          </a:p>
        </p:txBody>
      </p:sp>
      <p:pic>
        <p:nvPicPr>
          <p:cNvPr id="16" name="Picture 10"/>
          <p:cNvPicPr>
            <a:picLocks noChangeAspect="1" noChangeArrowheads="1"/>
          </p:cNvPicPr>
          <p:nvPr/>
        </p:nvPicPr>
        <p:blipFill rotWithShape="1">
          <a:blip r:embed="rId6" cstate="print"/>
          <a:srcRect l="15400" t="19090" r="20000" b="52120"/>
          <a:stretch/>
        </p:blipFill>
        <p:spPr bwMode="auto">
          <a:xfrm>
            <a:off x="7801349" y="540175"/>
            <a:ext cx="1215649" cy="701603"/>
          </a:xfrm>
          <a:prstGeom prst="rect">
            <a:avLst/>
          </a:prstGeom>
          <a:noFill/>
          <a:ln w="9525">
            <a:noFill/>
            <a:round/>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5834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Anechoic Wind Tunnel</a:t>
            </a:r>
            <a:endParaRPr lang="en-US" dirty="0"/>
          </a:p>
        </p:txBody>
      </p:sp>
      <p:pic>
        <p:nvPicPr>
          <p:cNvPr id="4" name="Picture 3" descr="te_awt"/>
          <p:cNvPicPr>
            <a:picLocks noChangeAspect="1" noChangeArrowheads="1"/>
          </p:cNvPicPr>
          <p:nvPr/>
        </p:nvPicPr>
        <p:blipFill>
          <a:blip r:embed="rId2">
            <a:extLst>
              <a:ext uri="{28A0092B-C50C-407E-A947-70E740481C1C}">
                <a14:useLocalDpi xmlns:a14="http://schemas.microsoft.com/office/drawing/2010/main" val="0"/>
              </a:ext>
            </a:extLst>
          </a:blip>
          <a:srcRect l="7292" t="6985"/>
          <a:stretch>
            <a:fillRect/>
          </a:stretch>
        </p:blipFill>
        <p:spPr bwMode="auto">
          <a:xfrm>
            <a:off x="133037" y="1389973"/>
            <a:ext cx="5516563" cy="4276725"/>
          </a:xfrm>
          <a:prstGeom prst="rect">
            <a:avLst/>
          </a:prstGeom>
          <a:noFill/>
          <a:ln w="9525">
            <a:noFill/>
            <a:miter lim="800000"/>
            <a:headEnd/>
            <a:tailEnd/>
          </a:ln>
          <a:effectLst>
            <a:outerShdw blurRad="63500" dist="38099" dir="2700000" algn="ctr" rotWithShape="0">
              <a:srgbClr val="80808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wt_te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582" y="2848341"/>
            <a:ext cx="4233863" cy="327183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719111" y="3117126"/>
            <a:ext cx="1398381" cy="1000560"/>
          </a:xfrm>
          <a:prstGeom prst="rect">
            <a:avLst/>
          </a:prstGeom>
          <a:noFill/>
          <a:ln w="28575" cap="flat" cmpd="sng" algn="ctr">
            <a:solidFill>
              <a:srgbClr val="800000"/>
            </a:solidFill>
            <a:prstDash val="dash"/>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36" name="Picture 29" descr="OptTE_ModifiedBLtrip_85fps_BeamformingMap_DualArray_2500Hz"/>
          <p:cNvPicPr>
            <a:picLocks noChangeAspect="1" noChangeArrowheads="1"/>
          </p:cNvPicPr>
          <p:nvPr/>
        </p:nvPicPr>
        <p:blipFill rotWithShape="1">
          <a:blip r:embed="rId4">
            <a:extLst>
              <a:ext uri="{28A0092B-C50C-407E-A947-70E740481C1C}">
                <a14:useLocalDpi xmlns:a14="http://schemas.microsoft.com/office/drawing/2010/main" val="0"/>
              </a:ext>
            </a:extLst>
          </a:blip>
          <a:srcRect l="4511" t="3605" r="5402" b="4711"/>
          <a:stretch/>
        </p:blipFill>
        <p:spPr bwMode="auto">
          <a:xfrm>
            <a:off x="6465908" y="1590635"/>
            <a:ext cx="2450374" cy="22833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7" name="Rectangle 35"/>
          <p:cNvSpPr>
            <a:spLocks noChangeAspect="1" noChangeArrowheads="1"/>
          </p:cNvSpPr>
          <p:nvPr/>
        </p:nvSpPr>
        <p:spPr bwMode="auto">
          <a:xfrm>
            <a:off x="7563709" y="1941999"/>
            <a:ext cx="386278" cy="1328731"/>
          </a:xfrm>
          <a:prstGeom prst="rect">
            <a:avLst/>
          </a:prstGeom>
          <a:noFill/>
          <a:ln w="381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Rectangle 39"/>
          <p:cNvSpPr>
            <a:spLocks noChangeAspect="1" noChangeArrowheads="1"/>
          </p:cNvSpPr>
          <p:nvPr/>
        </p:nvSpPr>
        <p:spPr bwMode="auto">
          <a:xfrm>
            <a:off x="6927480" y="1950606"/>
            <a:ext cx="502967" cy="1311539"/>
          </a:xfrm>
          <a:prstGeom prst="rect">
            <a:avLst/>
          </a:prstGeom>
          <a:noFill/>
          <a:ln w="381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Text Box 48"/>
          <p:cNvSpPr txBox="1">
            <a:spLocks noChangeAspect="1" noChangeArrowheads="1"/>
          </p:cNvSpPr>
          <p:nvPr/>
        </p:nvSpPr>
        <p:spPr bwMode="auto">
          <a:xfrm>
            <a:off x="7925220" y="3004953"/>
            <a:ext cx="9078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defTabSz="3657600">
              <a:defRPr sz="2400">
                <a:solidFill>
                  <a:schemeClr val="tx1"/>
                </a:solidFill>
                <a:latin typeface="Times New Roman" charset="0"/>
                <a:ea typeface="ＭＳ Ｐゴシック" charset="0"/>
              </a:defRPr>
            </a:lvl1pPr>
            <a:lvl2pPr algn="l" defTabSz="3657600">
              <a:defRPr sz="2400">
                <a:solidFill>
                  <a:schemeClr val="tx1"/>
                </a:solidFill>
                <a:latin typeface="Times New Roman" charset="0"/>
                <a:ea typeface="ＭＳ Ｐゴシック" charset="0"/>
              </a:defRPr>
            </a:lvl2pPr>
            <a:lvl3pPr algn="l" defTabSz="3657600">
              <a:defRPr sz="2400">
                <a:solidFill>
                  <a:schemeClr val="tx1"/>
                </a:solidFill>
                <a:latin typeface="Times New Roman" charset="0"/>
                <a:ea typeface="ＭＳ Ｐゴシック" charset="0"/>
              </a:defRPr>
            </a:lvl3pPr>
            <a:lvl4pPr algn="l" defTabSz="3657600">
              <a:defRPr sz="2400">
                <a:solidFill>
                  <a:schemeClr val="tx1"/>
                </a:solidFill>
                <a:latin typeface="Times New Roman" charset="0"/>
                <a:ea typeface="ＭＳ Ｐゴシック" charset="0"/>
              </a:defRPr>
            </a:lvl4pPr>
            <a:lvl5pPr algn="l" defTabSz="3657600">
              <a:defRPr sz="2400">
                <a:solidFill>
                  <a:schemeClr val="tx1"/>
                </a:solidFill>
                <a:latin typeface="Times New Roman" charset="0"/>
                <a:ea typeface="ＭＳ Ｐゴシック" charset="0"/>
              </a:defRPr>
            </a:lvl5pPr>
            <a:lvl6pPr defTabSz="3657600" fontAlgn="base">
              <a:spcBef>
                <a:spcPct val="0"/>
              </a:spcBef>
              <a:spcAft>
                <a:spcPct val="0"/>
              </a:spcAft>
              <a:defRPr sz="2400">
                <a:solidFill>
                  <a:schemeClr val="tx1"/>
                </a:solidFill>
                <a:latin typeface="Times New Roman" charset="0"/>
                <a:ea typeface="ＭＳ Ｐゴシック" charset="0"/>
              </a:defRPr>
            </a:lvl6pPr>
            <a:lvl7pPr defTabSz="3657600" fontAlgn="base">
              <a:spcBef>
                <a:spcPct val="0"/>
              </a:spcBef>
              <a:spcAft>
                <a:spcPct val="0"/>
              </a:spcAft>
              <a:defRPr sz="2400">
                <a:solidFill>
                  <a:schemeClr val="tx1"/>
                </a:solidFill>
                <a:latin typeface="Times New Roman" charset="0"/>
                <a:ea typeface="ＭＳ Ｐゴシック" charset="0"/>
              </a:defRPr>
            </a:lvl7pPr>
            <a:lvl8pPr defTabSz="3657600" fontAlgn="base">
              <a:spcBef>
                <a:spcPct val="0"/>
              </a:spcBef>
              <a:spcAft>
                <a:spcPct val="0"/>
              </a:spcAft>
              <a:defRPr sz="2400">
                <a:solidFill>
                  <a:schemeClr val="tx1"/>
                </a:solidFill>
                <a:latin typeface="Times New Roman" charset="0"/>
                <a:ea typeface="ＭＳ Ｐゴシック" charset="0"/>
              </a:defRPr>
            </a:lvl8pPr>
            <a:lvl9pPr defTabSz="36576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dirty="0">
                <a:solidFill>
                  <a:schemeClr val="bg1"/>
                </a:solidFill>
                <a:effectLst/>
                <a:latin typeface="Arial" charset="0"/>
              </a:rPr>
              <a:t>Sound Pressure Level (dB)</a:t>
            </a:r>
          </a:p>
        </p:txBody>
      </p:sp>
      <p:sp>
        <p:nvSpPr>
          <p:cNvPr id="41" name="TextBox 40"/>
          <p:cNvSpPr txBox="1"/>
          <p:nvPr/>
        </p:nvSpPr>
        <p:spPr>
          <a:xfrm>
            <a:off x="6568541" y="1244290"/>
            <a:ext cx="2282897" cy="338554"/>
          </a:xfrm>
          <a:prstGeom prst="rect">
            <a:avLst/>
          </a:prstGeom>
          <a:solidFill>
            <a:srgbClr val="FFFFFF"/>
          </a:solidFill>
        </p:spPr>
        <p:txBody>
          <a:bodyPr wrap="none" rtlCol="0">
            <a:spAutoFit/>
          </a:bodyPr>
          <a:lstStyle/>
          <a:p>
            <a:r>
              <a:rPr lang="en-US" sz="1600" dirty="0" smtClean="0">
                <a:latin typeface="+mn-lt"/>
              </a:rPr>
              <a:t>Sample Beam Forming</a:t>
            </a:r>
            <a:endParaRPr lang="en-US" sz="1600" dirty="0">
              <a:latin typeface="+mn-lt"/>
            </a:endParaRPr>
          </a:p>
        </p:txBody>
      </p:sp>
      <p:pic>
        <p:nvPicPr>
          <p:cNvPr id="11" name="Picture 10"/>
          <p:cNvPicPr>
            <a:picLocks noChangeAspect="1" noChangeArrowheads="1"/>
          </p:cNvPicPr>
          <p:nvPr/>
        </p:nvPicPr>
        <p:blipFill rotWithShape="1">
          <a:blip r:embed="rId5" cstate="print"/>
          <a:srcRect l="15400" t="19090" r="20000" b="52120"/>
          <a:stretch/>
        </p:blipFill>
        <p:spPr bwMode="auto">
          <a:xfrm>
            <a:off x="7801349" y="540175"/>
            <a:ext cx="1215649" cy="701603"/>
          </a:xfrm>
          <a:prstGeom prst="rect">
            <a:avLst/>
          </a:prstGeom>
          <a:noFill/>
          <a:ln w="9525">
            <a:noFill/>
            <a:round/>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61309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925" y="554034"/>
            <a:ext cx="8578850" cy="658812"/>
          </a:xfrm>
        </p:spPr>
        <p:txBody>
          <a:bodyPr/>
          <a:lstStyle/>
          <a:p>
            <a:r>
              <a:rPr lang="en-US" dirty="0" smtClean="0"/>
              <a:t>Experimental Facilities Vision</a:t>
            </a:r>
            <a:endParaRPr lang="en-US" dirty="0"/>
          </a:p>
        </p:txBody>
      </p:sp>
      <p:sp>
        <p:nvSpPr>
          <p:cNvPr id="5" name="Freeform 4"/>
          <p:cNvSpPr/>
          <p:nvPr/>
        </p:nvSpPr>
        <p:spPr>
          <a:xfrm>
            <a:off x="6553200" y="1549400"/>
            <a:ext cx="1517650" cy="2947988"/>
          </a:xfrm>
          <a:custGeom>
            <a:avLst/>
            <a:gdLst>
              <a:gd name="connsiteX0" fmla="*/ 115910 w 1588394"/>
              <a:gd name="connsiteY0" fmla="*/ 1453167 h 1682839"/>
              <a:gd name="connsiteX1" fmla="*/ 347729 w 1588394"/>
              <a:gd name="connsiteY1" fmla="*/ 1633471 h 1682839"/>
              <a:gd name="connsiteX2" fmla="*/ 953036 w 1588394"/>
              <a:gd name="connsiteY2" fmla="*/ 1581955 h 1682839"/>
              <a:gd name="connsiteX3" fmla="*/ 1532586 w 1588394"/>
              <a:gd name="connsiteY3" fmla="*/ 1028164 h 1682839"/>
              <a:gd name="connsiteX4" fmla="*/ 1287887 w 1588394"/>
              <a:gd name="connsiteY4" fmla="*/ 371341 h 1682839"/>
              <a:gd name="connsiteX5" fmla="*/ 515155 w 1588394"/>
              <a:gd name="connsiteY5" fmla="*/ 75127 h 1682839"/>
              <a:gd name="connsiteX6" fmla="*/ 64394 w 1588394"/>
              <a:gd name="connsiteY6" fmla="*/ 822102 h 1682839"/>
              <a:gd name="connsiteX7" fmla="*/ 115910 w 1588394"/>
              <a:gd name="connsiteY7" fmla="*/ 1453167 h 1682839"/>
              <a:gd name="connsiteX0" fmla="*/ 27852 w 1500336"/>
              <a:gd name="connsiteY0" fmla="*/ 1417426 h 1647098"/>
              <a:gd name="connsiteX1" fmla="*/ 259671 w 1500336"/>
              <a:gd name="connsiteY1" fmla="*/ 1597730 h 1647098"/>
              <a:gd name="connsiteX2" fmla="*/ 864978 w 1500336"/>
              <a:gd name="connsiteY2" fmla="*/ 1546214 h 1647098"/>
              <a:gd name="connsiteX3" fmla="*/ 1444528 w 1500336"/>
              <a:gd name="connsiteY3" fmla="*/ 992423 h 1647098"/>
              <a:gd name="connsiteX4" fmla="*/ 1199829 w 1500336"/>
              <a:gd name="connsiteY4" fmla="*/ 335600 h 1647098"/>
              <a:gd name="connsiteX5" fmla="*/ 427097 w 1500336"/>
              <a:gd name="connsiteY5" fmla="*/ 39386 h 1647098"/>
              <a:gd name="connsiteX6" fmla="*/ 92560 w 1500336"/>
              <a:gd name="connsiteY6" fmla="*/ 571916 h 1647098"/>
              <a:gd name="connsiteX7" fmla="*/ 27852 w 1500336"/>
              <a:gd name="connsiteY7" fmla="*/ 1417426 h 1647098"/>
              <a:gd name="connsiteX0" fmla="*/ 27852 w 1500336"/>
              <a:gd name="connsiteY0" fmla="*/ 1417426 h 1607281"/>
              <a:gd name="connsiteX1" fmla="*/ 259671 w 1500336"/>
              <a:gd name="connsiteY1" fmla="*/ 1597730 h 1607281"/>
              <a:gd name="connsiteX2" fmla="*/ 864978 w 1500336"/>
              <a:gd name="connsiteY2" fmla="*/ 1474732 h 1607281"/>
              <a:gd name="connsiteX3" fmla="*/ 1444528 w 1500336"/>
              <a:gd name="connsiteY3" fmla="*/ 992423 h 1607281"/>
              <a:gd name="connsiteX4" fmla="*/ 1199829 w 1500336"/>
              <a:gd name="connsiteY4" fmla="*/ 335600 h 1607281"/>
              <a:gd name="connsiteX5" fmla="*/ 427097 w 1500336"/>
              <a:gd name="connsiteY5" fmla="*/ 39386 h 1607281"/>
              <a:gd name="connsiteX6" fmla="*/ 92560 w 1500336"/>
              <a:gd name="connsiteY6" fmla="*/ 571916 h 1607281"/>
              <a:gd name="connsiteX7" fmla="*/ 27852 w 1500336"/>
              <a:gd name="connsiteY7" fmla="*/ 1417426 h 1607281"/>
              <a:gd name="connsiteX0" fmla="*/ 27852 w 1495342"/>
              <a:gd name="connsiteY0" fmla="*/ 1417426 h 1607281"/>
              <a:gd name="connsiteX1" fmla="*/ 259671 w 1495342"/>
              <a:gd name="connsiteY1" fmla="*/ 1597730 h 1607281"/>
              <a:gd name="connsiteX2" fmla="*/ 1297866 w 1495342"/>
              <a:gd name="connsiteY2" fmla="*/ 1474732 h 1607281"/>
              <a:gd name="connsiteX3" fmla="*/ 1444528 w 1495342"/>
              <a:gd name="connsiteY3" fmla="*/ 992423 h 1607281"/>
              <a:gd name="connsiteX4" fmla="*/ 1199829 w 1495342"/>
              <a:gd name="connsiteY4" fmla="*/ 335600 h 1607281"/>
              <a:gd name="connsiteX5" fmla="*/ 427097 w 1495342"/>
              <a:gd name="connsiteY5" fmla="*/ 39386 h 1607281"/>
              <a:gd name="connsiteX6" fmla="*/ 92560 w 1495342"/>
              <a:gd name="connsiteY6" fmla="*/ 571916 h 1607281"/>
              <a:gd name="connsiteX7" fmla="*/ 27852 w 1495342"/>
              <a:gd name="connsiteY7" fmla="*/ 1417426 h 1607281"/>
              <a:gd name="connsiteX0" fmla="*/ 27852 w 1495342"/>
              <a:gd name="connsiteY0" fmla="*/ 988536 h 1678763"/>
              <a:gd name="connsiteX1" fmla="*/ 259671 w 1495342"/>
              <a:gd name="connsiteY1" fmla="*/ 1597730 h 1678763"/>
              <a:gd name="connsiteX2" fmla="*/ 1297866 w 1495342"/>
              <a:gd name="connsiteY2" fmla="*/ 1474732 h 1678763"/>
              <a:gd name="connsiteX3" fmla="*/ 1444528 w 1495342"/>
              <a:gd name="connsiteY3" fmla="*/ 992423 h 1678763"/>
              <a:gd name="connsiteX4" fmla="*/ 1199829 w 1495342"/>
              <a:gd name="connsiteY4" fmla="*/ 335600 h 1678763"/>
              <a:gd name="connsiteX5" fmla="*/ 427097 w 1495342"/>
              <a:gd name="connsiteY5" fmla="*/ 39386 h 1678763"/>
              <a:gd name="connsiteX6" fmla="*/ 92560 w 1495342"/>
              <a:gd name="connsiteY6" fmla="*/ 571916 h 1678763"/>
              <a:gd name="connsiteX7" fmla="*/ 27852 w 1495342"/>
              <a:gd name="connsiteY7" fmla="*/ 988536 h 1678763"/>
              <a:gd name="connsiteX0" fmla="*/ 27852 w 1495342"/>
              <a:gd name="connsiteY0" fmla="*/ 988536 h 1571540"/>
              <a:gd name="connsiteX1" fmla="*/ 259671 w 1495342"/>
              <a:gd name="connsiteY1" fmla="*/ 1490507 h 1571540"/>
              <a:gd name="connsiteX2" fmla="*/ 1297866 w 1495342"/>
              <a:gd name="connsiteY2" fmla="*/ 1474732 h 1571540"/>
              <a:gd name="connsiteX3" fmla="*/ 1444528 w 1495342"/>
              <a:gd name="connsiteY3" fmla="*/ 992423 h 1571540"/>
              <a:gd name="connsiteX4" fmla="*/ 1199829 w 1495342"/>
              <a:gd name="connsiteY4" fmla="*/ 335600 h 1571540"/>
              <a:gd name="connsiteX5" fmla="*/ 427097 w 1495342"/>
              <a:gd name="connsiteY5" fmla="*/ 39386 h 1571540"/>
              <a:gd name="connsiteX6" fmla="*/ 92560 w 1495342"/>
              <a:gd name="connsiteY6" fmla="*/ 571916 h 1571540"/>
              <a:gd name="connsiteX7" fmla="*/ 27852 w 1495342"/>
              <a:gd name="connsiteY7" fmla="*/ 988536 h 1571540"/>
              <a:gd name="connsiteX0" fmla="*/ 27852 w 1495342"/>
              <a:gd name="connsiteY0" fmla="*/ 958752 h 1541756"/>
              <a:gd name="connsiteX1" fmla="*/ 259671 w 1495342"/>
              <a:gd name="connsiteY1" fmla="*/ 1460723 h 1541756"/>
              <a:gd name="connsiteX2" fmla="*/ 1297866 w 1495342"/>
              <a:gd name="connsiteY2" fmla="*/ 1444948 h 1541756"/>
              <a:gd name="connsiteX3" fmla="*/ 1444528 w 1495342"/>
              <a:gd name="connsiteY3" fmla="*/ 962639 h 1541756"/>
              <a:gd name="connsiteX4" fmla="*/ 1199829 w 1495342"/>
              <a:gd name="connsiteY4" fmla="*/ 305816 h 1541756"/>
              <a:gd name="connsiteX5" fmla="*/ 427097 w 1495342"/>
              <a:gd name="connsiteY5" fmla="*/ 9602 h 1541756"/>
              <a:gd name="connsiteX6" fmla="*/ 92560 w 1495342"/>
              <a:gd name="connsiteY6" fmla="*/ 363428 h 1541756"/>
              <a:gd name="connsiteX7" fmla="*/ 27852 w 1495342"/>
              <a:gd name="connsiteY7" fmla="*/ 958752 h 1541756"/>
              <a:gd name="connsiteX0" fmla="*/ 130621 w 1598111"/>
              <a:gd name="connsiteY0" fmla="*/ 752804 h 1335808"/>
              <a:gd name="connsiteX1" fmla="*/ 362440 w 1598111"/>
              <a:gd name="connsiteY1" fmla="*/ 1254775 h 1335808"/>
              <a:gd name="connsiteX2" fmla="*/ 1400635 w 1598111"/>
              <a:gd name="connsiteY2" fmla="*/ 1239000 h 1335808"/>
              <a:gd name="connsiteX3" fmla="*/ 1547297 w 1598111"/>
              <a:gd name="connsiteY3" fmla="*/ 756691 h 1335808"/>
              <a:gd name="connsiteX4" fmla="*/ 1302598 w 1598111"/>
              <a:gd name="connsiteY4" fmla="*/ 99868 h 1335808"/>
              <a:gd name="connsiteX5" fmla="*/ 195329 w 1598111"/>
              <a:gd name="connsiteY5" fmla="*/ 157480 h 1335808"/>
              <a:gd name="connsiteX6" fmla="*/ 130621 w 1598111"/>
              <a:gd name="connsiteY6" fmla="*/ 752804 h 1335808"/>
              <a:gd name="connsiteX0" fmla="*/ 796 w 1468286"/>
              <a:gd name="connsiteY0" fmla="*/ 918592 h 1501596"/>
              <a:gd name="connsiteX1" fmla="*/ 232615 w 1468286"/>
              <a:gd name="connsiteY1" fmla="*/ 1420563 h 1501596"/>
              <a:gd name="connsiteX2" fmla="*/ 1270810 w 1468286"/>
              <a:gd name="connsiteY2" fmla="*/ 1404788 h 1501596"/>
              <a:gd name="connsiteX3" fmla="*/ 1417472 w 1468286"/>
              <a:gd name="connsiteY3" fmla="*/ 922479 h 1501596"/>
              <a:gd name="connsiteX4" fmla="*/ 1172773 w 1468286"/>
              <a:gd name="connsiteY4" fmla="*/ 265656 h 1501596"/>
              <a:gd name="connsiteX5" fmla="*/ 227837 w 1468286"/>
              <a:gd name="connsiteY5" fmla="*/ 108823 h 1501596"/>
              <a:gd name="connsiteX6" fmla="*/ 796 w 1468286"/>
              <a:gd name="connsiteY6" fmla="*/ 918592 h 1501596"/>
              <a:gd name="connsiteX0" fmla="*/ 796 w 1468286"/>
              <a:gd name="connsiteY0" fmla="*/ 942419 h 1525423"/>
              <a:gd name="connsiteX1" fmla="*/ 232615 w 1468286"/>
              <a:gd name="connsiteY1" fmla="*/ 1444390 h 1525423"/>
              <a:gd name="connsiteX2" fmla="*/ 1270810 w 1468286"/>
              <a:gd name="connsiteY2" fmla="*/ 1428615 h 1525423"/>
              <a:gd name="connsiteX3" fmla="*/ 1417472 w 1468286"/>
              <a:gd name="connsiteY3" fmla="*/ 946306 h 1525423"/>
              <a:gd name="connsiteX4" fmla="*/ 1172773 w 1468286"/>
              <a:gd name="connsiteY4" fmla="*/ 146520 h 1525423"/>
              <a:gd name="connsiteX5" fmla="*/ 227837 w 1468286"/>
              <a:gd name="connsiteY5" fmla="*/ 132650 h 1525423"/>
              <a:gd name="connsiteX6" fmla="*/ 796 w 1468286"/>
              <a:gd name="connsiteY6" fmla="*/ 942419 h 1525423"/>
              <a:gd name="connsiteX0" fmla="*/ 796 w 1419169"/>
              <a:gd name="connsiteY0" fmla="*/ 942419 h 1525423"/>
              <a:gd name="connsiteX1" fmla="*/ 232615 w 1419169"/>
              <a:gd name="connsiteY1" fmla="*/ 1444390 h 1525423"/>
              <a:gd name="connsiteX2" fmla="*/ 1162588 w 1419169"/>
              <a:gd name="connsiteY2" fmla="*/ 1428615 h 1525423"/>
              <a:gd name="connsiteX3" fmla="*/ 1417472 w 1419169"/>
              <a:gd name="connsiteY3" fmla="*/ 946306 h 1525423"/>
              <a:gd name="connsiteX4" fmla="*/ 1172773 w 1419169"/>
              <a:gd name="connsiteY4" fmla="*/ 146520 h 1525423"/>
              <a:gd name="connsiteX5" fmla="*/ 227837 w 1419169"/>
              <a:gd name="connsiteY5" fmla="*/ 132650 h 1525423"/>
              <a:gd name="connsiteX6" fmla="*/ 796 w 1419169"/>
              <a:gd name="connsiteY6" fmla="*/ 942419 h 1525423"/>
              <a:gd name="connsiteX0" fmla="*/ 796 w 1419169"/>
              <a:gd name="connsiteY0" fmla="*/ 942419 h 1596904"/>
              <a:gd name="connsiteX1" fmla="*/ 232615 w 1419169"/>
              <a:gd name="connsiteY1" fmla="*/ 1515871 h 1596904"/>
              <a:gd name="connsiteX2" fmla="*/ 1162588 w 1419169"/>
              <a:gd name="connsiteY2" fmla="*/ 1428615 h 1596904"/>
              <a:gd name="connsiteX3" fmla="*/ 1417472 w 1419169"/>
              <a:gd name="connsiteY3" fmla="*/ 946306 h 1596904"/>
              <a:gd name="connsiteX4" fmla="*/ 1172773 w 1419169"/>
              <a:gd name="connsiteY4" fmla="*/ 146520 h 1596904"/>
              <a:gd name="connsiteX5" fmla="*/ 227837 w 1419169"/>
              <a:gd name="connsiteY5" fmla="*/ 132650 h 1596904"/>
              <a:gd name="connsiteX6" fmla="*/ 796 w 1419169"/>
              <a:gd name="connsiteY6" fmla="*/ 942419 h 159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169" h="1596904">
                <a:moveTo>
                  <a:pt x="796" y="942419"/>
                </a:moveTo>
                <a:cubicBezTo>
                  <a:pt x="1592" y="1172956"/>
                  <a:pt x="38983" y="1434838"/>
                  <a:pt x="232615" y="1515871"/>
                </a:cubicBezTo>
                <a:cubicBezTo>
                  <a:pt x="426247" y="1596904"/>
                  <a:pt x="965112" y="1523542"/>
                  <a:pt x="1162588" y="1428615"/>
                </a:cubicBezTo>
                <a:cubicBezTo>
                  <a:pt x="1360064" y="1333688"/>
                  <a:pt x="1415775" y="1159988"/>
                  <a:pt x="1417472" y="946306"/>
                </a:cubicBezTo>
                <a:cubicBezTo>
                  <a:pt x="1419169" y="732624"/>
                  <a:pt x="1371045" y="282129"/>
                  <a:pt x="1172773" y="146520"/>
                </a:cubicBezTo>
                <a:cubicBezTo>
                  <a:pt x="974501" y="10911"/>
                  <a:pt x="423167" y="0"/>
                  <a:pt x="227837" y="132650"/>
                </a:cubicBezTo>
                <a:cubicBezTo>
                  <a:pt x="32508" y="265300"/>
                  <a:pt x="0" y="711882"/>
                  <a:pt x="796" y="942419"/>
                </a:cubicBezTo>
                <a:close/>
              </a:path>
            </a:pathLst>
          </a:custGeom>
          <a:solidFill>
            <a:srgbClr val="FF0000"/>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1400" dirty="0"/>
              <a:t>Actual Applications</a:t>
            </a:r>
          </a:p>
        </p:txBody>
      </p:sp>
      <p:sp>
        <p:nvSpPr>
          <p:cNvPr id="6" name="Freeform 5"/>
          <p:cNvSpPr/>
          <p:nvPr/>
        </p:nvSpPr>
        <p:spPr>
          <a:xfrm>
            <a:off x="1806575" y="1695450"/>
            <a:ext cx="6275388" cy="3597275"/>
          </a:xfrm>
          <a:custGeom>
            <a:avLst/>
            <a:gdLst>
              <a:gd name="connsiteX0" fmla="*/ 1858851 w 7911921"/>
              <a:gd name="connsiteY0" fmla="*/ 0 h 4924023"/>
              <a:gd name="connsiteX1" fmla="*/ 1098997 w 7911921"/>
              <a:gd name="connsiteY1" fmla="*/ 1300766 h 4924023"/>
              <a:gd name="connsiteX2" fmla="*/ 377781 w 7911921"/>
              <a:gd name="connsiteY2" fmla="*/ 2949262 h 4924023"/>
              <a:gd name="connsiteX3" fmla="*/ 236113 w 7911921"/>
              <a:gd name="connsiteY3" fmla="*/ 4069724 h 4924023"/>
              <a:gd name="connsiteX4" fmla="*/ 1794457 w 7911921"/>
              <a:gd name="connsiteY4" fmla="*/ 4893972 h 4924023"/>
              <a:gd name="connsiteX5" fmla="*/ 5039933 w 7911921"/>
              <a:gd name="connsiteY5" fmla="*/ 4250028 h 4924023"/>
              <a:gd name="connsiteX6" fmla="*/ 7911921 w 7911921"/>
              <a:gd name="connsiteY6" fmla="*/ 3400022 h 4924023"/>
              <a:gd name="connsiteX0" fmla="*/ 1574084 w 7627154"/>
              <a:gd name="connsiteY0" fmla="*/ 0 h 4927421"/>
              <a:gd name="connsiteX1" fmla="*/ 814230 w 7627154"/>
              <a:gd name="connsiteY1" fmla="*/ 1300766 h 4927421"/>
              <a:gd name="connsiteX2" fmla="*/ 93014 w 7627154"/>
              <a:gd name="connsiteY2" fmla="*/ 2949262 h 4927421"/>
              <a:gd name="connsiteX3" fmla="*/ 256146 w 7627154"/>
              <a:gd name="connsiteY3" fmla="*/ 4450724 h 4927421"/>
              <a:gd name="connsiteX4" fmla="*/ 1509690 w 7627154"/>
              <a:gd name="connsiteY4" fmla="*/ 4893972 h 4927421"/>
              <a:gd name="connsiteX5" fmla="*/ 4755166 w 7627154"/>
              <a:gd name="connsiteY5" fmla="*/ 4250028 h 4927421"/>
              <a:gd name="connsiteX6" fmla="*/ 7627154 w 7627154"/>
              <a:gd name="connsiteY6" fmla="*/ 3400022 h 4927421"/>
              <a:gd name="connsiteX0" fmla="*/ 1726484 w 7779554"/>
              <a:gd name="connsiteY0" fmla="*/ 0 h 4927421"/>
              <a:gd name="connsiteX1" fmla="*/ 1881030 w 7779554"/>
              <a:gd name="connsiteY1" fmla="*/ 1529366 h 4927421"/>
              <a:gd name="connsiteX2" fmla="*/ 245414 w 7779554"/>
              <a:gd name="connsiteY2" fmla="*/ 2949262 h 4927421"/>
              <a:gd name="connsiteX3" fmla="*/ 408546 w 7779554"/>
              <a:gd name="connsiteY3" fmla="*/ 4450724 h 4927421"/>
              <a:gd name="connsiteX4" fmla="*/ 1662090 w 7779554"/>
              <a:gd name="connsiteY4" fmla="*/ 4893972 h 4927421"/>
              <a:gd name="connsiteX5" fmla="*/ 4907566 w 7779554"/>
              <a:gd name="connsiteY5" fmla="*/ 4250028 h 4927421"/>
              <a:gd name="connsiteX6" fmla="*/ 7779554 w 7779554"/>
              <a:gd name="connsiteY6" fmla="*/ 3400022 h 4927421"/>
              <a:gd name="connsiteX0" fmla="*/ 4164884 w 7779554"/>
              <a:gd name="connsiteY0" fmla="*/ 0 h 4927421"/>
              <a:gd name="connsiteX1" fmla="*/ 1881030 w 7779554"/>
              <a:gd name="connsiteY1" fmla="*/ 1529366 h 4927421"/>
              <a:gd name="connsiteX2" fmla="*/ 245414 w 7779554"/>
              <a:gd name="connsiteY2" fmla="*/ 2949262 h 4927421"/>
              <a:gd name="connsiteX3" fmla="*/ 408546 w 7779554"/>
              <a:gd name="connsiteY3" fmla="*/ 4450724 h 4927421"/>
              <a:gd name="connsiteX4" fmla="*/ 1662090 w 7779554"/>
              <a:gd name="connsiteY4" fmla="*/ 4893972 h 4927421"/>
              <a:gd name="connsiteX5" fmla="*/ 4907566 w 7779554"/>
              <a:gd name="connsiteY5" fmla="*/ 4250028 h 4927421"/>
              <a:gd name="connsiteX6" fmla="*/ 7779554 w 7779554"/>
              <a:gd name="connsiteY6" fmla="*/ 3400022 h 4927421"/>
              <a:gd name="connsiteX0" fmla="*/ 4164884 w 7779554"/>
              <a:gd name="connsiteY0" fmla="*/ 0 h 4927421"/>
              <a:gd name="connsiteX1" fmla="*/ 1881030 w 7779554"/>
              <a:gd name="connsiteY1" fmla="*/ 1529366 h 4927421"/>
              <a:gd name="connsiteX2" fmla="*/ 245414 w 7779554"/>
              <a:gd name="connsiteY2" fmla="*/ 2949262 h 4927421"/>
              <a:gd name="connsiteX3" fmla="*/ 408546 w 7779554"/>
              <a:gd name="connsiteY3" fmla="*/ 4450724 h 4927421"/>
              <a:gd name="connsiteX4" fmla="*/ 1662090 w 7779554"/>
              <a:gd name="connsiteY4" fmla="*/ 4893972 h 4927421"/>
              <a:gd name="connsiteX5" fmla="*/ 4907566 w 7779554"/>
              <a:gd name="connsiteY5" fmla="*/ 4250028 h 4927421"/>
              <a:gd name="connsiteX6" fmla="*/ 7779554 w 7779554"/>
              <a:gd name="connsiteY6" fmla="*/ 3400022 h 4927421"/>
              <a:gd name="connsiteX0" fmla="*/ 4164884 w 7779554"/>
              <a:gd name="connsiteY0" fmla="*/ 0 h 4927421"/>
              <a:gd name="connsiteX1" fmla="*/ 1881030 w 7779554"/>
              <a:gd name="connsiteY1" fmla="*/ 1529366 h 4927421"/>
              <a:gd name="connsiteX2" fmla="*/ 245414 w 7779554"/>
              <a:gd name="connsiteY2" fmla="*/ 2949262 h 4927421"/>
              <a:gd name="connsiteX3" fmla="*/ 408546 w 7779554"/>
              <a:gd name="connsiteY3" fmla="*/ 4450724 h 4927421"/>
              <a:gd name="connsiteX4" fmla="*/ 1662090 w 7779554"/>
              <a:gd name="connsiteY4" fmla="*/ 4893972 h 4927421"/>
              <a:gd name="connsiteX5" fmla="*/ 4907566 w 7779554"/>
              <a:gd name="connsiteY5" fmla="*/ 4250028 h 4927421"/>
              <a:gd name="connsiteX6" fmla="*/ 7779554 w 7779554"/>
              <a:gd name="connsiteY6" fmla="*/ 3400022 h 4927421"/>
              <a:gd name="connsiteX0" fmla="*/ 4164884 w 7779554"/>
              <a:gd name="connsiteY0" fmla="*/ 0 h 4927421"/>
              <a:gd name="connsiteX1" fmla="*/ 1881030 w 7779554"/>
              <a:gd name="connsiteY1" fmla="*/ 1529366 h 4927421"/>
              <a:gd name="connsiteX2" fmla="*/ 245414 w 7779554"/>
              <a:gd name="connsiteY2" fmla="*/ 2949262 h 4927421"/>
              <a:gd name="connsiteX3" fmla="*/ 408546 w 7779554"/>
              <a:gd name="connsiteY3" fmla="*/ 4450724 h 4927421"/>
              <a:gd name="connsiteX4" fmla="*/ 1662090 w 7779554"/>
              <a:gd name="connsiteY4" fmla="*/ 4893972 h 4927421"/>
              <a:gd name="connsiteX5" fmla="*/ 4907566 w 7779554"/>
              <a:gd name="connsiteY5" fmla="*/ 4250028 h 4927421"/>
              <a:gd name="connsiteX6" fmla="*/ 7779554 w 7779554"/>
              <a:gd name="connsiteY6" fmla="*/ 3400022 h 4927421"/>
              <a:gd name="connsiteX0" fmla="*/ 3928951 w 7543621"/>
              <a:gd name="connsiteY0" fmla="*/ 0 h 4927421"/>
              <a:gd name="connsiteX1" fmla="*/ 1645097 w 7543621"/>
              <a:gd name="connsiteY1" fmla="*/ 1529366 h 4927421"/>
              <a:gd name="connsiteX2" fmla="*/ 390481 w 7543621"/>
              <a:gd name="connsiteY2" fmla="*/ 3482662 h 4927421"/>
              <a:gd name="connsiteX3" fmla="*/ 172613 w 7543621"/>
              <a:gd name="connsiteY3" fmla="*/ 4450724 h 4927421"/>
              <a:gd name="connsiteX4" fmla="*/ 1426157 w 7543621"/>
              <a:gd name="connsiteY4" fmla="*/ 4893972 h 4927421"/>
              <a:gd name="connsiteX5" fmla="*/ 4671633 w 7543621"/>
              <a:gd name="connsiteY5" fmla="*/ 4250028 h 4927421"/>
              <a:gd name="connsiteX6" fmla="*/ 7543621 w 7543621"/>
              <a:gd name="connsiteY6" fmla="*/ 3400022 h 4927421"/>
              <a:gd name="connsiteX0" fmla="*/ 3928951 w 7543621"/>
              <a:gd name="connsiteY0" fmla="*/ 0 h 4927421"/>
              <a:gd name="connsiteX1" fmla="*/ 2026097 w 7543621"/>
              <a:gd name="connsiteY1" fmla="*/ 1529366 h 4927421"/>
              <a:gd name="connsiteX2" fmla="*/ 390481 w 7543621"/>
              <a:gd name="connsiteY2" fmla="*/ 3482662 h 4927421"/>
              <a:gd name="connsiteX3" fmla="*/ 172613 w 7543621"/>
              <a:gd name="connsiteY3" fmla="*/ 4450724 h 4927421"/>
              <a:gd name="connsiteX4" fmla="*/ 1426157 w 7543621"/>
              <a:gd name="connsiteY4" fmla="*/ 4893972 h 4927421"/>
              <a:gd name="connsiteX5" fmla="*/ 4671633 w 7543621"/>
              <a:gd name="connsiteY5" fmla="*/ 4250028 h 4927421"/>
              <a:gd name="connsiteX6" fmla="*/ 7543621 w 7543621"/>
              <a:gd name="connsiteY6" fmla="*/ 3400022 h 4927421"/>
              <a:gd name="connsiteX0" fmla="*/ 3928951 w 7543621"/>
              <a:gd name="connsiteY0" fmla="*/ 0 h 4927421"/>
              <a:gd name="connsiteX1" fmla="*/ 2026098 w 7543621"/>
              <a:gd name="connsiteY1" fmla="*/ 1701135 h 4927421"/>
              <a:gd name="connsiteX2" fmla="*/ 390481 w 7543621"/>
              <a:gd name="connsiteY2" fmla="*/ 3482662 h 4927421"/>
              <a:gd name="connsiteX3" fmla="*/ 172613 w 7543621"/>
              <a:gd name="connsiteY3" fmla="*/ 4450724 h 4927421"/>
              <a:gd name="connsiteX4" fmla="*/ 1426157 w 7543621"/>
              <a:gd name="connsiteY4" fmla="*/ 4893972 h 4927421"/>
              <a:gd name="connsiteX5" fmla="*/ 4671633 w 7543621"/>
              <a:gd name="connsiteY5" fmla="*/ 4250028 h 4927421"/>
              <a:gd name="connsiteX6" fmla="*/ 7543621 w 7543621"/>
              <a:gd name="connsiteY6" fmla="*/ 3400022 h 4927421"/>
              <a:gd name="connsiteX0" fmla="*/ 3928951 w 7543621"/>
              <a:gd name="connsiteY0" fmla="*/ 0 h 4927421"/>
              <a:gd name="connsiteX1" fmla="*/ 2026098 w 7543621"/>
              <a:gd name="connsiteY1" fmla="*/ 1701135 h 4927421"/>
              <a:gd name="connsiteX2" fmla="*/ 390481 w 7543621"/>
              <a:gd name="connsiteY2" fmla="*/ 2948745 h 4927421"/>
              <a:gd name="connsiteX3" fmla="*/ 172613 w 7543621"/>
              <a:gd name="connsiteY3" fmla="*/ 4450724 h 4927421"/>
              <a:gd name="connsiteX4" fmla="*/ 1426157 w 7543621"/>
              <a:gd name="connsiteY4" fmla="*/ 4893972 h 4927421"/>
              <a:gd name="connsiteX5" fmla="*/ 4671633 w 7543621"/>
              <a:gd name="connsiteY5" fmla="*/ 4250028 h 4927421"/>
              <a:gd name="connsiteX6" fmla="*/ 7543621 w 7543621"/>
              <a:gd name="connsiteY6" fmla="*/ 3400022 h 4927421"/>
              <a:gd name="connsiteX0" fmla="*/ 3928951 w 7543621"/>
              <a:gd name="connsiteY0" fmla="*/ 0 h 4927421"/>
              <a:gd name="connsiteX1" fmla="*/ 2026098 w 7543621"/>
              <a:gd name="connsiteY1" fmla="*/ 1434177 h 4927421"/>
              <a:gd name="connsiteX2" fmla="*/ 390481 w 7543621"/>
              <a:gd name="connsiteY2" fmla="*/ 2948745 h 4927421"/>
              <a:gd name="connsiteX3" fmla="*/ 172613 w 7543621"/>
              <a:gd name="connsiteY3" fmla="*/ 4450724 h 4927421"/>
              <a:gd name="connsiteX4" fmla="*/ 1426157 w 7543621"/>
              <a:gd name="connsiteY4" fmla="*/ 4893972 h 4927421"/>
              <a:gd name="connsiteX5" fmla="*/ 4671633 w 7543621"/>
              <a:gd name="connsiteY5" fmla="*/ 4250028 h 4927421"/>
              <a:gd name="connsiteX6" fmla="*/ 7543621 w 7543621"/>
              <a:gd name="connsiteY6" fmla="*/ 3400022 h 4927421"/>
              <a:gd name="connsiteX0" fmla="*/ 3761724 w 7376394"/>
              <a:gd name="connsiteY0" fmla="*/ 0 h 4897759"/>
              <a:gd name="connsiteX1" fmla="*/ 1858871 w 7376394"/>
              <a:gd name="connsiteY1" fmla="*/ 1434177 h 4897759"/>
              <a:gd name="connsiteX2" fmla="*/ 223254 w 7376394"/>
              <a:gd name="connsiteY2" fmla="*/ 2948745 h 4897759"/>
              <a:gd name="connsiteX3" fmla="*/ 519347 w 7376394"/>
              <a:gd name="connsiteY3" fmla="*/ 4272752 h 4897759"/>
              <a:gd name="connsiteX4" fmla="*/ 1258930 w 7376394"/>
              <a:gd name="connsiteY4" fmla="*/ 4893972 h 4897759"/>
              <a:gd name="connsiteX5" fmla="*/ 4504406 w 7376394"/>
              <a:gd name="connsiteY5" fmla="*/ 4250028 h 4897759"/>
              <a:gd name="connsiteX6" fmla="*/ 7376394 w 7376394"/>
              <a:gd name="connsiteY6" fmla="*/ 3400022 h 4897759"/>
              <a:gd name="connsiteX0" fmla="*/ 3761724 w 7376394"/>
              <a:gd name="connsiteY0" fmla="*/ 0 h 4522801"/>
              <a:gd name="connsiteX1" fmla="*/ 1858871 w 7376394"/>
              <a:gd name="connsiteY1" fmla="*/ 1434177 h 4522801"/>
              <a:gd name="connsiteX2" fmla="*/ 223254 w 7376394"/>
              <a:gd name="connsiteY2" fmla="*/ 2948745 h 4522801"/>
              <a:gd name="connsiteX3" fmla="*/ 519347 w 7376394"/>
              <a:gd name="connsiteY3" fmla="*/ 4272752 h 4522801"/>
              <a:gd name="connsiteX4" fmla="*/ 2115532 w 7376394"/>
              <a:gd name="connsiteY4" fmla="*/ 4449041 h 4522801"/>
              <a:gd name="connsiteX5" fmla="*/ 4504406 w 7376394"/>
              <a:gd name="connsiteY5" fmla="*/ 4250028 h 4522801"/>
              <a:gd name="connsiteX6" fmla="*/ 7376394 w 7376394"/>
              <a:gd name="connsiteY6" fmla="*/ 3400022 h 4522801"/>
              <a:gd name="connsiteX0" fmla="*/ 3761724 w 7376394"/>
              <a:gd name="connsiteY0" fmla="*/ 0 h 4522801"/>
              <a:gd name="connsiteX1" fmla="*/ 1858871 w 7376394"/>
              <a:gd name="connsiteY1" fmla="*/ 1434177 h 4522801"/>
              <a:gd name="connsiteX2" fmla="*/ 223254 w 7376394"/>
              <a:gd name="connsiteY2" fmla="*/ 2948745 h 4522801"/>
              <a:gd name="connsiteX3" fmla="*/ 519347 w 7376394"/>
              <a:gd name="connsiteY3" fmla="*/ 4272752 h 4522801"/>
              <a:gd name="connsiteX4" fmla="*/ 2115532 w 7376394"/>
              <a:gd name="connsiteY4" fmla="*/ 4449041 h 4522801"/>
              <a:gd name="connsiteX5" fmla="*/ 3733465 w 7376394"/>
              <a:gd name="connsiteY5" fmla="*/ 3894084 h 4522801"/>
              <a:gd name="connsiteX6" fmla="*/ 7376394 w 7376394"/>
              <a:gd name="connsiteY6" fmla="*/ 3400022 h 4522801"/>
              <a:gd name="connsiteX0" fmla="*/ 3761724 w 7376394"/>
              <a:gd name="connsiteY0" fmla="*/ 0 h 4522801"/>
              <a:gd name="connsiteX1" fmla="*/ 1858871 w 7376394"/>
              <a:gd name="connsiteY1" fmla="*/ 1434177 h 4522801"/>
              <a:gd name="connsiteX2" fmla="*/ 223254 w 7376394"/>
              <a:gd name="connsiteY2" fmla="*/ 2948745 h 4522801"/>
              <a:gd name="connsiteX3" fmla="*/ 519347 w 7376394"/>
              <a:gd name="connsiteY3" fmla="*/ 4272752 h 4522801"/>
              <a:gd name="connsiteX4" fmla="*/ 2115532 w 7376394"/>
              <a:gd name="connsiteY4" fmla="*/ 4449041 h 4522801"/>
              <a:gd name="connsiteX5" fmla="*/ 5275347 w 7376394"/>
              <a:gd name="connsiteY5" fmla="*/ 3894084 h 4522801"/>
              <a:gd name="connsiteX6" fmla="*/ 7376394 w 7376394"/>
              <a:gd name="connsiteY6" fmla="*/ 3400022 h 4522801"/>
              <a:gd name="connsiteX0" fmla="*/ 3761724 w 7376394"/>
              <a:gd name="connsiteY0" fmla="*/ 0 h 4522801"/>
              <a:gd name="connsiteX1" fmla="*/ 1858871 w 7376394"/>
              <a:gd name="connsiteY1" fmla="*/ 1434177 h 4522801"/>
              <a:gd name="connsiteX2" fmla="*/ 223254 w 7376394"/>
              <a:gd name="connsiteY2" fmla="*/ 2948745 h 4522801"/>
              <a:gd name="connsiteX3" fmla="*/ 519347 w 7376394"/>
              <a:gd name="connsiteY3" fmla="*/ 4272752 h 4522801"/>
              <a:gd name="connsiteX4" fmla="*/ 2115532 w 7376394"/>
              <a:gd name="connsiteY4" fmla="*/ 4449041 h 4522801"/>
              <a:gd name="connsiteX5" fmla="*/ 5275347 w 7376394"/>
              <a:gd name="connsiteY5" fmla="*/ 3894084 h 4522801"/>
              <a:gd name="connsiteX6" fmla="*/ 7376394 w 7376394"/>
              <a:gd name="connsiteY6" fmla="*/ 3400022 h 4522801"/>
              <a:gd name="connsiteX0" fmla="*/ 3761724 w 7376394"/>
              <a:gd name="connsiteY0" fmla="*/ 0 h 4522801"/>
              <a:gd name="connsiteX1" fmla="*/ 1858871 w 7376394"/>
              <a:gd name="connsiteY1" fmla="*/ 1434177 h 4522801"/>
              <a:gd name="connsiteX2" fmla="*/ 223254 w 7376394"/>
              <a:gd name="connsiteY2" fmla="*/ 2948745 h 4522801"/>
              <a:gd name="connsiteX3" fmla="*/ 519347 w 7376394"/>
              <a:gd name="connsiteY3" fmla="*/ 4272752 h 4522801"/>
              <a:gd name="connsiteX4" fmla="*/ 2115532 w 7376394"/>
              <a:gd name="connsiteY4" fmla="*/ 4449041 h 4522801"/>
              <a:gd name="connsiteX5" fmla="*/ 5275347 w 7376394"/>
              <a:gd name="connsiteY5" fmla="*/ 3894084 h 4522801"/>
              <a:gd name="connsiteX6" fmla="*/ 7376394 w 7376394"/>
              <a:gd name="connsiteY6" fmla="*/ 3400022 h 4522801"/>
              <a:gd name="connsiteX0" fmla="*/ 3581246 w 7195916"/>
              <a:gd name="connsiteY0" fmla="*/ 0 h 4606597"/>
              <a:gd name="connsiteX1" fmla="*/ 1678393 w 7195916"/>
              <a:gd name="connsiteY1" fmla="*/ 1434177 h 4606597"/>
              <a:gd name="connsiteX2" fmla="*/ 42776 w 7195916"/>
              <a:gd name="connsiteY2" fmla="*/ 2948745 h 4606597"/>
              <a:gd name="connsiteX3" fmla="*/ 1935054 w 7195916"/>
              <a:gd name="connsiteY3" fmla="*/ 4449041 h 4606597"/>
              <a:gd name="connsiteX4" fmla="*/ 5094869 w 7195916"/>
              <a:gd name="connsiteY4" fmla="*/ 3894084 h 4606597"/>
              <a:gd name="connsiteX5" fmla="*/ 7195916 w 7195916"/>
              <a:gd name="connsiteY5" fmla="*/ 3400022 h 4606597"/>
              <a:gd name="connsiteX0" fmla="*/ 3581247 w 7195917"/>
              <a:gd name="connsiteY0" fmla="*/ 0 h 4454626"/>
              <a:gd name="connsiteX1" fmla="*/ 1678394 w 7195917"/>
              <a:gd name="connsiteY1" fmla="*/ 1434177 h 4454626"/>
              <a:gd name="connsiteX2" fmla="*/ 42777 w 7195917"/>
              <a:gd name="connsiteY2" fmla="*/ 3927592 h 4454626"/>
              <a:gd name="connsiteX3" fmla="*/ 1935055 w 7195917"/>
              <a:gd name="connsiteY3" fmla="*/ 4449041 h 4454626"/>
              <a:gd name="connsiteX4" fmla="*/ 5094870 w 7195917"/>
              <a:gd name="connsiteY4" fmla="*/ 3894084 h 4454626"/>
              <a:gd name="connsiteX5" fmla="*/ 7195917 w 7195917"/>
              <a:gd name="connsiteY5" fmla="*/ 3400022 h 4454626"/>
              <a:gd name="connsiteX0" fmla="*/ 3238607 w 6853277"/>
              <a:gd name="connsiteY0" fmla="*/ 0 h 4454626"/>
              <a:gd name="connsiteX1" fmla="*/ 1335754 w 6853277"/>
              <a:gd name="connsiteY1" fmla="*/ 1434177 h 4454626"/>
              <a:gd name="connsiteX2" fmla="*/ 42778 w 6853277"/>
              <a:gd name="connsiteY2" fmla="*/ 3927592 h 4454626"/>
              <a:gd name="connsiteX3" fmla="*/ 1592415 w 6853277"/>
              <a:gd name="connsiteY3" fmla="*/ 4449041 h 4454626"/>
              <a:gd name="connsiteX4" fmla="*/ 4752230 w 6853277"/>
              <a:gd name="connsiteY4" fmla="*/ 3894084 h 4454626"/>
              <a:gd name="connsiteX5" fmla="*/ 6853277 w 6853277"/>
              <a:gd name="connsiteY5" fmla="*/ 3400022 h 4454626"/>
              <a:gd name="connsiteX0" fmla="*/ 3238606 w 6853276"/>
              <a:gd name="connsiteY0" fmla="*/ 0 h 4454626"/>
              <a:gd name="connsiteX1" fmla="*/ 1335753 w 6853276"/>
              <a:gd name="connsiteY1" fmla="*/ 1701135 h 4454626"/>
              <a:gd name="connsiteX2" fmla="*/ 42777 w 6853276"/>
              <a:gd name="connsiteY2" fmla="*/ 3927592 h 4454626"/>
              <a:gd name="connsiteX3" fmla="*/ 1592414 w 6853276"/>
              <a:gd name="connsiteY3" fmla="*/ 4449041 h 4454626"/>
              <a:gd name="connsiteX4" fmla="*/ 4752229 w 6853276"/>
              <a:gd name="connsiteY4" fmla="*/ 3894084 h 4454626"/>
              <a:gd name="connsiteX5" fmla="*/ 6853276 w 6853276"/>
              <a:gd name="connsiteY5" fmla="*/ 3400022 h 4454626"/>
              <a:gd name="connsiteX0" fmla="*/ 3352819 w 6967489"/>
              <a:gd name="connsiteY0" fmla="*/ 0 h 4454626"/>
              <a:gd name="connsiteX1" fmla="*/ 764685 w 6967489"/>
              <a:gd name="connsiteY1" fmla="*/ 2324038 h 4454626"/>
              <a:gd name="connsiteX2" fmla="*/ 156990 w 6967489"/>
              <a:gd name="connsiteY2" fmla="*/ 3927592 h 4454626"/>
              <a:gd name="connsiteX3" fmla="*/ 1706627 w 6967489"/>
              <a:gd name="connsiteY3" fmla="*/ 4449041 h 4454626"/>
              <a:gd name="connsiteX4" fmla="*/ 4866442 w 6967489"/>
              <a:gd name="connsiteY4" fmla="*/ 3894084 h 4454626"/>
              <a:gd name="connsiteX5" fmla="*/ 6967489 w 6967489"/>
              <a:gd name="connsiteY5" fmla="*/ 3400022 h 4454626"/>
              <a:gd name="connsiteX0" fmla="*/ 3395649 w 7010319"/>
              <a:gd name="connsiteY0" fmla="*/ 0 h 4454626"/>
              <a:gd name="connsiteX1" fmla="*/ 550535 w 7010319"/>
              <a:gd name="connsiteY1" fmla="*/ 2324038 h 4454626"/>
              <a:gd name="connsiteX2" fmla="*/ 199820 w 7010319"/>
              <a:gd name="connsiteY2" fmla="*/ 3927592 h 4454626"/>
              <a:gd name="connsiteX3" fmla="*/ 1749457 w 7010319"/>
              <a:gd name="connsiteY3" fmla="*/ 4449041 h 4454626"/>
              <a:gd name="connsiteX4" fmla="*/ 4909272 w 7010319"/>
              <a:gd name="connsiteY4" fmla="*/ 3894084 h 4454626"/>
              <a:gd name="connsiteX5" fmla="*/ 7010319 w 7010319"/>
              <a:gd name="connsiteY5" fmla="*/ 3400022 h 4454626"/>
              <a:gd name="connsiteX0" fmla="*/ 3395649 w 7010319"/>
              <a:gd name="connsiteY0" fmla="*/ 0 h 4454626"/>
              <a:gd name="connsiteX1" fmla="*/ 550535 w 7010319"/>
              <a:gd name="connsiteY1" fmla="*/ 2324038 h 4454626"/>
              <a:gd name="connsiteX2" fmla="*/ 199820 w 7010319"/>
              <a:gd name="connsiteY2" fmla="*/ 3927592 h 4454626"/>
              <a:gd name="connsiteX3" fmla="*/ 1749457 w 7010319"/>
              <a:gd name="connsiteY3" fmla="*/ 4449041 h 4454626"/>
              <a:gd name="connsiteX4" fmla="*/ 4909272 w 7010319"/>
              <a:gd name="connsiteY4" fmla="*/ 3894084 h 4454626"/>
              <a:gd name="connsiteX5" fmla="*/ 7010319 w 7010319"/>
              <a:gd name="connsiteY5" fmla="*/ 3400022 h 4454626"/>
              <a:gd name="connsiteX0" fmla="*/ 3823950 w 7438620"/>
              <a:gd name="connsiteY0" fmla="*/ 0 h 4454626"/>
              <a:gd name="connsiteX1" fmla="*/ 978836 w 7438620"/>
              <a:gd name="connsiteY1" fmla="*/ 2324038 h 4454626"/>
              <a:gd name="connsiteX2" fmla="*/ 199820 w 7438620"/>
              <a:gd name="connsiteY2" fmla="*/ 3927592 h 4454626"/>
              <a:gd name="connsiteX3" fmla="*/ 2177758 w 7438620"/>
              <a:gd name="connsiteY3" fmla="*/ 4449041 h 4454626"/>
              <a:gd name="connsiteX4" fmla="*/ 5337573 w 7438620"/>
              <a:gd name="connsiteY4" fmla="*/ 3894084 h 4454626"/>
              <a:gd name="connsiteX5" fmla="*/ 7438620 w 7438620"/>
              <a:gd name="connsiteY5" fmla="*/ 3400022 h 4454626"/>
              <a:gd name="connsiteX0" fmla="*/ 3895335 w 7510005"/>
              <a:gd name="connsiteY0" fmla="*/ 0 h 4454626"/>
              <a:gd name="connsiteX1" fmla="*/ 621921 w 7510005"/>
              <a:gd name="connsiteY1" fmla="*/ 2590996 h 4454626"/>
              <a:gd name="connsiteX2" fmla="*/ 271205 w 7510005"/>
              <a:gd name="connsiteY2" fmla="*/ 3927592 h 4454626"/>
              <a:gd name="connsiteX3" fmla="*/ 2249143 w 7510005"/>
              <a:gd name="connsiteY3" fmla="*/ 4449041 h 4454626"/>
              <a:gd name="connsiteX4" fmla="*/ 5408958 w 7510005"/>
              <a:gd name="connsiteY4" fmla="*/ 3894084 h 4454626"/>
              <a:gd name="connsiteX5" fmla="*/ 7510005 w 7510005"/>
              <a:gd name="connsiteY5" fmla="*/ 3400022 h 4454626"/>
              <a:gd name="connsiteX0" fmla="*/ 4220076 w 7834746"/>
              <a:gd name="connsiteY0" fmla="*/ 0 h 4454626"/>
              <a:gd name="connsiteX1" fmla="*/ 604022 w 7834746"/>
              <a:gd name="connsiteY1" fmla="*/ 2946941 h 4454626"/>
              <a:gd name="connsiteX2" fmla="*/ 595946 w 7834746"/>
              <a:gd name="connsiteY2" fmla="*/ 3927592 h 4454626"/>
              <a:gd name="connsiteX3" fmla="*/ 2573884 w 7834746"/>
              <a:gd name="connsiteY3" fmla="*/ 4449041 h 4454626"/>
              <a:gd name="connsiteX4" fmla="*/ 5733699 w 7834746"/>
              <a:gd name="connsiteY4" fmla="*/ 3894084 h 4454626"/>
              <a:gd name="connsiteX5" fmla="*/ 7834746 w 7834746"/>
              <a:gd name="connsiteY5" fmla="*/ 3400022 h 4454626"/>
              <a:gd name="connsiteX0" fmla="*/ 4220076 w 7834746"/>
              <a:gd name="connsiteY0" fmla="*/ 0 h 4454626"/>
              <a:gd name="connsiteX1" fmla="*/ 604022 w 7834746"/>
              <a:gd name="connsiteY1" fmla="*/ 2946941 h 4454626"/>
              <a:gd name="connsiteX2" fmla="*/ 595946 w 7834746"/>
              <a:gd name="connsiteY2" fmla="*/ 3927592 h 4454626"/>
              <a:gd name="connsiteX3" fmla="*/ 2573884 w 7834746"/>
              <a:gd name="connsiteY3" fmla="*/ 4449041 h 4454626"/>
              <a:gd name="connsiteX4" fmla="*/ 5733699 w 7834746"/>
              <a:gd name="connsiteY4" fmla="*/ 3894084 h 4454626"/>
              <a:gd name="connsiteX5" fmla="*/ 7834746 w 7834746"/>
              <a:gd name="connsiteY5" fmla="*/ 3400022 h 4454626"/>
              <a:gd name="connsiteX0" fmla="*/ 3866780 w 7481450"/>
              <a:gd name="connsiteY0" fmla="*/ 0 h 4454626"/>
              <a:gd name="connsiteX1" fmla="*/ 764687 w 7481450"/>
              <a:gd name="connsiteY1" fmla="*/ 2502010 h 4454626"/>
              <a:gd name="connsiteX2" fmla="*/ 242650 w 7481450"/>
              <a:gd name="connsiteY2" fmla="*/ 3927592 h 4454626"/>
              <a:gd name="connsiteX3" fmla="*/ 2220588 w 7481450"/>
              <a:gd name="connsiteY3" fmla="*/ 4449041 h 4454626"/>
              <a:gd name="connsiteX4" fmla="*/ 5380403 w 7481450"/>
              <a:gd name="connsiteY4" fmla="*/ 3894084 h 4454626"/>
              <a:gd name="connsiteX5" fmla="*/ 7481450 w 7481450"/>
              <a:gd name="connsiteY5" fmla="*/ 3400022 h 44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1450" h="4454626">
                <a:moveTo>
                  <a:pt x="3866780" y="0"/>
                </a:moveTo>
                <a:cubicBezTo>
                  <a:pt x="3233567" y="453980"/>
                  <a:pt x="1368709" y="1847411"/>
                  <a:pt x="764687" y="2502010"/>
                </a:cubicBezTo>
                <a:cubicBezTo>
                  <a:pt x="160665" y="3156609"/>
                  <a:pt x="0" y="3603087"/>
                  <a:pt x="242650" y="3927592"/>
                </a:cubicBezTo>
                <a:cubicBezTo>
                  <a:pt x="485300" y="4252097"/>
                  <a:pt x="1364296" y="4454626"/>
                  <a:pt x="2220588" y="4449041"/>
                </a:cubicBezTo>
                <a:cubicBezTo>
                  <a:pt x="3076880" y="4443456"/>
                  <a:pt x="4503593" y="4068921"/>
                  <a:pt x="5380403" y="3894084"/>
                </a:cubicBezTo>
                <a:cubicBezTo>
                  <a:pt x="6257213" y="3719247"/>
                  <a:pt x="6204446" y="3738666"/>
                  <a:pt x="7481450" y="3400022"/>
                </a:cubicBez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fontAlgn="auto">
              <a:spcBef>
                <a:spcPts val="0"/>
              </a:spcBef>
              <a:spcAft>
                <a:spcPts val="0"/>
              </a:spcAft>
              <a:defRPr/>
            </a:pPr>
            <a:endParaRPr lang="en-US"/>
          </a:p>
        </p:txBody>
      </p:sp>
      <p:sp>
        <p:nvSpPr>
          <p:cNvPr id="7" name="Freeform 6"/>
          <p:cNvSpPr/>
          <p:nvPr/>
        </p:nvSpPr>
        <p:spPr>
          <a:xfrm>
            <a:off x="4114800" y="1982788"/>
            <a:ext cx="2673350" cy="2309812"/>
          </a:xfrm>
          <a:custGeom>
            <a:avLst/>
            <a:gdLst>
              <a:gd name="connsiteX0" fmla="*/ 115910 w 1588394"/>
              <a:gd name="connsiteY0" fmla="*/ 1453167 h 1682839"/>
              <a:gd name="connsiteX1" fmla="*/ 347729 w 1588394"/>
              <a:gd name="connsiteY1" fmla="*/ 1633471 h 1682839"/>
              <a:gd name="connsiteX2" fmla="*/ 953036 w 1588394"/>
              <a:gd name="connsiteY2" fmla="*/ 1581955 h 1682839"/>
              <a:gd name="connsiteX3" fmla="*/ 1532586 w 1588394"/>
              <a:gd name="connsiteY3" fmla="*/ 1028164 h 1682839"/>
              <a:gd name="connsiteX4" fmla="*/ 1287887 w 1588394"/>
              <a:gd name="connsiteY4" fmla="*/ 371341 h 1682839"/>
              <a:gd name="connsiteX5" fmla="*/ 515155 w 1588394"/>
              <a:gd name="connsiteY5" fmla="*/ 75127 h 1682839"/>
              <a:gd name="connsiteX6" fmla="*/ 64394 w 1588394"/>
              <a:gd name="connsiteY6" fmla="*/ 822102 h 1682839"/>
              <a:gd name="connsiteX7" fmla="*/ 115910 w 1588394"/>
              <a:gd name="connsiteY7" fmla="*/ 1453167 h 1682839"/>
              <a:gd name="connsiteX0" fmla="*/ 27852 w 1500336"/>
              <a:gd name="connsiteY0" fmla="*/ 1417426 h 1647098"/>
              <a:gd name="connsiteX1" fmla="*/ 259671 w 1500336"/>
              <a:gd name="connsiteY1" fmla="*/ 1597730 h 1647098"/>
              <a:gd name="connsiteX2" fmla="*/ 864978 w 1500336"/>
              <a:gd name="connsiteY2" fmla="*/ 1546214 h 1647098"/>
              <a:gd name="connsiteX3" fmla="*/ 1444528 w 1500336"/>
              <a:gd name="connsiteY3" fmla="*/ 992423 h 1647098"/>
              <a:gd name="connsiteX4" fmla="*/ 1199829 w 1500336"/>
              <a:gd name="connsiteY4" fmla="*/ 335600 h 1647098"/>
              <a:gd name="connsiteX5" fmla="*/ 427097 w 1500336"/>
              <a:gd name="connsiteY5" fmla="*/ 39386 h 1647098"/>
              <a:gd name="connsiteX6" fmla="*/ 92560 w 1500336"/>
              <a:gd name="connsiteY6" fmla="*/ 571916 h 1647098"/>
              <a:gd name="connsiteX7" fmla="*/ 27852 w 1500336"/>
              <a:gd name="connsiteY7" fmla="*/ 1417426 h 1647098"/>
              <a:gd name="connsiteX0" fmla="*/ 27852 w 1500336"/>
              <a:gd name="connsiteY0" fmla="*/ 1417426 h 1607281"/>
              <a:gd name="connsiteX1" fmla="*/ 259671 w 1500336"/>
              <a:gd name="connsiteY1" fmla="*/ 1597730 h 1607281"/>
              <a:gd name="connsiteX2" fmla="*/ 864978 w 1500336"/>
              <a:gd name="connsiteY2" fmla="*/ 1474732 h 1607281"/>
              <a:gd name="connsiteX3" fmla="*/ 1444528 w 1500336"/>
              <a:gd name="connsiteY3" fmla="*/ 992423 h 1607281"/>
              <a:gd name="connsiteX4" fmla="*/ 1199829 w 1500336"/>
              <a:gd name="connsiteY4" fmla="*/ 335600 h 1607281"/>
              <a:gd name="connsiteX5" fmla="*/ 427097 w 1500336"/>
              <a:gd name="connsiteY5" fmla="*/ 39386 h 1607281"/>
              <a:gd name="connsiteX6" fmla="*/ 92560 w 1500336"/>
              <a:gd name="connsiteY6" fmla="*/ 571916 h 1607281"/>
              <a:gd name="connsiteX7" fmla="*/ 27852 w 1500336"/>
              <a:gd name="connsiteY7" fmla="*/ 1417426 h 1607281"/>
              <a:gd name="connsiteX0" fmla="*/ 27852 w 1816310"/>
              <a:gd name="connsiteY0" fmla="*/ 1447210 h 1637065"/>
              <a:gd name="connsiteX1" fmla="*/ 259671 w 1816310"/>
              <a:gd name="connsiteY1" fmla="*/ 1627514 h 1637065"/>
              <a:gd name="connsiteX2" fmla="*/ 864978 w 1816310"/>
              <a:gd name="connsiteY2" fmla="*/ 1504516 h 1637065"/>
              <a:gd name="connsiteX3" fmla="*/ 1444528 w 1816310"/>
              <a:gd name="connsiteY3" fmla="*/ 1022207 h 1637065"/>
              <a:gd name="connsiteX4" fmla="*/ 1646738 w 1816310"/>
              <a:gd name="connsiteY4" fmla="*/ 186680 h 1637065"/>
              <a:gd name="connsiteX5" fmla="*/ 427097 w 1816310"/>
              <a:gd name="connsiteY5" fmla="*/ 69170 h 1637065"/>
              <a:gd name="connsiteX6" fmla="*/ 92560 w 1816310"/>
              <a:gd name="connsiteY6" fmla="*/ 601700 h 1637065"/>
              <a:gd name="connsiteX7" fmla="*/ 27852 w 1816310"/>
              <a:gd name="connsiteY7" fmla="*/ 1447210 h 1637065"/>
              <a:gd name="connsiteX0" fmla="*/ 27852 w 1816310"/>
              <a:gd name="connsiteY0" fmla="*/ 1330031 h 1656595"/>
              <a:gd name="connsiteX1" fmla="*/ 259671 w 1816310"/>
              <a:gd name="connsiteY1" fmla="*/ 1627514 h 1656595"/>
              <a:gd name="connsiteX2" fmla="*/ 864978 w 1816310"/>
              <a:gd name="connsiteY2" fmla="*/ 1504516 h 1656595"/>
              <a:gd name="connsiteX3" fmla="*/ 1444528 w 1816310"/>
              <a:gd name="connsiteY3" fmla="*/ 1022207 h 1656595"/>
              <a:gd name="connsiteX4" fmla="*/ 1646738 w 1816310"/>
              <a:gd name="connsiteY4" fmla="*/ 186680 h 1656595"/>
              <a:gd name="connsiteX5" fmla="*/ 427097 w 1816310"/>
              <a:gd name="connsiteY5" fmla="*/ 69170 h 1656595"/>
              <a:gd name="connsiteX6" fmla="*/ 92560 w 1816310"/>
              <a:gd name="connsiteY6" fmla="*/ 601700 h 1656595"/>
              <a:gd name="connsiteX7" fmla="*/ 27852 w 1816310"/>
              <a:gd name="connsiteY7" fmla="*/ 1330031 h 1656595"/>
              <a:gd name="connsiteX0" fmla="*/ 27852 w 1816310"/>
              <a:gd name="connsiteY0" fmla="*/ 1303991 h 1630555"/>
              <a:gd name="connsiteX1" fmla="*/ 259671 w 1816310"/>
              <a:gd name="connsiteY1" fmla="*/ 1601474 h 1630555"/>
              <a:gd name="connsiteX2" fmla="*/ 864978 w 1816310"/>
              <a:gd name="connsiteY2" fmla="*/ 1478476 h 1630555"/>
              <a:gd name="connsiteX3" fmla="*/ 1444528 w 1816310"/>
              <a:gd name="connsiteY3" fmla="*/ 996167 h 1630555"/>
              <a:gd name="connsiteX4" fmla="*/ 1646738 w 1816310"/>
              <a:gd name="connsiteY4" fmla="*/ 160640 h 1630555"/>
              <a:gd name="connsiteX5" fmla="*/ 427097 w 1816310"/>
              <a:gd name="connsiteY5" fmla="*/ 43130 h 1630555"/>
              <a:gd name="connsiteX6" fmla="*/ 92560 w 1816310"/>
              <a:gd name="connsiteY6" fmla="*/ 419421 h 1630555"/>
              <a:gd name="connsiteX7" fmla="*/ 27852 w 1816310"/>
              <a:gd name="connsiteY7" fmla="*/ 1303991 h 1630555"/>
              <a:gd name="connsiteX0" fmla="*/ 27852 w 1513040"/>
              <a:gd name="connsiteY0" fmla="*/ 1303991 h 1630555"/>
              <a:gd name="connsiteX1" fmla="*/ 259671 w 1513040"/>
              <a:gd name="connsiteY1" fmla="*/ 1601474 h 1630555"/>
              <a:gd name="connsiteX2" fmla="*/ 864978 w 1513040"/>
              <a:gd name="connsiteY2" fmla="*/ 1478476 h 1630555"/>
              <a:gd name="connsiteX3" fmla="*/ 1444528 w 1513040"/>
              <a:gd name="connsiteY3" fmla="*/ 996167 h 1630555"/>
              <a:gd name="connsiteX4" fmla="*/ 1276051 w 1513040"/>
              <a:gd name="connsiteY4" fmla="*/ 160640 h 1630555"/>
              <a:gd name="connsiteX5" fmla="*/ 427097 w 1513040"/>
              <a:gd name="connsiteY5" fmla="*/ 43130 h 1630555"/>
              <a:gd name="connsiteX6" fmla="*/ 92560 w 1513040"/>
              <a:gd name="connsiteY6" fmla="*/ 419421 h 1630555"/>
              <a:gd name="connsiteX7" fmla="*/ 27852 w 1513040"/>
              <a:gd name="connsiteY7" fmla="*/ 1303991 h 1630555"/>
              <a:gd name="connsiteX0" fmla="*/ 27852 w 1395074"/>
              <a:gd name="connsiteY0" fmla="*/ 1303991 h 1630555"/>
              <a:gd name="connsiteX1" fmla="*/ 259671 w 1395074"/>
              <a:gd name="connsiteY1" fmla="*/ 1601474 h 1630555"/>
              <a:gd name="connsiteX2" fmla="*/ 864978 w 1395074"/>
              <a:gd name="connsiteY2" fmla="*/ 1478476 h 1630555"/>
              <a:gd name="connsiteX3" fmla="*/ 1141238 w 1395074"/>
              <a:gd name="connsiteY3" fmla="*/ 996167 h 1630555"/>
              <a:gd name="connsiteX4" fmla="*/ 1276051 w 1395074"/>
              <a:gd name="connsiteY4" fmla="*/ 160640 h 1630555"/>
              <a:gd name="connsiteX5" fmla="*/ 427097 w 1395074"/>
              <a:gd name="connsiteY5" fmla="*/ 43130 h 1630555"/>
              <a:gd name="connsiteX6" fmla="*/ 92560 w 1395074"/>
              <a:gd name="connsiteY6" fmla="*/ 419421 h 1630555"/>
              <a:gd name="connsiteX7" fmla="*/ 27852 w 1395074"/>
              <a:gd name="connsiteY7" fmla="*/ 1303991 h 1630555"/>
              <a:gd name="connsiteX0" fmla="*/ 27852 w 1395074"/>
              <a:gd name="connsiteY0" fmla="*/ 1303991 h 1630555"/>
              <a:gd name="connsiteX1" fmla="*/ 259671 w 1395074"/>
              <a:gd name="connsiteY1" fmla="*/ 1601474 h 1630555"/>
              <a:gd name="connsiteX2" fmla="*/ 696484 w 1395074"/>
              <a:gd name="connsiteY2" fmla="*/ 1478476 h 1630555"/>
              <a:gd name="connsiteX3" fmla="*/ 1141238 w 1395074"/>
              <a:gd name="connsiteY3" fmla="*/ 996167 h 1630555"/>
              <a:gd name="connsiteX4" fmla="*/ 1276051 w 1395074"/>
              <a:gd name="connsiteY4" fmla="*/ 160640 h 1630555"/>
              <a:gd name="connsiteX5" fmla="*/ 427097 w 1395074"/>
              <a:gd name="connsiteY5" fmla="*/ 43130 h 1630555"/>
              <a:gd name="connsiteX6" fmla="*/ 92560 w 1395074"/>
              <a:gd name="connsiteY6" fmla="*/ 419421 h 1630555"/>
              <a:gd name="connsiteX7" fmla="*/ 27852 w 1395074"/>
              <a:gd name="connsiteY7" fmla="*/ 1303991 h 1630555"/>
              <a:gd name="connsiteX0" fmla="*/ 27852 w 1395074"/>
              <a:gd name="connsiteY0" fmla="*/ 1303991 h 1672536"/>
              <a:gd name="connsiteX1" fmla="*/ 259671 w 1395074"/>
              <a:gd name="connsiteY1" fmla="*/ 1601474 h 1672536"/>
              <a:gd name="connsiteX2" fmla="*/ 864978 w 1395074"/>
              <a:gd name="connsiteY2" fmla="*/ 1571651 h 1672536"/>
              <a:gd name="connsiteX3" fmla="*/ 1141238 w 1395074"/>
              <a:gd name="connsiteY3" fmla="*/ 996167 h 1672536"/>
              <a:gd name="connsiteX4" fmla="*/ 1276051 w 1395074"/>
              <a:gd name="connsiteY4" fmla="*/ 160640 h 1672536"/>
              <a:gd name="connsiteX5" fmla="*/ 427097 w 1395074"/>
              <a:gd name="connsiteY5" fmla="*/ 43130 h 1672536"/>
              <a:gd name="connsiteX6" fmla="*/ 92560 w 1395074"/>
              <a:gd name="connsiteY6" fmla="*/ 419421 h 1672536"/>
              <a:gd name="connsiteX7" fmla="*/ 27852 w 1395074"/>
              <a:gd name="connsiteY7" fmla="*/ 1303991 h 1672536"/>
              <a:gd name="connsiteX0" fmla="*/ 27852 w 1395074"/>
              <a:gd name="connsiteY0" fmla="*/ 1303991 h 1672536"/>
              <a:gd name="connsiteX1" fmla="*/ 259671 w 1395074"/>
              <a:gd name="connsiteY1" fmla="*/ 1601474 h 1672536"/>
              <a:gd name="connsiteX2" fmla="*/ 864978 w 1395074"/>
              <a:gd name="connsiteY2" fmla="*/ 1571651 h 1672536"/>
              <a:gd name="connsiteX3" fmla="*/ 1141238 w 1395074"/>
              <a:gd name="connsiteY3" fmla="*/ 996167 h 1672536"/>
              <a:gd name="connsiteX4" fmla="*/ 1276051 w 1395074"/>
              <a:gd name="connsiteY4" fmla="*/ 160640 h 1672536"/>
              <a:gd name="connsiteX5" fmla="*/ 427097 w 1395074"/>
              <a:gd name="connsiteY5" fmla="*/ 43130 h 1672536"/>
              <a:gd name="connsiteX6" fmla="*/ 92560 w 1395074"/>
              <a:gd name="connsiteY6" fmla="*/ 419421 h 1672536"/>
              <a:gd name="connsiteX7" fmla="*/ 27852 w 1395074"/>
              <a:gd name="connsiteY7" fmla="*/ 1303991 h 1672536"/>
              <a:gd name="connsiteX0" fmla="*/ 27852 w 1423157"/>
              <a:gd name="connsiteY0" fmla="*/ 1356542 h 1698635"/>
              <a:gd name="connsiteX1" fmla="*/ 259671 w 1423157"/>
              <a:gd name="connsiteY1" fmla="*/ 1654025 h 1698635"/>
              <a:gd name="connsiteX2" fmla="*/ 864978 w 1423157"/>
              <a:gd name="connsiteY2" fmla="*/ 1624202 h 1698635"/>
              <a:gd name="connsiteX3" fmla="*/ 1309732 w 1423157"/>
              <a:gd name="connsiteY3" fmla="*/ 1374829 h 1698635"/>
              <a:gd name="connsiteX4" fmla="*/ 1276051 w 1423157"/>
              <a:gd name="connsiteY4" fmla="*/ 213191 h 1698635"/>
              <a:gd name="connsiteX5" fmla="*/ 427097 w 1423157"/>
              <a:gd name="connsiteY5" fmla="*/ 95681 h 1698635"/>
              <a:gd name="connsiteX6" fmla="*/ 92560 w 1423157"/>
              <a:gd name="connsiteY6" fmla="*/ 471972 h 1698635"/>
              <a:gd name="connsiteX7" fmla="*/ 27852 w 1423157"/>
              <a:gd name="connsiteY7" fmla="*/ 1356542 h 1698635"/>
              <a:gd name="connsiteX0" fmla="*/ 54293 w 1449598"/>
              <a:gd name="connsiteY0" fmla="*/ 1356542 h 1698635"/>
              <a:gd name="connsiteX1" fmla="*/ 444758 w 1449598"/>
              <a:gd name="connsiteY1" fmla="*/ 1654025 h 1698635"/>
              <a:gd name="connsiteX2" fmla="*/ 891419 w 1449598"/>
              <a:gd name="connsiteY2" fmla="*/ 1624202 h 1698635"/>
              <a:gd name="connsiteX3" fmla="*/ 1336173 w 1449598"/>
              <a:gd name="connsiteY3" fmla="*/ 1374829 h 1698635"/>
              <a:gd name="connsiteX4" fmla="*/ 1302492 w 1449598"/>
              <a:gd name="connsiteY4" fmla="*/ 213191 h 1698635"/>
              <a:gd name="connsiteX5" fmla="*/ 453538 w 1449598"/>
              <a:gd name="connsiteY5" fmla="*/ 95681 h 1698635"/>
              <a:gd name="connsiteX6" fmla="*/ 119001 w 1449598"/>
              <a:gd name="connsiteY6" fmla="*/ 471972 h 1698635"/>
              <a:gd name="connsiteX7" fmla="*/ 54293 w 1449598"/>
              <a:gd name="connsiteY7" fmla="*/ 1356542 h 1698635"/>
              <a:gd name="connsiteX0" fmla="*/ 67935 w 1383917"/>
              <a:gd name="connsiteY0" fmla="*/ 1356542 h 1698635"/>
              <a:gd name="connsiteX1" fmla="*/ 379077 w 1383917"/>
              <a:gd name="connsiteY1" fmla="*/ 1654025 h 1698635"/>
              <a:gd name="connsiteX2" fmla="*/ 825738 w 1383917"/>
              <a:gd name="connsiteY2" fmla="*/ 1624202 h 1698635"/>
              <a:gd name="connsiteX3" fmla="*/ 1270492 w 1383917"/>
              <a:gd name="connsiteY3" fmla="*/ 1374829 h 1698635"/>
              <a:gd name="connsiteX4" fmla="*/ 1236811 w 1383917"/>
              <a:gd name="connsiteY4" fmla="*/ 213191 h 1698635"/>
              <a:gd name="connsiteX5" fmla="*/ 387857 w 1383917"/>
              <a:gd name="connsiteY5" fmla="*/ 95681 h 1698635"/>
              <a:gd name="connsiteX6" fmla="*/ 53320 w 1383917"/>
              <a:gd name="connsiteY6" fmla="*/ 471972 h 1698635"/>
              <a:gd name="connsiteX7" fmla="*/ 67935 w 1383917"/>
              <a:gd name="connsiteY7" fmla="*/ 1356542 h 1698635"/>
              <a:gd name="connsiteX0" fmla="*/ 67935 w 1383917"/>
              <a:gd name="connsiteY0" fmla="*/ 1356542 h 1698635"/>
              <a:gd name="connsiteX1" fmla="*/ 379077 w 1383917"/>
              <a:gd name="connsiteY1" fmla="*/ 1654025 h 1698635"/>
              <a:gd name="connsiteX2" fmla="*/ 984384 w 1383917"/>
              <a:gd name="connsiteY2" fmla="*/ 1624202 h 1698635"/>
              <a:gd name="connsiteX3" fmla="*/ 1270492 w 1383917"/>
              <a:gd name="connsiteY3" fmla="*/ 1374829 h 1698635"/>
              <a:gd name="connsiteX4" fmla="*/ 1236811 w 1383917"/>
              <a:gd name="connsiteY4" fmla="*/ 213191 h 1698635"/>
              <a:gd name="connsiteX5" fmla="*/ 387857 w 1383917"/>
              <a:gd name="connsiteY5" fmla="*/ 95681 h 1698635"/>
              <a:gd name="connsiteX6" fmla="*/ 53320 w 1383917"/>
              <a:gd name="connsiteY6" fmla="*/ 471972 h 1698635"/>
              <a:gd name="connsiteX7" fmla="*/ 67935 w 1383917"/>
              <a:gd name="connsiteY7" fmla="*/ 1356542 h 1698635"/>
              <a:gd name="connsiteX0" fmla="*/ 67935 w 1383917"/>
              <a:gd name="connsiteY0" fmla="*/ 1356542 h 1698635"/>
              <a:gd name="connsiteX1" fmla="*/ 379077 w 1383917"/>
              <a:gd name="connsiteY1" fmla="*/ 1654025 h 1698635"/>
              <a:gd name="connsiteX2" fmla="*/ 984384 w 1383917"/>
              <a:gd name="connsiteY2" fmla="*/ 1624202 h 1698635"/>
              <a:gd name="connsiteX3" fmla="*/ 1270492 w 1383917"/>
              <a:gd name="connsiteY3" fmla="*/ 1374829 h 1698635"/>
              <a:gd name="connsiteX4" fmla="*/ 1236811 w 1383917"/>
              <a:gd name="connsiteY4" fmla="*/ 213191 h 1698635"/>
              <a:gd name="connsiteX5" fmla="*/ 387857 w 1383917"/>
              <a:gd name="connsiteY5" fmla="*/ 95681 h 1698635"/>
              <a:gd name="connsiteX6" fmla="*/ 53320 w 1383917"/>
              <a:gd name="connsiteY6" fmla="*/ 471972 h 1698635"/>
              <a:gd name="connsiteX7" fmla="*/ 67935 w 1383917"/>
              <a:gd name="connsiteY7" fmla="*/ 1356542 h 1698635"/>
              <a:gd name="connsiteX0" fmla="*/ 67935 w 1383917"/>
              <a:gd name="connsiteY0" fmla="*/ 1356542 h 1698635"/>
              <a:gd name="connsiteX1" fmla="*/ 379077 w 1383917"/>
              <a:gd name="connsiteY1" fmla="*/ 1654025 h 1698635"/>
              <a:gd name="connsiteX2" fmla="*/ 984384 w 1383917"/>
              <a:gd name="connsiteY2" fmla="*/ 1624202 h 1698635"/>
              <a:gd name="connsiteX3" fmla="*/ 1270492 w 1383917"/>
              <a:gd name="connsiteY3" fmla="*/ 1374829 h 1698635"/>
              <a:gd name="connsiteX4" fmla="*/ 1236811 w 1383917"/>
              <a:gd name="connsiteY4" fmla="*/ 213191 h 1698635"/>
              <a:gd name="connsiteX5" fmla="*/ 387857 w 1383917"/>
              <a:gd name="connsiteY5" fmla="*/ 95681 h 1698635"/>
              <a:gd name="connsiteX6" fmla="*/ 53320 w 1383917"/>
              <a:gd name="connsiteY6" fmla="*/ 471972 h 1698635"/>
              <a:gd name="connsiteX7" fmla="*/ 67935 w 1383917"/>
              <a:gd name="connsiteY7" fmla="*/ 1356542 h 1698635"/>
              <a:gd name="connsiteX0" fmla="*/ 67935 w 1383917"/>
              <a:gd name="connsiteY0" fmla="*/ 1356542 h 1698635"/>
              <a:gd name="connsiteX1" fmla="*/ 379077 w 1383917"/>
              <a:gd name="connsiteY1" fmla="*/ 1654025 h 1698635"/>
              <a:gd name="connsiteX2" fmla="*/ 984384 w 1383917"/>
              <a:gd name="connsiteY2" fmla="*/ 1624202 h 1698635"/>
              <a:gd name="connsiteX3" fmla="*/ 1270492 w 1383917"/>
              <a:gd name="connsiteY3" fmla="*/ 1374829 h 1698635"/>
              <a:gd name="connsiteX4" fmla="*/ 1236811 w 1383917"/>
              <a:gd name="connsiteY4" fmla="*/ 213191 h 1698635"/>
              <a:gd name="connsiteX5" fmla="*/ 387857 w 1383917"/>
              <a:gd name="connsiteY5" fmla="*/ 95681 h 1698635"/>
              <a:gd name="connsiteX6" fmla="*/ 53320 w 1383917"/>
              <a:gd name="connsiteY6" fmla="*/ 471972 h 1698635"/>
              <a:gd name="connsiteX7" fmla="*/ 67935 w 1383917"/>
              <a:gd name="connsiteY7" fmla="*/ 1356542 h 169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917" h="1698635">
                <a:moveTo>
                  <a:pt x="67935" y="1356542"/>
                </a:moveTo>
                <a:cubicBezTo>
                  <a:pt x="122228" y="1553551"/>
                  <a:pt x="226335" y="1609415"/>
                  <a:pt x="379077" y="1654025"/>
                </a:cubicBezTo>
                <a:cubicBezTo>
                  <a:pt x="531819" y="1698635"/>
                  <a:pt x="835815" y="1670735"/>
                  <a:pt x="984384" y="1624202"/>
                </a:cubicBezTo>
                <a:cubicBezTo>
                  <a:pt x="1132953" y="1577669"/>
                  <a:pt x="1228421" y="1609997"/>
                  <a:pt x="1270492" y="1374829"/>
                </a:cubicBezTo>
                <a:cubicBezTo>
                  <a:pt x="1312563" y="1139661"/>
                  <a:pt x="1383917" y="426382"/>
                  <a:pt x="1236811" y="213191"/>
                </a:cubicBezTo>
                <a:cubicBezTo>
                  <a:pt x="1089705" y="0"/>
                  <a:pt x="585106" y="52551"/>
                  <a:pt x="387857" y="95681"/>
                </a:cubicBezTo>
                <a:cubicBezTo>
                  <a:pt x="190608" y="138811"/>
                  <a:pt x="106640" y="261829"/>
                  <a:pt x="53320" y="471972"/>
                </a:cubicBezTo>
                <a:cubicBezTo>
                  <a:pt x="0" y="682115"/>
                  <a:pt x="13642" y="1159533"/>
                  <a:pt x="67935" y="1356542"/>
                </a:cubicBezTo>
                <a:close/>
              </a:path>
            </a:pathLst>
          </a:cu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sz="1600" dirty="0"/>
              <a:t>Government and Industry</a:t>
            </a:r>
          </a:p>
          <a:p>
            <a:pPr algn="ctr" fontAlgn="auto">
              <a:spcBef>
                <a:spcPts val="0"/>
              </a:spcBef>
              <a:spcAft>
                <a:spcPts val="0"/>
              </a:spcAft>
              <a:defRPr/>
            </a:pPr>
            <a:r>
              <a:rPr lang="en-US" sz="1600" dirty="0"/>
              <a:t>Testing Facilities</a:t>
            </a:r>
            <a:endParaRPr lang="en-US" sz="1400" dirty="0"/>
          </a:p>
          <a:p>
            <a:pPr algn="ctr" fontAlgn="auto">
              <a:spcBef>
                <a:spcPts val="0"/>
              </a:spcBef>
              <a:spcAft>
                <a:spcPts val="0"/>
              </a:spcAft>
              <a:defRPr/>
            </a:pPr>
            <a:endParaRPr lang="en-US" dirty="0"/>
          </a:p>
        </p:txBody>
      </p:sp>
      <p:cxnSp>
        <p:nvCxnSpPr>
          <p:cNvPr id="8" name="Straight Arrow Connector 7"/>
          <p:cNvCxnSpPr/>
          <p:nvPr/>
        </p:nvCxnSpPr>
        <p:spPr>
          <a:xfrm rot="5400000" flipH="1" flipV="1">
            <a:off x="-893762" y="3773488"/>
            <a:ext cx="4310062" cy="111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V="1">
            <a:off x="1255713" y="5922963"/>
            <a:ext cx="6818312" cy="111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609600" y="3149600"/>
            <a:ext cx="615553" cy="1178400"/>
          </a:xfrm>
          <a:prstGeom prst="rect">
            <a:avLst/>
          </a:prstGeom>
          <a:noFill/>
          <a:effectLst>
            <a:outerShdw blurRad="50800" dist="38100" dir="2700000" algn="tl" rotWithShape="0">
              <a:prstClr val="black">
                <a:alpha val="40000"/>
              </a:prstClr>
            </a:outerShdw>
          </a:effectLst>
        </p:spPr>
        <p:txBody>
          <a:bodyPr vert="vert270" wrap="none">
            <a:spAutoFit/>
          </a:bodyPr>
          <a:lstStyle/>
          <a:p>
            <a:pPr fontAlgn="auto">
              <a:spcBef>
                <a:spcPts val="0"/>
              </a:spcBef>
              <a:spcAft>
                <a:spcPts val="0"/>
              </a:spcAft>
              <a:defRPr/>
            </a:pPr>
            <a:r>
              <a:rPr lang="en-US" sz="2800" dirty="0">
                <a:latin typeface="+mn-lt"/>
              </a:rPr>
              <a:t>Power</a:t>
            </a:r>
            <a:endParaRPr lang="en-US" sz="3200" dirty="0">
              <a:latin typeface="+mn-lt"/>
            </a:endParaRPr>
          </a:p>
        </p:txBody>
      </p:sp>
      <p:cxnSp>
        <p:nvCxnSpPr>
          <p:cNvPr id="12" name="Straight Connector 11"/>
          <p:cNvCxnSpPr/>
          <p:nvPr/>
        </p:nvCxnSpPr>
        <p:spPr>
          <a:xfrm rot="5400000">
            <a:off x="2476500" y="5919788"/>
            <a:ext cx="257175" cy="0"/>
          </a:xfrm>
          <a:prstGeom prst="line">
            <a:avLst/>
          </a:prstGeom>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5400000">
            <a:off x="4277519" y="5918994"/>
            <a:ext cx="257175" cy="1587"/>
          </a:xfrm>
          <a:prstGeom prst="line">
            <a:avLst/>
          </a:prstGeom>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rot="5400000">
            <a:off x="7173119" y="5918994"/>
            <a:ext cx="257175" cy="1587"/>
          </a:xfrm>
          <a:prstGeom prst="line">
            <a:avLst/>
          </a:prstGeom>
          <a:ln/>
        </p:spPr>
        <p:style>
          <a:lnRef idx="2">
            <a:schemeClr val="dk1"/>
          </a:lnRef>
          <a:fillRef idx="0">
            <a:schemeClr val="dk1"/>
          </a:fillRef>
          <a:effectRef idx="1">
            <a:schemeClr val="dk1"/>
          </a:effectRef>
          <a:fontRef idx="minor">
            <a:schemeClr val="tx1"/>
          </a:fontRef>
        </p:style>
      </p:cxnSp>
      <p:sp>
        <p:nvSpPr>
          <p:cNvPr id="15" name="Freeform 14"/>
          <p:cNvSpPr/>
          <p:nvPr/>
        </p:nvSpPr>
        <p:spPr>
          <a:xfrm>
            <a:off x="1317625" y="5214938"/>
            <a:ext cx="1192213" cy="644525"/>
          </a:xfrm>
          <a:custGeom>
            <a:avLst/>
            <a:gdLst>
              <a:gd name="connsiteX0" fmla="*/ 115910 w 1588394"/>
              <a:gd name="connsiteY0" fmla="*/ 1453167 h 1682839"/>
              <a:gd name="connsiteX1" fmla="*/ 347729 w 1588394"/>
              <a:gd name="connsiteY1" fmla="*/ 1633471 h 1682839"/>
              <a:gd name="connsiteX2" fmla="*/ 953036 w 1588394"/>
              <a:gd name="connsiteY2" fmla="*/ 1581955 h 1682839"/>
              <a:gd name="connsiteX3" fmla="*/ 1532586 w 1588394"/>
              <a:gd name="connsiteY3" fmla="*/ 1028164 h 1682839"/>
              <a:gd name="connsiteX4" fmla="*/ 1287887 w 1588394"/>
              <a:gd name="connsiteY4" fmla="*/ 371341 h 1682839"/>
              <a:gd name="connsiteX5" fmla="*/ 515155 w 1588394"/>
              <a:gd name="connsiteY5" fmla="*/ 75127 h 1682839"/>
              <a:gd name="connsiteX6" fmla="*/ 64394 w 1588394"/>
              <a:gd name="connsiteY6" fmla="*/ 822102 h 1682839"/>
              <a:gd name="connsiteX7" fmla="*/ 115910 w 1588394"/>
              <a:gd name="connsiteY7" fmla="*/ 1453167 h 1682839"/>
              <a:gd name="connsiteX0" fmla="*/ 115910 w 1588394"/>
              <a:gd name="connsiteY0" fmla="*/ 1389041 h 1618713"/>
              <a:gd name="connsiteX1" fmla="*/ 347729 w 1588394"/>
              <a:gd name="connsiteY1" fmla="*/ 1569345 h 1618713"/>
              <a:gd name="connsiteX2" fmla="*/ 953036 w 1588394"/>
              <a:gd name="connsiteY2" fmla="*/ 1517829 h 1618713"/>
              <a:gd name="connsiteX3" fmla="*/ 1532586 w 1588394"/>
              <a:gd name="connsiteY3" fmla="*/ 964038 h 1618713"/>
              <a:gd name="connsiteX4" fmla="*/ 1287887 w 1588394"/>
              <a:gd name="connsiteY4" fmla="*/ 307215 h 1618713"/>
              <a:gd name="connsiteX5" fmla="*/ 515155 w 1588394"/>
              <a:gd name="connsiteY5" fmla="*/ 11001 h 1618713"/>
              <a:gd name="connsiteX6" fmla="*/ 64394 w 1588394"/>
              <a:gd name="connsiteY6" fmla="*/ 241209 h 1618713"/>
              <a:gd name="connsiteX7" fmla="*/ 115910 w 1588394"/>
              <a:gd name="connsiteY7" fmla="*/ 1389041 h 1618713"/>
              <a:gd name="connsiteX0" fmla="*/ 115910 w 1588394"/>
              <a:gd name="connsiteY0" fmla="*/ 1389041 h 1618713"/>
              <a:gd name="connsiteX1" fmla="*/ 347729 w 1588394"/>
              <a:gd name="connsiteY1" fmla="*/ 1569345 h 1618713"/>
              <a:gd name="connsiteX2" fmla="*/ 953036 w 1588394"/>
              <a:gd name="connsiteY2" fmla="*/ 1517829 h 1618713"/>
              <a:gd name="connsiteX3" fmla="*/ 1532586 w 1588394"/>
              <a:gd name="connsiteY3" fmla="*/ 964038 h 1618713"/>
              <a:gd name="connsiteX4" fmla="*/ 1287887 w 1588394"/>
              <a:gd name="connsiteY4" fmla="*/ 307215 h 1618713"/>
              <a:gd name="connsiteX5" fmla="*/ 515155 w 1588394"/>
              <a:gd name="connsiteY5" fmla="*/ 11001 h 1618713"/>
              <a:gd name="connsiteX6" fmla="*/ 64394 w 1588394"/>
              <a:gd name="connsiteY6" fmla="*/ 241209 h 1618713"/>
              <a:gd name="connsiteX7" fmla="*/ 115910 w 1588394"/>
              <a:gd name="connsiteY7" fmla="*/ 1389041 h 1618713"/>
              <a:gd name="connsiteX0" fmla="*/ 115910 w 1588394"/>
              <a:gd name="connsiteY0" fmla="*/ 1389041 h 1618713"/>
              <a:gd name="connsiteX1" fmla="*/ 505594 w 1588394"/>
              <a:gd name="connsiteY1" fmla="*/ 1569345 h 1618713"/>
              <a:gd name="connsiteX2" fmla="*/ 953036 w 1588394"/>
              <a:gd name="connsiteY2" fmla="*/ 1517829 h 1618713"/>
              <a:gd name="connsiteX3" fmla="*/ 1532586 w 1588394"/>
              <a:gd name="connsiteY3" fmla="*/ 964038 h 1618713"/>
              <a:gd name="connsiteX4" fmla="*/ 1287887 w 1588394"/>
              <a:gd name="connsiteY4" fmla="*/ 307215 h 1618713"/>
              <a:gd name="connsiteX5" fmla="*/ 515155 w 1588394"/>
              <a:gd name="connsiteY5" fmla="*/ 11001 h 1618713"/>
              <a:gd name="connsiteX6" fmla="*/ 64394 w 1588394"/>
              <a:gd name="connsiteY6" fmla="*/ 241209 h 1618713"/>
              <a:gd name="connsiteX7" fmla="*/ 115910 w 1588394"/>
              <a:gd name="connsiteY7" fmla="*/ 1389041 h 1618713"/>
              <a:gd name="connsiteX0" fmla="*/ 115910 w 1588394"/>
              <a:gd name="connsiteY0" fmla="*/ 1389041 h 1618713"/>
              <a:gd name="connsiteX1" fmla="*/ 505594 w 1588394"/>
              <a:gd name="connsiteY1" fmla="*/ 1569345 h 1618713"/>
              <a:gd name="connsiteX2" fmla="*/ 953036 w 1588394"/>
              <a:gd name="connsiteY2" fmla="*/ 1517829 h 1618713"/>
              <a:gd name="connsiteX3" fmla="*/ 1532586 w 1588394"/>
              <a:gd name="connsiteY3" fmla="*/ 964038 h 1618713"/>
              <a:gd name="connsiteX4" fmla="*/ 1287887 w 1588394"/>
              <a:gd name="connsiteY4" fmla="*/ 307215 h 1618713"/>
              <a:gd name="connsiteX5" fmla="*/ 515155 w 1588394"/>
              <a:gd name="connsiteY5" fmla="*/ 11001 h 1618713"/>
              <a:gd name="connsiteX6" fmla="*/ 64394 w 1588394"/>
              <a:gd name="connsiteY6" fmla="*/ 241209 h 1618713"/>
              <a:gd name="connsiteX7" fmla="*/ 115910 w 1588394"/>
              <a:gd name="connsiteY7" fmla="*/ 1389041 h 1618713"/>
              <a:gd name="connsiteX0" fmla="*/ 115910 w 1588394"/>
              <a:gd name="connsiteY0" fmla="*/ 1389041 h 1618713"/>
              <a:gd name="connsiteX1" fmla="*/ 505594 w 1588394"/>
              <a:gd name="connsiteY1" fmla="*/ 1569345 h 1618713"/>
              <a:gd name="connsiteX2" fmla="*/ 953036 w 1588394"/>
              <a:gd name="connsiteY2" fmla="*/ 1517829 h 1618713"/>
              <a:gd name="connsiteX3" fmla="*/ 1532586 w 1588394"/>
              <a:gd name="connsiteY3" fmla="*/ 964038 h 1618713"/>
              <a:gd name="connsiteX4" fmla="*/ 1287887 w 1588394"/>
              <a:gd name="connsiteY4" fmla="*/ 307215 h 1618713"/>
              <a:gd name="connsiteX5" fmla="*/ 515155 w 1588394"/>
              <a:gd name="connsiteY5" fmla="*/ 11001 h 1618713"/>
              <a:gd name="connsiteX6" fmla="*/ 64394 w 1588394"/>
              <a:gd name="connsiteY6" fmla="*/ 241209 h 1618713"/>
              <a:gd name="connsiteX7" fmla="*/ 115910 w 1588394"/>
              <a:gd name="connsiteY7" fmla="*/ 1389041 h 1618713"/>
              <a:gd name="connsiteX0" fmla="*/ 148107 w 1620591"/>
              <a:gd name="connsiteY0" fmla="*/ 1389041 h 1601811"/>
              <a:gd name="connsiteX1" fmla="*/ 985233 w 1620591"/>
              <a:gd name="connsiteY1" fmla="*/ 1517829 h 1601811"/>
              <a:gd name="connsiteX2" fmla="*/ 1564783 w 1620591"/>
              <a:gd name="connsiteY2" fmla="*/ 964038 h 1601811"/>
              <a:gd name="connsiteX3" fmla="*/ 1320084 w 1620591"/>
              <a:gd name="connsiteY3" fmla="*/ 307215 h 1601811"/>
              <a:gd name="connsiteX4" fmla="*/ 547352 w 1620591"/>
              <a:gd name="connsiteY4" fmla="*/ 11001 h 1601811"/>
              <a:gd name="connsiteX5" fmla="*/ 96591 w 1620591"/>
              <a:gd name="connsiteY5" fmla="*/ 241209 h 1601811"/>
              <a:gd name="connsiteX6" fmla="*/ 148107 w 1620591"/>
              <a:gd name="connsiteY6" fmla="*/ 1389041 h 1601811"/>
              <a:gd name="connsiteX0" fmla="*/ 148107 w 1620591"/>
              <a:gd name="connsiteY0" fmla="*/ 1389042 h 1601813"/>
              <a:gd name="connsiteX1" fmla="*/ 985233 w 1620591"/>
              <a:gd name="connsiteY1" fmla="*/ 1517829 h 1601813"/>
              <a:gd name="connsiteX2" fmla="*/ 1564783 w 1620591"/>
              <a:gd name="connsiteY2" fmla="*/ 964038 h 1601813"/>
              <a:gd name="connsiteX3" fmla="*/ 1320084 w 1620591"/>
              <a:gd name="connsiteY3" fmla="*/ 307215 h 1601813"/>
              <a:gd name="connsiteX4" fmla="*/ 547352 w 1620591"/>
              <a:gd name="connsiteY4" fmla="*/ 11001 h 1601813"/>
              <a:gd name="connsiteX5" fmla="*/ 96591 w 1620591"/>
              <a:gd name="connsiteY5" fmla="*/ 241209 h 1601813"/>
              <a:gd name="connsiteX6" fmla="*/ 148107 w 1620591"/>
              <a:gd name="connsiteY6" fmla="*/ 1389042 h 1601813"/>
              <a:gd name="connsiteX0" fmla="*/ 148107 w 1620591"/>
              <a:gd name="connsiteY0" fmla="*/ 1389042 h 1601811"/>
              <a:gd name="connsiteX1" fmla="*/ 985233 w 1620591"/>
              <a:gd name="connsiteY1" fmla="*/ 1517829 h 1601811"/>
              <a:gd name="connsiteX2" fmla="*/ 1564783 w 1620591"/>
              <a:gd name="connsiteY2" fmla="*/ 964038 h 1601811"/>
              <a:gd name="connsiteX3" fmla="*/ 1320084 w 1620591"/>
              <a:gd name="connsiteY3" fmla="*/ 307215 h 1601811"/>
              <a:gd name="connsiteX4" fmla="*/ 547352 w 1620591"/>
              <a:gd name="connsiteY4" fmla="*/ 11001 h 1601811"/>
              <a:gd name="connsiteX5" fmla="*/ 96591 w 1620591"/>
              <a:gd name="connsiteY5" fmla="*/ 241209 h 1601811"/>
              <a:gd name="connsiteX6" fmla="*/ 148107 w 1620591"/>
              <a:gd name="connsiteY6" fmla="*/ 1389042 h 1601811"/>
              <a:gd name="connsiteX0" fmla="*/ 148107 w 1620591"/>
              <a:gd name="connsiteY0" fmla="*/ 1390986 h 1603757"/>
              <a:gd name="connsiteX1" fmla="*/ 985233 w 1620591"/>
              <a:gd name="connsiteY1" fmla="*/ 1519773 h 1603757"/>
              <a:gd name="connsiteX2" fmla="*/ 1564783 w 1620591"/>
              <a:gd name="connsiteY2" fmla="*/ 965982 h 1603757"/>
              <a:gd name="connsiteX3" fmla="*/ 1320084 w 1620591"/>
              <a:gd name="connsiteY3" fmla="*/ 165484 h 1603757"/>
              <a:gd name="connsiteX4" fmla="*/ 547352 w 1620591"/>
              <a:gd name="connsiteY4" fmla="*/ 12945 h 1603757"/>
              <a:gd name="connsiteX5" fmla="*/ 96591 w 1620591"/>
              <a:gd name="connsiteY5" fmla="*/ 243153 h 1603757"/>
              <a:gd name="connsiteX6" fmla="*/ 148107 w 1620591"/>
              <a:gd name="connsiteY6" fmla="*/ 1390986 h 1603757"/>
              <a:gd name="connsiteX0" fmla="*/ 148107 w 1463345"/>
              <a:gd name="connsiteY0" fmla="*/ 1432234 h 1645003"/>
              <a:gd name="connsiteX1" fmla="*/ 985233 w 1463345"/>
              <a:gd name="connsiteY1" fmla="*/ 1561021 h 1645003"/>
              <a:gd name="connsiteX2" fmla="*/ 1406919 w 1463345"/>
              <a:gd name="connsiteY2" fmla="*/ 1294584 h 1645003"/>
              <a:gd name="connsiteX3" fmla="*/ 1320084 w 1463345"/>
              <a:gd name="connsiteY3" fmla="*/ 206732 h 1645003"/>
              <a:gd name="connsiteX4" fmla="*/ 547352 w 1463345"/>
              <a:gd name="connsiteY4" fmla="*/ 54193 h 1645003"/>
              <a:gd name="connsiteX5" fmla="*/ 96591 w 1463345"/>
              <a:gd name="connsiteY5" fmla="*/ 284401 h 1645003"/>
              <a:gd name="connsiteX6" fmla="*/ 148107 w 1463345"/>
              <a:gd name="connsiteY6" fmla="*/ 1432234 h 1645003"/>
              <a:gd name="connsiteX0" fmla="*/ 157523 w 1472143"/>
              <a:gd name="connsiteY0" fmla="*/ 1432234 h 1645005"/>
              <a:gd name="connsiteX1" fmla="*/ 994649 w 1472143"/>
              <a:gd name="connsiteY1" fmla="*/ 1561021 h 1645005"/>
              <a:gd name="connsiteX2" fmla="*/ 1416335 w 1472143"/>
              <a:gd name="connsiteY2" fmla="*/ 1294584 h 1645005"/>
              <a:gd name="connsiteX3" fmla="*/ 1329500 w 1472143"/>
              <a:gd name="connsiteY3" fmla="*/ 206732 h 1645005"/>
              <a:gd name="connsiteX4" fmla="*/ 793564 w 1472143"/>
              <a:gd name="connsiteY4" fmla="*/ 54193 h 1645005"/>
              <a:gd name="connsiteX5" fmla="*/ 106007 w 1472143"/>
              <a:gd name="connsiteY5" fmla="*/ 284401 h 1645005"/>
              <a:gd name="connsiteX6" fmla="*/ 157523 w 1472143"/>
              <a:gd name="connsiteY6" fmla="*/ 1432234 h 1645005"/>
              <a:gd name="connsiteX0" fmla="*/ 157523 w 1472143"/>
              <a:gd name="connsiteY0" fmla="*/ 1432234 h 1645003"/>
              <a:gd name="connsiteX1" fmla="*/ 994649 w 1472143"/>
              <a:gd name="connsiteY1" fmla="*/ 1561021 h 1645003"/>
              <a:gd name="connsiteX2" fmla="*/ 1416335 w 1472143"/>
              <a:gd name="connsiteY2" fmla="*/ 1294584 h 1645003"/>
              <a:gd name="connsiteX3" fmla="*/ 1329500 w 1472143"/>
              <a:gd name="connsiteY3" fmla="*/ 206732 h 1645003"/>
              <a:gd name="connsiteX4" fmla="*/ 793564 w 1472143"/>
              <a:gd name="connsiteY4" fmla="*/ 54193 h 1645003"/>
              <a:gd name="connsiteX5" fmla="*/ 106007 w 1472143"/>
              <a:gd name="connsiteY5" fmla="*/ 284402 h 1645003"/>
              <a:gd name="connsiteX6" fmla="*/ 157523 w 1472143"/>
              <a:gd name="connsiteY6" fmla="*/ 1432234 h 1645003"/>
              <a:gd name="connsiteX0" fmla="*/ 148107 w 1462727"/>
              <a:gd name="connsiteY0" fmla="*/ 1432234 h 1645005"/>
              <a:gd name="connsiteX1" fmla="*/ 985233 w 1462727"/>
              <a:gd name="connsiteY1" fmla="*/ 1561021 h 1645005"/>
              <a:gd name="connsiteX2" fmla="*/ 1406919 w 1462727"/>
              <a:gd name="connsiteY2" fmla="*/ 1294584 h 1645005"/>
              <a:gd name="connsiteX3" fmla="*/ 1320084 w 1462727"/>
              <a:gd name="connsiteY3" fmla="*/ 206732 h 1645005"/>
              <a:gd name="connsiteX4" fmla="*/ 705216 w 1462727"/>
              <a:gd name="connsiteY4" fmla="*/ 54193 h 1645005"/>
              <a:gd name="connsiteX5" fmla="*/ 96591 w 1462727"/>
              <a:gd name="connsiteY5" fmla="*/ 284402 h 1645005"/>
              <a:gd name="connsiteX6" fmla="*/ 148107 w 1462727"/>
              <a:gd name="connsiteY6" fmla="*/ 1432234 h 1645005"/>
              <a:gd name="connsiteX0" fmla="*/ 148107 w 1462728"/>
              <a:gd name="connsiteY0" fmla="*/ 1432234 h 1645003"/>
              <a:gd name="connsiteX1" fmla="*/ 985233 w 1462728"/>
              <a:gd name="connsiteY1" fmla="*/ 1561021 h 1645003"/>
              <a:gd name="connsiteX2" fmla="*/ 1406919 w 1462728"/>
              <a:gd name="connsiteY2" fmla="*/ 1294584 h 1645003"/>
              <a:gd name="connsiteX3" fmla="*/ 1320085 w 1462728"/>
              <a:gd name="connsiteY3" fmla="*/ 206732 h 1645003"/>
              <a:gd name="connsiteX4" fmla="*/ 705216 w 1462728"/>
              <a:gd name="connsiteY4" fmla="*/ 54193 h 1645003"/>
              <a:gd name="connsiteX5" fmla="*/ 96591 w 1462728"/>
              <a:gd name="connsiteY5" fmla="*/ 284402 h 1645003"/>
              <a:gd name="connsiteX6" fmla="*/ 148107 w 1462728"/>
              <a:gd name="connsiteY6" fmla="*/ 1432234 h 164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728" h="1645003">
                <a:moveTo>
                  <a:pt x="148107" y="1432234"/>
                </a:moveTo>
                <a:cubicBezTo>
                  <a:pt x="296214" y="1645004"/>
                  <a:pt x="775431" y="1583963"/>
                  <a:pt x="985233" y="1561021"/>
                </a:cubicBezTo>
                <a:cubicBezTo>
                  <a:pt x="1195035" y="1538079"/>
                  <a:pt x="1351110" y="1520299"/>
                  <a:pt x="1406919" y="1294584"/>
                </a:cubicBezTo>
                <a:cubicBezTo>
                  <a:pt x="1462728" y="1068869"/>
                  <a:pt x="1437036" y="413464"/>
                  <a:pt x="1320085" y="206732"/>
                </a:cubicBezTo>
                <a:cubicBezTo>
                  <a:pt x="1203134" y="0"/>
                  <a:pt x="909132" y="41248"/>
                  <a:pt x="705216" y="54193"/>
                </a:cubicBezTo>
                <a:cubicBezTo>
                  <a:pt x="501300" y="67138"/>
                  <a:pt x="189442" y="54729"/>
                  <a:pt x="96591" y="284402"/>
                </a:cubicBezTo>
                <a:cubicBezTo>
                  <a:pt x="3740" y="514075"/>
                  <a:pt x="0" y="1219464"/>
                  <a:pt x="148107" y="1432234"/>
                </a:cubicBezTo>
                <a:close/>
              </a:path>
            </a:pathLst>
          </a:cu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en-US" sz="1400" dirty="0"/>
              <a:t>Typical</a:t>
            </a:r>
          </a:p>
          <a:p>
            <a:pPr algn="ctr" fontAlgn="auto">
              <a:spcBef>
                <a:spcPts val="0"/>
              </a:spcBef>
              <a:spcAft>
                <a:spcPts val="0"/>
              </a:spcAft>
              <a:defRPr/>
            </a:pPr>
            <a:r>
              <a:rPr lang="en-US" sz="1400" dirty="0"/>
              <a:t>University</a:t>
            </a:r>
          </a:p>
        </p:txBody>
      </p:sp>
      <p:sp>
        <p:nvSpPr>
          <p:cNvPr id="16" name="TextBox 15"/>
          <p:cNvSpPr txBox="1"/>
          <p:nvPr/>
        </p:nvSpPr>
        <p:spPr>
          <a:xfrm>
            <a:off x="4641850" y="4636869"/>
            <a:ext cx="2597150" cy="584775"/>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en-US" sz="1600" b="1" dirty="0">
                <a:solidFill>
                  <a:schemeClr val="accent2"/>
                </a:solidFill>
              </a:rPr>
              <a:t>Envelope of</a:t>
            </a:r>
          </a:p>
          <a:p>
            <a:pPr algn="ctr" fontAlgn="auto">
              <a:spcBef>
                <a:spcPts val="0"/>
              </a:spcBef>
              <a:spcAft>
                <a:spcPts val="0"/>
              </a:spcAft>
              <a:defRPr/>
            </a:pPr>
            <a:r>
              <a:rPr lang="en-US" sz="1600" b="1" dirty="0">
                <a:solidFill>
                  <a:schemeClr val="accent2"/>
                </a:solidFill>
              </a:rPr>
              <a:t>Highest Relevance</a:t>
            </a:r>
          </a:p>
        </p:txBody>
      </p:sp>
      <p:sp>
        <p:nvSpPr>
          <p:cNvPr id="22" name="TextBox 21"/>
          <p:cNvSpPr txBox="1"/>
          <p:nvPr/>
        </p:nvSpPr>
        <p:spPr>
          <a:xfrm>
            <a:off x="2514600" y="5873750"/>
            <a:ext cx="6172200" cy="523220"/>
          </a:xfrm>
          <a:prstGeom prst="rect">
            <a:avLst/>
          </a:prstGeom>
          <a:noFill/>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defRPr/>
            </a:pPr>
            <a:r>
              <a:rPr lang="en-US" sz="2800" dirty="0">
                <a:latin typeface="+mn-lt"/>
              </a:rPr>
              <a:t>Technology </a:t>
            </a:r>
            <a:r>
              <a:rPr lang="en-US" sz="2800" dirty="0" smtClean="0">
                <a:latin typeface="+mn-lt"/>
              </a:rPr>
              <a:t>Readiness</a:t>
            </a:r>
            <a:endParaRPr lang="en-US" sz="2800" dirty="0">
              <a:latin typeface="+mn-lt"/>
            </a:endParaRPr>
          </a:p>
        </p:txBody>
      </p:sp>
      <p:sp>
        <p:nvSpPr>
          <p:cNvPr id="18" name="Freeform 17"/>
          <p:cNvSpPr/>
          <p:nvPr/>
        </p:nvSpPr>
        <p:spPr>
          <a:xfrm>
            <a:off x="1295400" y="3198213"/>
            <a:ext cx="3733800" cy="2742212"/>
          </a:xfrm>
          <a:custGeom>
            <a:avLst/>
            <a:gdLst>
              <a:gd name="connsiteX0" fmla="*/ 115910 w 1588394"/>
              <a:gd name="connsiteY0" fmla="*/ 1453167 h 1682839"/>
              <a:gd name="connsiteX1" fmla="*/ 347729 w 1588394"/>
              <a:gd name="connsiteY1" fmla="*/ 1633471 h 1682839"/>
              <a:gd name="connsiteX2" fmla="*/ 953036 w 1588394"/>
              <a:gd name="connsiteY2" fmla="*/ 1581955 h 1682839"/>
              <a:gd name="connsiteX3" fmla="*/ 1532586 w 1588394"/>
              <a:gd name="connsiteY3" fmla="*/ 1028164 h 1682839"/>
              <a:gd name="connsiteX4" fmla="*/ 1287887 w 1588394"/>
              <a:gd name="connsiteY4" fmla="*/ 371341 h 1682839"/>
              <a:gd name="connsiteX5" fmla="*/ 515155 w 1588394"/>
              <a:gd name="connsiteY5" fmla="*/ 75127 h 1682839"/>
              <a:gd name="connsiteX6" fmla="*/ 64394 w 1588394"/>
              <a:gd name="connsiteY6" fmla="*/ 822102 h 1682839"/>
              <a:gd name="connsiteX7" fmla="*/ 115910 w 1588394"/>
              <a:gd name="connsiteY7" fmla="*/ 1453167 h 1682839"/>
              <a:gd name="connsiteX0" fmla="*/ 27852 w 1500336"/>
              <a:gd name="connsiteY0" fmla="*/ 1417426 h 1647098"/>
              <a:gd name="connsiteX1" fmla="*/ 259671 w 1500336"/>
              <a:gd name="connsiteY1" fmla="*/ 1597730 h 1647098"/>
              <a:gd name="connsiteX2" fmla="*/ 864978 w 1500336"/>
              <a:gd name="connsiteY2" fmla="*/ 1546214 h 1647098"/>
              <a:gd name="connsiteX3" fmla="*/ 1444528 w 1500336"/>
              <a:gd name="connsiteY3" fmla="*/ 992423 h 1647098"/>
              <a:gd name="connsiteX4" fmla="*/ 1199829 w 1500336"/>
              <a:gd name="connsiteY4" fmla="*/ 335600 h 1647098"/>
              <a:gd name="connsiteX5" fmla="*/ 427097 w 1500336"/>
              <a:gd name="connsiteY5" fmla="*/ 39386 h 1647098"/>
              <a:gd name="connsiteX6" fmla="*/ 92560 w 1500336"/>
              <a:gd name="connsiteY6" fmla="*/ 571916 h 1647098"/>
              <a:gd name="connsiteX7" fmla="*/ 27852 w 1500336"/>
              <a:gd name="connsiteY7" fmla="*/ 1417426 h 1647098"/>
              <a:gd name="connsiteX0" fmla="*/ 27852 w 1500336"/>
              <a:gd name="connsiteY0" fmla="*/ 1417426 h 1607281"/>
              <a:gd name="connsiteX1" fmla="*/ 259671 w 1500336"/>
              <a:gd name="connsiteY1" fmla="*/ 1597730 h 1607281"/>
              <a:gd name="connsiteX2" fmla="*/ 864978 w 1500336"/>
              <a:gd name="connsiteY2" fmla="*/ 1474732 h 1607281"/>
              <a:gd name="connsiteX3" fmla="*/ 1444528 w 1500336"/>
              <a:gd name="connsiteY3" fmla="*/ 992423 h 1607281"/>
              <a:gd name="connsiteX4" fmla="*/ 1199829 w 1500336"/>
              <a:gd name="connsiteY4" fmla="*/ 335600 h 1607281"/>
              <a:gd name="connsiteX5" fmla="*/ 427097 w 1500336"/>
              <a:gd name="connsiteY5" fmla="*/ 39386 h 1607281"/>
              <a:gd name="connsiteX6" fmla="*/ 92560 w 1500336"/>
              <a:gd name="connsiteY6" fmla="*/ 571916 h 1607281"/>
              <a:gd name="connsiteX7" fmla="*/ 27852 w 1500336"/>
              <a:gd name="connsiteY7" fmla="*/ 1417426 h 1607281"/>
              <a:gd name="connsiteX0" fmla="*/ 27852 w 1500336"/>
              <a:gd name="connsiteY0" fmla="*/ 1417426 h 1627245"/>
              <a:gd name="connsiteX1" fmla="*/ 259671 w 1500336"/>
              <a:gd name="connsiteY1" fmla="*/ 1597730 h 1627245"/>
              <a:gd name="connsiteX2" fmla="*/ 864978 w 1500336"/>
              <a:gd name="connsiteY2" fmla="*/ 1240337 h 1627245"/>
              <a:gd name="connsiteX3" fmla="*/ 1444528 w 1500336"/>
              <a:gd name="connsiteY3" fmla="*/ 992423 h 1627245"/>
              <a:gd name="connsiteX4" fmla="*/ 1199829 w 1500336"/>
              <a:gd name="connsiteY4" fmla="*/ 335600 h 1627245"/>
              <a:gd name="connsiteX5" fmla="*/ 427097 w 1500336"/>
              <a:gd name="connsiteY5" fmla="*/ 39386 h 1627245"/>
              <a:gd name="connsiteX6" fmla="*/ 92560 w 1500336"/>
              <a:gd name="connsiteY6" fmla="*/ 571916 h 1627245"/>
              <a:gd name="connsiteX7" fmla="*/ 27852 w 1500336"/>
              <a:gd name="connsiteY7" fmla="*/ 1417426 h 1627245"/>
              <a:gd name="connsiteX0" fmla="*/ 27852 w 1342952"/>
              <a:gd name="connsiteY0" fmla="*/ 1417426 h 1627245"/>
              <a:gd name="connsiteX1" fmla="*/ 259671 w 1342952"/>
              <a:gd name="connsiteY1" fmla="*/ 1597730 h 1627245"/>
              <a:gd name="connsiteX2" fmla="*/ 864978 w 1342952"/>
              <a:gd name="connsiteY2" fmla="*/ 1240337 h 1627245"/>
              <a:gd name="connsiteX3" fmla="*/ 1285838 w 1342952"/>
              <a:gd name="connsiteY3" fmla="*/ 657573 h 1627245"/>
              <a:gd name="connsiteX4" fmla="*/ 1199829 w 1342952"/>
              <a:gd name="connsiteY4" fmla="*/ 335600 h 1627245"/>
              <a:gd name="connsiteX5" fmla="*/ 427097 w 1342952"/>
              <a:gd name="connsiteY5" fmla="*/ 39386 h 1627245"/>
              <a:gd name="connsiteX6" fmla="*/ 92560 w 1342952"/>
              <a:gd name="connsiteY6" fmla="*/ 571916 h 1627245"/>
              <a:gd name="connsiteX7" fmla="*/ 27852 w 1342952"/>
              <a:gd name="connsiteY7" fmla="*/ 1417426 h 1627245"/>
              <a:gd name="connsiteX0" fmla="*/ 27852 w 1319606"/>
              <a:gd name="connsiteY0" fmla="*/ 1450911 h 1660730"/>
              <a:gd name="connsiteX1" fmla="*/ 259671 w 1319606"/>
              <a:gd name="connsiteY1" fmla="*/ 1631215 h 1660730"/>
              <a:gd name="connsiteX2" fmla="*/ 864978 w 1319606"/>
              <a:gd name="connsiteY2" fmla="*/ 1273822 h 1660730"/>
              <a:gd name="connsiteX3" fmla="*/ 1285838 w 1319606"/>
              <a:gd name="connsiteY3" fmla="*/ 691058 h 1660730"/>
              <a:gd name="connsiteX4" fmla="*/ 1067587 w 1319606"/>
              <a:gd name="connsiteY4" fmla="*/ 168175 h 1660730"/>
              <a:gd name="connsiteX5" fmla="*/ 427097 w 1319606"/>
              <a:gd name="connsiteY5" fmla="*/ 72871 h 1660730"/>
              <a:gd name="connsiteX6" fmla="*/ 92560 w 1319606"/>
              <a:gd name="connsiteY6" fmla="*/ 605401 h 1660730"/>
              <a:gd name="connsiteX7" fmla="*/ 27852 w 1319606"/>
              <a:gd name="connsiteY7" fmla="*/ 1450911 h 1660730"/>
              <a:gd name="connsiteX0" fmla="*/ 27852 w 1319606"/>
              <a:gd name="connsiteY0" fmla="*/ 1450911 h 1660730"/>
              <a:gd name="connsiteX1" fmla="*/ 259671 w 1319606"/>
              <a:gd name="connsiteY1" fmla="*/ 1631215 h 1660730"/>
              <a:gd name="connsiteX2" fmla="*/ 864978 w 1319606"/>
              <a:gd name="connsiteY2" fmla="*/ 1273822 h 1660730"/>
              <a:gd name="connsiteX3" fmla="*/ 1285838 w 1319606"/>
              <a:gd name="connsiteY3" fmla="*/ 691058 h 1660730"/>
              <a:gd name="connsiteX4" fmla="*/ 1067587 w 1319606"/>
              <a:gd name="connsiteY4" fmla="*/ 168175 h 1660730"/>
              <a:gd name="connsiteX5" fmla="*/ 427097 w 1319606"/>
              <a:gd name="connsiteY5" fmla="*/ 72871 h 1660730"/>
              <a:gd name="connsiteX6" fmla="*/ 92560 w 1319606"/>
              <a:gd name="connsiteY6" fmla="*/ 605401 h 1660730"/>
              <a:gd name="connsiteX7" fmla="*/ 27852 w 1319606"/>
              <a:gd name="connsiteY7" fmla="*/ 1450911 h 1660730"/>
              <a:gd name="connsiteX0" fmla="*/ 27852 w 1319606"/>
              <a:gd name="connsiteY0" fmla="*/ 1360941 h 1570760"/>
              <a:gd name="connsiteX1" fmla="*/ 259671 w 1319606"/>
              <a:gd name="connsiteY1" fmla="*/ 1541245 h 1570760"/>
              <a:gd name="connsiteX2" fmla="*/ 864978 w 1319606"/>
              <a:gd name="connsiteY2" fmla="*/ 1183852 h 1570760"/>
              <a:gd name="connsiteX3" fmla="*/ 1285838 w 1319606"/>
              <a:gd name="connsiteY3" fmla="*/ 601088 h 1570760"/>
              <a:gd name="connsiteX4" fmla="*/ 1067587 w 1319606"/>
              <a:gd name="connsiteY4" fmla="*/ 78205 h 1570760"/>
              <a:gd name="connsiteX5" fmla="*/ 427097 w 1319606"/>
              <a:gd name="connsiteY5" fmla="*/ 131858 h 1570760"/>
              <a:gd name="connsiteX6" fmla="*/ 92560 w 1319606"/>
              <a:gd name="connsiteY6" fmla="*/ 515431 h 1570760"/>
              <a:gd name="connsiteX7" fmla="*/ 27852 w 1319606"/>
              <a:gd name="connsiteY7" fmla="*/ 1360941 h 1570760"/>
              <a:gd name="connsiteX0" fmla="*/ 27852 w 1319606"/>
              <a:gd name="connsiteY0" fmla="*/ 1283334 h 1493153"/>
              <a:gd name="connsiteX1" fmla="*/ 259671 w 1319606"/>
              <a:gd name="connsiteY1" fmla="*/ 1463638 h 1493153"/>
              <a:gd name="connsiteX2" fmla="*/ 864978 w 1319606"/>
              <a:gd name="connsiteY2" fmla="*/ 1106245 h 1493153"/>
              <a:gd name="connsiteX3" fmla="*/ 1285838 w 1319606"/>
              <a:gd name="connsiteY3" fmla="*/ 523481 h 1493153"/>
              <a:gd name="connsiteX4" fmla="*/ 1067587 w 1319606"/>
              <a:gd name="connsiteY4" fmla="*/ 112316 h 1493153"/>
              <a:gd name="connsiteX5" fmla="*/ 427097 w 1319606"/>
              <a:gd name="connsiteY5" fmla="*/ 54251 h 1493153"/>
              <a:gd name="connsiteX6" fmla="*/ 92560 w 1319606"/>
              <a:gd name="connsiteY6" fmla="*/ 437824 h 1493153"/>
              <a:gd name="connsiteX7" fmla="*/ 27852 w 1319606"/>
              <a:gd name="connsiteY7" fmla="*/ 1283334 h 1493153"/>
              <a:gd name="connsiteX0" fmla="*/ 27852 w 1214037"/>
              <a:gd name="connsiteY0" fmla="*/ 1283334 h 1493153"/>
              <a:gd name="connsiteX1" fmla="*/ 259671 w 1214037"/>
              <a:gd name="connsiteY1" fmla="*/ 1463638 h 1493153"/>
              <a:gd name="connsiteX2" fmla="*/ 864978 w 1214037"/>
              <a:gd name="connsiteY2" fmla="*/ 1106245 h 1493153"/>
              <a:gd name="connsiteX3" fmla="*/ 1180269 w 1214037"/>
              <a:gd name="connsiteY3" fmla="*/ 523481 h 1493153"/>
              <a:gd name="connsiteX4" fmla="*/ 1067587 w 1214037"/>
              <a:gd name="connsiteY4" fmla="*/ 112316 h 1493153"/>
              <a:gd name="connsiteX5" fmla="*/ 427097 w 1214037"/>
              <a:gd name="connsiteY5" fmla="*/ 54251 h 1493153"/>
              <a:gd name="connsiteX6" fmla="*/ 92560 w 1214037"/>
              <a:gd name="connsiteY6" fmla="*/ 437824 h 1493153"/>
              <a:gd name="connsiteX7" fmla="*/ 27852 w 1214037"/>
              <a:gd name="connsiteY7" fmla="*/ 1283334 h 1493153"/>
              <a:gd name="connsiteX0" fmla="*/ 27852 w 1272292"/>
              <a:gd name="connsiteY0" fmla="*/ 1283334 h 1493153"/>
              <a:gd name="connsiteX1" fmla="*/ 259671 w 1272292"/>
              <a:gd name="connsiteY1" fmla="*/ 1463638 h 1493153"/>
              <a:gd name="connsiteX2" fmla="*/ 864978 w 1272292"/>
              <a:gd name="connsiteY2" fmla="*/ 1106245 h 1493153"/>
              <a:gd name="connsiteX3" fmla="*/ 1180269 w 1272292"/>
              <a:gd name="connsiteY3" fmla="*/ 523481 h 1493153"/>
              <a:gd name="connsiteX4" fmla="*/ 1146763 w 1272292"/>
              <a:gd name="connsiteY4" fmla="*/ 112316 h 1493153"/>
              <a:gd name="connsiteX5" fmla="*/ 427097 w 1272292"/>
              <a:gd name="connsiteY5" fmla="*/ 54251 h 1493153"/>
              <a:gd name="connsiteX6" fmla="*/ 92560 w 1272292"/>
              <a:gd name="connsiteY6" fmla="*/ 437824 h 1493153"/>
              <a:gd name="connsiteX7" fmla="*/ 27852 w 1272292"/>
              <a:gd name="connsiteY7" fmla="*/ 1283334 h 1493153"/>
              <a:gd name="connsiteX0" fmla="*/ 27852 w 1272292"/>
              <a:gd name="connsiteY0" fmla="*/ 1283334 h 1493153"/>
              <a:gd name="connsiteX1" fmla="*/ 259671 w 1272292"/>
              <a:gd name="connsiteY1" fmla="*/ 1463638 h 1493153"/>
              <a:gd name="connsiteX2" fmla="*/ 785802 w 1272292"/>
              <a:gd name="connsiteY2" fmla="*/ 1106245 h 1493153"/>
              <a:gd name="connsiteX3" fmla="*/ 1180269 w 1272292"/>
              <a:gd name="connsiteY3" fmla="*/ 523481 h 1493153"/>
              <a:gd name="connsiteX4" fmla="*/ 1146763 w 1272292"/>
              <a:gd name="connsiteY4" fmla="*/ 112316 h 1493153"/>
              <a:gd name="connsiteX5" fmla="*/ 427097 w 1272292"/>
              <a:gd name="connsiteY5" fmla="*/ 54251 h 1493153"/>
              <a:gd name="connsiteX6" fmla="*/ 92560 w 1272292"/>
              <a:gd name="connsiteY6" fmla="*/ 437824 h 1493153"/>
              <a:gd name="connsiteX7" fmla="*/ 27852 w 1272292"/>
              <a:gd name="connsiteY7" fmla="*/ 1283334 h 1493153"/>
              <a:gd name="connsiteX0" fmla="*/ 27852 w 1272292"/>
              <a:gd name="connsiteY0" fmla="*/ 1283334 h 1465156"/>
              <a:gd name="connsiteX1" fmla="*/ 259671 w 1272292"/>
              <a:gd name="connsiteY1" fmla="*/ 1463638 h 1465156"/>
              <a:gd name="connsiteX2" fmla="*/ 785802 w 1272292"/>
              <a:gd name="connsiteY2" fmla="*/ 1292441 h 1465156"/>
              <a:gd name="connsiteX3" fmla="*/ 1180269 w 1272292"/>
              <a:gd name="connsiteY3" fmla="*/ 523481 h 1465156"/>
              <a:gd name="connsiteX4" fmla="*/ 1146763 w 1272292"/>
              <a:gd name="connsiteY4" fmla="*/ 112316 h 1465156"/>
              <a:gd name="connsiteX5" fmla="*/ 427097 w 1272292"/>
              <a:gd name="connsiteY5" fmla="*/ 54251 h 1465156"/>
              <a:gd name="connsiteX6" fmla="*/ 92560 w 1272292"/>
              <a:gd name="connsiteY6" fmla="*/ 437824 h 1465156"/>
              <a:gd name="connsiteX7" fmla="*/ 27852 w 1272292"/>
              <a:gd name="connsiteY7" fmla="*/ 1283334 h 1465156"/>
              <a:gd name="connsiteX0" fmla="*/ 27852 w 1272292"/>
              <a:gd name="connsiteY0" fmla="*/ 1258508 h 1454303"/>
              <a:gd name="connsiteX1" fmla="*/ 259671 w 1272292"/>
              <a:gd name="connsiteY1" fmla="*/ 1438812 h 1454303"/>
              <a:gd name="connsiteX2" fmla="*/ 785802 w 1272292"/>
              <a:gd name="connsiteY2" fmla="*/ 1267615 h 1454303"/>
              <a:gd name="connsiteX3" fmla="*/ 1180269 w 1272292"/>
              <a:gd name="connsiteY3" fmla="*/ 498655 h 1454303"/>
              <a:gd name="connsiteX4" fmla="*/ 1146763 w 1272292"/>
              <a:gd name="connsiteY4" fmla="*/ 87490 h 1454303"/>
              <a:gd name="connsiteX5" fmla="*/ 427097 w 1272292"/>
              <a:gd name="connsiteY5" fmla="*/ 29425 h 1454303"/>
              <a:gd name="connsiteX6" fmla="*/ 92560 w 1272292"/>
              <a:gd name="connsiteY6" fmla="*/ 264041 h 1454303"/>
              <a:gd name="connsiteX7" fmla="*/ 27852 w 1272292"/>
              <a:gd name="connsiteY7" fmla="*/ 1258508 h 1454303"/>
              <a:gd name="connsiteX0" fmla="*/ 28225 w 1246272"/>
              <a:gd name="connsiteY0" fmla="*/ 1258508 h 1454303"/>
              <a:gd name="connsiteX1" fmla="*/ 260044 w 1246272"/>
              <a:gd name="connsiteY1" fmla="*/ 1438812 h 1454303"/>
              <a:gd name="connsiteX2" fmla="*/ 786175 w 1246272"/>
              <a:gd name="connsiteY2" fmla="*/ 1267615 h 1454303"/>
              <a:gd name="connsiteX3" fmla="*/ 1180642 w 1246272"/>
              <a:gd name="connsiteY3" fmla="*/ 498655 h 1454303"/>
              <a:gd name="connsiteX4" fmla="*/ 1147136 w 1246272"/>
              <a:gd name="connsiteY4" fmla="*/ 87490 h 1454303"/>
              <a:gd name="connsiteX5" fmla="*/ 585823 w 1246272"/>
              <a:gd name="connsiteY5" fmla="*/ 29425 h 1454303"/>
              <a:gd name="connsiteX6" fmla="*/ 92933 w 1246272"/>
              <a:gd name="connsiteY6" fmla="*/ 264041 h 1454303"/>
              <a:gd name="connsiteX7" fmla="*/ 28225 w 1246272"/>
              <a:gd name="connsiteY7" fmla="*/ 1258508 h 1454303"/>
              <a:gd name="connsiteX0" fmla="*/ 28225 w 1246272"/>
              <a:gd name="connsiteY0" fmla="*/ 1314367 h 1496189"/>
              <a:gd name="connsiteX1" fmla="*/ 260044 w 1246272"/>
              <a:gd name="connsiteY1" fmla="*/ 1494671 h 1496189"/>
              <a:gd name="connsiteX2" fmla="*/ 786175 w 1246272"/>
              <a:gd name="connsiteY2" fmla="*/ 1323474 h 1496189"/>
              <a:gd name="connsiteX3" fmla="*/ 1180642 w 1246272"/>
              <a:gd name="connsiteY3" fmla="*/ 554514 h 1496189"/>
              <a:gd name="connsiteX4" fmla="*/ 1147136 w 1246272"/>
              <a:gd name="connsiteY4" fmla="*/ 143349 h 1496189"/>
              <a:gd name="connsiteX5" fmla="*/ 585823 w 1246272"/>
              <a:gd name="connsiteY5" fmla="*/ 85284 h 1496189"/>
              <a:gd name="connsiteX6" fmla="*/ 92933 w 1246272"/>
              <a:gd name="connsiteY6" fmla="*/ 655053 h 1496189"/>
              <a:gd name="connsiteX7" fmla="*/ 28225 w 1246272"/>
              <a:gd name="connsiteY7" fmla="*/ 1314367 h 1496189"/>
              <a:gd name="connsiteX0" fmla="*/ 28225 w 1262796"/>
              <a:gd name="connsiteY0" fmla="*/ 1314367 h 1496189"/>
              <a:gd name="connsiteX1" fmla="*/ 260044 w 1262796"/>
              <a:gd name="connsiteY1" fmla="*/ 1494671 h 1496189"/>
              <a:gd name="connsiteX2" fmla="*/ 654214 w 1262796"/>
              <a:gd name="connsiteY2" fmla="*/ 1323474 h 1496189"/>
              <a:gd name="connsiteX3" fmla="*/ 1180642 w 1262796"/>
              <a:gd name="connsiteY3" fmla="*/ 554514 h 1496189"/>
              <a:gd name="connsiteX4" fmla="*/ 1147136 w 1262796"/>
              <a:gd name="connsiteY4" fmla="*/ 143349 h 1496189"/>
              <a:gd name="connsiteX5" fmla="*/ 585823 w 1262796"/>
              <a:gd name="connsiteY5" fmla="*/ 85284 h 1496189"/>
              <a:gd name="connsiteX6" fmla="*/ 92933 w 1262796"/>
              <a:gd name="connsiteY6" fmla="*/ 655053 h 1496189"/>
              <a:gd name="connsiteX7" fmla="*/ 28225 w 1262796"/>
              <a:gd name="connsiteY7" fmla="*/ 1314367 h 1496189"/>
              <a:gd name="connsiteX0" fmla="*/ 28225 w 1262796"/>
              <a:gd name="connsiteY0" fmla="*/ 1351606 h 1533428"/>
              <a:gd name="connsiteX1" fmla="*/ 260044 w 1262796"/>
              <a:gd name="connsiteY1" fmla="*/ 1531910 h 1533428"/>
              <a:gd name="connsiteX2" fmla="*/ 654214 w 1262796"/>
              <a:gd name="connsiteY2" fmla="*/ 1360713 h 1533428"/>
              <a:gd name="connsiteX3" fmla="*/ 1180642 w 1262796"/>
              <a:gd name="connsiteY3" fmla="*/ 591753 h 1533428"/>
              <a:gd name="connsiteX4" fmla="*/ 1147136 w 1262796"/>
              <a:gd name="connsiteY4" fmla="*/ 180588 h 1533428"/>
              <a:gd name="connsiteX5" fmla="*/ 585823 w 1262796"/>
              <a:gd name="connsiteY5" fmla="*/ 122523 h 1533428"/>
              <a:gd name="connsiteX6" fmla="*/ 92933 w 1262796"/>
              <a:gd name="connsiteY6" fmla="*/ 915728 h 1533428"/>
              <a:gd name="connsiteX7" fmla="*/ 28225 w 1262796"/>
              <a:gd name="connsiteY7" fmla="*/ 1351606 h 1533428"/>
              <a:gd name="connsiteX0" fmla="*/ 28225 w 1262796"/>
              <a:gd name="connsiteY0" fmla="*/ 1463324 h 1566021"/>
              <a:gd name="connsiteX1" fmla="*/ 260044 w 1262796"/>
              <a:gd name="connsiteY1" fmla="*/ 1531910 h 1566021"/>
              <a:gd name="connsiteX2" fmla="*/ 654214 w 1262796"/>
              <a:gd name="connsiteY2" fmla="*/ 1360713 h 1566021"/>
              <a:gd name="connsiteX3" fmla="*/ 1180642 w 1262796"/>
              <a:gd name="connsiteY3" fmla="*/ 591753 h 1566021"/>
              <a:gd name="connsiteX4" fmla="*/ 1147136 w 1262796"/>
              <a:gd name="connsiteY4" fmla="*/ 180588 h 1566021"/>
              <a:gd name="connsiteX5" fmla="*/ 585823 w 1262796"/>
              <a:gd name="connsiteY5" fmla="*/ 122523 h 1566021"/>
              <a:gd name="connsiteX6" fmla="*/ 92933 w 1262796"/>
              <a:gd name="connsiteY6" fmla="*/ 915728 h 1566021"/>
              <a:gd name="connsiteX7" fmla="*/ 28225 w 1262796"/>
              <a:gd name="connsiteY7" fmla="*/ 1463324 h 1566021"/>
              <a:gd name="connsiteX0" fmla="*/ 19054 w 1253625"/>
              <a:gd name="connsiteY0" fmla="*/ 1450911 h 1566021"/>
              <a:gd name="connsiteX1" fmla="*/ 250873 w 1253625"/>
              <a:gd name="connsiteY1" fmla="*/ 1519497 h 1566021"/>
              <a:gd name="connsiteX2" fmla="*/ 645043 w 1253625"/>
              <a:gd name="connsiteY2" fmla="*/ 1348300 h 1566021"/>
              <a:gd name="connsiteX3" fmla="*/ 1171471 w 1253625"/>
              <a:gd name="connsiteY3" fmla="*/ 579340 h 1566021"/>
              <a:gd name="connsiteX4" fmla="*/ 1137965 w 1253625"/>
              <a:gd name="connsiteY4" fmla="*/ 168175 h 1566021"/>
              <a:gd name="connsiteX5" fmla="*/ 576652 w 1253625"/>
              <a:gd name="connsiteY5" fmla="*/ 110110 h 1566021"/>
              <a:gd name="connsiteX6" fmla="*/ 136546 w 1253625"/>
              <a:gd name="connsiteY6" fmla="*/ 828837 h 1566021"/>
              <a:gd name="connsiteX7" fmla="*/ 19054 w 1253625"/>
              <a:gd name="connsiteY7" fmla="*/ 1450911 h 1566021"/>
              <a:gd name="connsiteX0" fmla="*/ 19054 w 1280017"/>
              <a:gd name="connsiteY0" fmla="*/ 1450911 h 1566021"/>
              <a:gd name="connsiteX1" fmla="*/ 277265 w 1280017"/>
              <a:gd name="connsiteY1" fmla="*/ 1519497 h 1566021"/>
              <a:gd name="connsiteX2" fmla="*/ 671435 w 1280017"/>
              <a:gd name="connsiteY2" fmla="*/ 1348300 h 1566021"/>
              <a:gd name="connsiteX3" fmla="*/ 1197863 w 1280017"/>
              <a:gd name="connsiteY3" fmla="*/ 579340 h 1566021"/>
              <a:gd name="connsiteX4" fmla="*/ 1164357 w 1280017"/>
              <a:gd name="connsiteY4" fmla="*/ 168175 h 1566021"/>
              <a:gd name="connsiteX5" fmla="*/ 603044 w 1280017"/>
              <a:gd name="connsiteY5" fmla="*/ 110110 h 1566021"/>
              <a:gd name="connsiteX6" fmla="*/ 162938 w 1280017"/>
              <a:gd name="connsiteY6" fmla="*/ 828837 h 1566021"/>
              <a:gd name="connsiteX7" fmla="*/ 19054 w 1280017"/>
              <a:gd name="connsiteY7" fmla="*/ 1450911 h 1566021"/>
              <a:gd name="connsiteX0" fmla="*/ 19054 w 1280017"/>
              <a:gd name="connsiteY0" fmla="*/ 1376433 h 1491543"/>
              <a:gd name="connsiteX1" fmla="*/ 277265 w 1280017"/>
              <a:gd name="connsiteY1" fmla="*/ 1445019 h 1491543"/>
              <a:gd name="connsiteX2" fmla="*/ 671435 w 1280017"/>
              <a:gd name="connsiteY2" fmla="*/ 1273822 h 1491543"/>
              <a:gd name="connsiteX3" fmla="*/ 1197863 w 1280017"/>
              <a:gd name="connsiteY3" fmla="*/ 504862 h 1491543"/>
              <a:gd name="connsiteX4" fmla="*/ 1164357 w 1280017"/>
              <a:gd name="connsiteY4" fmla="*/ 93697 h 1491543"/>
              <a:gd name="connsiteX5" fmla="*/ 655828 w 1280017"/>
              <a:gd name="connsiteY5" fmla="*/ 110110 h 1491543"/>
              <a:gd name="connsiteX6" fmla="*/ 162938 w 1280017"/>
              <a:gd name="connsiteY6" fmla="*/ 754359 h 1491543"/>
              <a:gd name="connsiteX7" fmla="*/ 19054 w 1280017"/>
              <a:gd name="connsiteY7" fmla="*/ 1376433 h 1491543"/>
              <a:gd name="connsiteX0" fmla="*/ 10257 w 1271220"/>
              <a:gd name="connsiteY0" fmla="*/ 1376433 h 1491543"/>
              <a:gd name="connsiteX1" fmla="*/ 268468 w 1271220"/>
              <a:gd name="connsiteY1" fmla="*/ 1445019 h 1491543"/>
              <a:gd name="connsiteX2" fmla="*/ 662638 w 1271220"/>
              <a:gd name="connsiteY2" fmla="*/ 1273822 h 1491543"/>
              <a:gd name="connsiteX3" fmla="*/ 1189066 w 1271220"/>
              <a:gd name="connsiteY3" fmla="*/ 504862 h 1491543"/>
              <a:gd name="connsiteX4" fmla="*/ 1155560 w 1271220"/>
              <a:gd name="connsiteY4" fmla="*/ 93697 h 1491543"/>
              <a:gd name="connsiteX5" fmla="*/ 647031 w 1271220"/>
              <a:gd name="connsiteY5" fmla="*/ 110110 h 1491543"/>
              <a:gd name="connsiteX6" fmla="*/ 206925 w 1271220"/>
              <a:gd name="connsiteY6" fmla="*/ 754359 h 1491543"/>
              <a:gd name="connsiteX7" fmla="*/ 10257 w 1271220"/>
              <a:gd name="connsiteY7" fmla="*/ 1376433 h 1491543"/>
              <a:gd name="connsiteX0" fmla="*/ 10257 w 1271220"/>
              <a:gd name="connsiteY0" fmla="*/ 1376433 h 1491543"/>
              <a:gd name="connsiteX1" fmla="*/ 268468 w 1271220"/>
              <a:gd name="connsiteY1" fmla="*/ 1445019 h 1491543"/>
              <a:gd name="connsiteX2" fmla="*/ 662638 w 1271220"/>
              <a:gd name="connsiteY2" fmla="*/ 1273822 h 1491543"/>
              <a:gd name="connsiteX3" fmla="*/ 1189066 w 1271220"/>
              <a:gd name="connsiteY3" fmla="*/ 504862 h 1491543"/>
              <a:gd name="connsiteX4" fmla="*/ 1155560 w 1271220"/>
              <a:gd name="connsiteY4" fmla="*/ 93697 h 1491543"/>
              <a:gd name="connsiteX5" fmla="*/ 541463 w 1271220"/>
              <a:gd name="connsiteY5" fmla="*/ 110110 h 1491543"/>
              <a:gd name="connsiteX6" fmla="*/ 206925 w 1271220"/>
              <a:gd name="connsiteY6" fmla="*/ 754359 h 1491543"/>
              <a:gd name="connsiteX7" fmla="*/ 10257 w 1271220"/>
              <a:gd name="connsiteY7" fmla="*/ 1376433 h 1491543"/>
              <a:gd name="connsiteX0" fmla="*/ 14656 w 1275619"/>
              <a:gd name="connsiteY0" fmla="*/ 1376433 h 1491543"/>
              <a:gd name="connsiteX1" fmla="*/ 272867 w 1275619"/>
              <a:gd name="connsiteY1" fmla="*/ 1445019 h 1491543"/>
              <a:gd name="connsiteX2" fmla="*/ 667037 w 1275619"/>
              <a:gd name="connsiteY2" fmla="*/ 1273822 h 1491543"/>
              <a:gd name="connsiteX3" fmla="*/ 1193465 w 1275619"/>
              <a:gd name="connsiteY3" fmla="*/ 504862 h 1491543"/>
              <a:gd name="connsiteX4" fmla="*/ 1159959 w 1275619"/>
              <a:gd name="connsiteY4" fmla="*/ 93697 h 1491543"/>
              <a:gd name="connsiteX5" fmla="*/ 545862 w 1275619"/>
              <a:gd name="connsiteY5" fmla="*/ 110110 h 1491543"/>
              <a:gd name="connsiteX6" fmla="*/ 184932 w 1275619"/>
              <a:gd name="connsiteY6" fmla="*/ 754359 h 1491543"/>
              <a:gd name="connsiteX7" fmla="*/ 14656 w 1275619"/>
              <a:gd name="connsiteY7" fmla="*/ 1376433 h 1491543"/>
              <a:gd name="connsiteX0" fmla="*/ 19055 w 1280018"/>
              <a:gd name="connsiteY0" fmla="*/ 1376433 h 1491543"/>
              <a:gd name="connsiteX1" fmla="*/ 277266 w 1280018"/>
              <a:gd name="connsiteY1" fmla="*/ 1445019 h 1491543"/>
              <a:gd name="connsiteX2" fmla="*/ 671436 w 1280018"/>
              <a:gd name="connsiteY2" fmla="*/ 1273822 h 1491543"/>
              <a:gd name="connsiteX3" fmla="*/ 1197864 w 1280018"/>
              <a:gd name="connsiteY3" fmla="*/ 504862 h 1491543"/>
              <a:gd name="connsiteX4" fmla="*/ 1164358 w 1280018"/>
              <a:gd name="connsiteY4" fmla="*/ 93697 h 1491543"/>
              <a:gd name="connsiteX5" fmla="*/ 550261 w 1280018"/>
              <a:gd name="connsiteY5" fmla="*/ 110110 h 1491543"/>
              <a:gd name="connsiteX6" fmla="*/ 162939 w 1280018"/>
              <a:gd name="connsiteY6" fmla="*/ 754359 h 1491543"/>
              <a:gd name="connsiteX7" fmla="*/ 19055 w 1280018"/>
              <a:gd name="connsiteY7" fmla="*/ 1376433 h 1491543"/>
              <a:gd name="connsiteX0" fmla="*/ 36649 w 1297612"/>
              <a:gd name="connsiteY0" fmla="*/ 1376433 h 1491543"/>
              <a:gd name="connsiteX1" fmla="*/ 400428 w 1297612"/>
              <a:gd name="connsiteY1" fmla="*/ 1445019 h 1491543"/>
              <a:gd name="connsiteX2" fmla="*/ 689030 w 1297612"/>
              <a:gd name="connsiteY2" fmla="*/ 1273822 h 1491543"/>
              <a:gd name="connsiteX3" fmla="*/ 1215458 w 1297612"/>
              <a:gd name="connsiteY3" fmla="*/ 504862 h 1491543"/>
              <a:gd name="connsiteX4" fmla="*/ 1181952 w 1297612"/>
              <a:gd name="connsiteY4" fmla="*/ 93697 h 1491543"/>
              <a:gd name="connsiteX5" fmla="*/ 567855 w 1297612"/>
              <a:gd name="connsiteY5" fmla="*/ 110110 h 1491543"/>
              <a:gd name="connsiteX6" fmla="*/ 180533 w 1297612"/>
              <a:gd name="connsiteY6" fmla="*/ 754359 h 1491543"/>
              <a:gd name="connsiteX7" fmla="*/ 36649 w 1297612"/>
              <a:gd name="connsiteY7" fmla="*/ 1376433 h 1491543"/>
              <a:gd name="connsiteX0" fmla="*/ 49845 w 1310808"/>
              <a:gd name="connsiteY0" fmla="*/ 1376433 h 1491543"/>
              <a:gd name="connsiteX1" fmla="*/ 492801 w 1310808"/>
              <a:gd name="connsiteY1" fmla="*/ 1445019 h 1491543"/>
              <a:gd name="connsiteX2" fmla="*/ 702226 w 1310808"/>
              <a:gd name="connsiteY2" fmla="*/ 1273822 h 1491543"/>
              <a:gd name="connsiteX3" fmla="*/ 1228654 w 1310808"/>
              <a:gd name="connsiteY3" fmla="*/ 504862 h 1491543"/>
              <a:gd name="connsiteX4" fmla="*/ 1195148 w 1310808"/>
              <a:gd name="connsiteY4" fmla="*/ 93697 h 1491543"/>
              <a:gd name="connsiteX5" fmla="*/ 581051 w 1310808"/>
              <a:gd name="connsiteY5" fmla="*/ 110110 h 1491543"/>
              <a:gd name="connsiteX6" fmla="*/ 193729 w 1310808"/>
              <a:gd name="connsiteY6" fmla="*/ 754359 h 1491543"/>
              <a:gd name="connsiteX7" fmla="*/ 49845 w 1310808"/>
              <a:gd name="connsiteY7" fmla="*/ 1376433 h 1491543"/>
              <a:gd name="connsiteX0" fmla="*/ 49845 w 1310808"/>
              <a:gd name="connsiteY0" fmla="*/ 1376433 h 1491543"/>
              <a:gd name="connsiteX1" fmla="*/ 492801 w 1310808"/>
              <a:gd name="connsiteY1" fmla="*/ 1445019 h 1491543"/>
              <a:gd name="connsiteX2" fmla="*/ 702226 w 1310808"/>
              <a:gd name="connsiteY2" fmla="*/ 1124865 h 1491543"/>
              <a:gd name="connsiteX3" fmla="*/ 1228654 w 1310808"/>
              <a:gd name="connsiteY3" fmla="*/ 504862 h 1491543"/>
              <a:gd name="connsiteX4" fmla="*/ 1195148 w 1310808"/>
              <a:gd name="connsiteY4" fmla="*/ 93697 h 1491543"/>
              <a:gd name="connsiteX5" fmla="*/ 581051 w 1310808"/>
              <a:gd name="connsiteY5" fmla="*/ 110110 h 1491543"/>
              <a:gd name="connsiteX6" fmla="*/ 193729 w 1310808"/>
              <a:gd name="connsiteY6" fmla="*/ 754359 h 1491543"/>
              <a:gd name="connsiteX7" fmla="*/ 49845 w 1310808"/>
              <a:gd name="connsiteY7" fmla="*/ 1376433 h 1491543"/>
              <a:gd name="connsiteX0" fmla="*/ 49845 w 1294284"/>
              <a:gd name="connsiteY0" fmla="*/ 1410593 h 1525703"/>
              <a:gd name="connsiteX1" fmla="*/ 492801 w 1294284"/>
              <a:gd name="connsiteY1" fmla="*/ 1479179 h 1525703"/>
              <a:gd name="connsiteX2" fmla="*/ 702226 w 1294284"/>
              <a:gd name="connsiteY2" fmla="*/ 1159025 h 1525703"/>
              <a:gd name="connsiteX3" fmla="*/ 1175870 w 1294284"/>
              <a:gd name="connsiteY3" fmla="*/ 911415 h 1525703"/>
              <a:gd name="connsiteX4" fmla="*/ 1195148 w 1294284"/>
              <a:gd name="connsiteY4" fmla="*/ 127857 h 1525703"/>
              <a:gd name="connsiteX5" fmla="*/ 581051 w 1294284"/>
              <a:gd name="connsiteY5" fmla="*/ 144270 h 1525703"/>
              <a:gd name="connsiteX6" fmla="*/ 193729 w 1294284"/>
              <a:gd name="connsiteY6" fmla="*/ 788519 h 1525703"/>
              <a:gd name="connsiteX7" fmla="*/ 49845 w 1294284"/>
              <a:gd name="connsiteY7" fmla="*/ 1410593 h 1525703"/>
              <a:gd name="connsiteX0" fmla="*/ 49845 w 1294284"/>
              <a:gd name="connsiteY0" fmla="*/ 1364020 h 1479130"/>
              <a:gd name="connsiteX1" fmla="*/ 492801 w 1294284"/>
              <a:gd name="connsiteY1" fmla="*/ 1432606 h 1479130"/>
              <a:gd name="connsiteX2" fmla="*/ 702226 w 1294284"/>
              <a:gd name="connsiteY2" fmla="*/ 1112452 h 1479130"/>
              <a:gd name="connsiteX3" fmla="*/ 1175870 w 1294284"/>
              <a:gd name="connsiteY3" fmla="*/ 864842 h 1479130"/>
              <a:gd name="connsiteX4" fmla="*/ 1195148 w 1294284"/>
              <a:gd name="connsiteY4" fmla="*/ 155763 h 1479130"/>
              <a:gd name="connsiteX5" fmla="*/ 581051 w 1294284"/>
              <a:gd name="connsiteY5" fmla="*/ 97697 h 1479130"/>
              <a:gd name="connsiteX6" fmla="*/ 193729 w 1294284"/>
              <a:gd name="connsiteY6" fmla="*/ 741946 h 1479130"/>
              <a:gd name="connsiteX7" fmla="*/ 49845 w 1294284"/>
              <a:gd name="connsiteY7" fmla="*/ 1364020 h 1479130"/>
              <a:gd name="connsiteX0" fmla="*/ 49845 w 1294284"/>
              <a:gd name="connsiteY0" fmla="*/ 1410592 h 1525702"/>
              <a:gd name="connsiteX1" fmla="*/ 492801 w 1294284"/>
              <a:gd name="connsiteY1" fmla="*/ 1479178 h 1525702"/>
              <a:gd name="connsiteX2" fmla="*/ 702226 w 1294284"/>
              <a:gd name="connsiteY2" fmla="*/ 1159024 h 1525702"/>
              <a:gd name="connsiteX3" fmla="*/ 1175870 w 1294284"/>
              <a:gd name="connsiteY3" fmla="*/ 911414 h 1525702"/>
              <a:gd name="connsiteX4" fmla="*/ 1195148 w 1294284"/>
              <a:gd name="connsiteY4" fmla="*/ 127857 h 1525702"/>
              <a:gd name="connsiteX5" fmla="*/ 581051 w 1294284"/>
              <a:gd name="connsiteY5" fmla="*/ 144269 h 1525702"/>
              <a:gd name="connsiteX6" fmla="*/ 193729 w 1294284"/>
              <a:gd name="connsiteY6" fmla="*/ 788518 h 1525702"/>
              <a:gd name="connsiteX7" fmla="*/ 49845 w 1294284"/>
              <a:gd name="connsiteY7" fmla="*/ 1410592 h 1525702"/>
              <a:gd name="connsiteX0" fmla="*/ 49845 w 1294284"/>
              <a:gd name="connsiteY0" fmla="*/ 1410592 h 1525702"/>
              <a:gd name="connsiteX1" fmla="*/ 492801 w 1294284"/>
              <a:gd name="connsiteY1" fmla="*/ 1479178 h 1525702"/>
              <a:gd name="connsiteX2" fmla="*/ 702226 w 1294284"/>
              <a:gd name="connsiteY2" fmla="*/ 1233503 h 1525702"/>
              <a:gd name="connsiteX3" fmla="*/ 1175870 w 1294284"/>
              <a:gd name="connsiteY3" fmla="*/ 911414 h 1525702"/>
              <a:gd name="connsiteX4" fmla="*/ 1195148 w 1294284"/>
              <a:gd name="connsiteY4" fmla="*/ 127857 h 1525702"/>
              <a:gd name="connsiteX5" fmla="*/ 581051 w 1294284"/>
              <a:gd name="connsiteY5" fmla="*/ 144269 h 1525702"/>
              <a:gd name="connsiteX6" fmla="*/ 193729 w 1294284"/>
              <a:gd name="connsiteY6" fmla="*/ 788518 h 1525702"/>
              <a:gd name="connsiteX7" fmla="*/ 49845 w 1294284"/>
              <a:gd name="connsiteY7" fmla="*/ 1410592 h 1525702"/>
              <a:gd name="connsiteX0" fmla="*/ 49845 w 1294284"/>
              <a:gd name="connsiteY0" fmla="*/ 1423005 h 1538115"/>
              <a:gd name="connsiteX1" fmla="*/ 492801 w 1294284"/>
              <a:gd name="connsiteY1" fmla="*/ 1491591 h 1538115"/>
              <a:gd name="connsiteX2" fmla="*/ 702226 w 1294284"/>
              <a:gd name="connsiteY2" fmla="*/ 1245916 h 1538115"/>
              <a:gd name="connsiteX3" fmla="*/ 1175870 w 1294284"/>
              <a:gd name="connsiteY3" fmla="*/ 998305 h 1538115"/>
              <a:gd name="connsiteX4" fmla="*/ 1195148 w 1294284"/>
              <a:gd name="connsiteY4" fmla="*/ 140270 h 1538115"/>
              <a:gd name="connsiteX5" fmla="*/ 581051 w 1294284"/>
              <a:gd name="connsiteY5" fmla="*/ 156682 h 1538115"/>
              <a:gd name="connsiteX6" fmla="*/ 193729 w 1294284"/>
              <a:gd name="connsiteY6" fmla="*/ 800931 h 1538115"/>
              <a:gd name="connsiteX7" fmla="*/ 49845 w 1294284"/>
              <a:gd name="connsiteY7" fmla="*/ 1423005 h 1538115"/>
              <a:gd name="connsiteX0" fmla="*/ 49845 w 1294284"/>
              <a:gd name="connsiteY0" fmla="*/ 1423005 h 1538115"/>
              <a:gd name="connsiteX1" fmla="*/ 492801 w 1294284"/>
              <a:gd name="connsiteY1" fmla="*/ 1491591 h 1538115"/>
              <a:gd name="connsiteX2" fmla="*/ 702226 w 1294284"/>
              <a:gd name="connsiteY2" fmla="*/ 1245916 h 1538115"/>
              <a:gd name="connsiteX3" fmla="*/ 1175870 w 1294284"/>
              <a:gd name="connsiteY3" fmla="*/ 998305 h 1538115"/>
              <a:gd name="connsiteX4" fmla="*/ 1195148 w 1294284"/>
              <a:gd name="connsiteY4" fmla="*/ 140270 h 1538115"/>
              <a:gd name="connsiteX5" fmla="*/ 581051 w 1294284"/>
              <a:gd name="connsiteY5" fmla="*/ 156682 h 1538115"/>
              <a:gd name="connsiteX6" fmla="*/ 193729 w 1294284"/>
              <a:gd name="connsiteY6" fmla="*/ 800931 h 1538115"/>
              <a:gd name="connsiteX7" fmla="*/ 49845 w 1294284"/>
              <a:gd name="connsiteY7" fmla="*/ 1423005 h 1538115"/>
              <a:gd name="connsiteX0" fmla="*/ 49845 w 1284463"/>
              <a:gd name="connsiteY0" fmla="*/ 1423005 h 1538115"/>
              <a:gd name="connsiteX1" fmla="*/ 492801 w 1284463"/>
              <a:gd name="connsiteY1" fmla="*/ 1491591 h 1538115"/>
              <a:gd name="connsiteX2" fmla="*/ 702226 w 1284463"/>
              <a:gd name="connsiteY2" fmla="*/ 1245916 h 1538115"/>
              <a:gd name="connsiteX3" fmla="*/ 1175870 w 1284463"/>
              <a:gd name="connsiteY3" fmla="*/ 998305 h 1538115"/>
              <a:gd name="connsiteX4" fmla="*/ 1195148 w 1284463"/>
              <a:gd name="connsiteY4" fmla="*/ 140270 h 1538115"/>
              <a:gd name="connsiteX5" fmla="*/ 639982 w 1284463"/>
              <a:gd name="connsiteY5" fmla="*/ 156682 h 1538115"/>
              <a:gd name="connsiteX6" fmla="*/ 193729 w 1284463"/>
              <a:gd name="connsiteY6" fmla="*/ 800931 h 1538115"/>
              <a:gd name="connsiteX7" fmla="*/ 49845 w 1284463"/>
              <a:gd name="connsiteY7" fmla="*/ 1423005 h 1538115"/>
              <a:gd name="connsiteX0" fmla="*/ 49845 w 1284463"/>
              <a:gd name="connsiteY0" fmla="*/ 1459584 h 1574694"/>
              <a:gd name="connsiteX1" fmla="*/ 492801 w 1284463"/>
              <a:gd name="connsiteY1" fmla="*/ 1528170 h 1574694"/>
              <a:gd name="connsiteX2" fmla="*/ 702226 w 1284463"/>
              <a:gd name="connsiteY2" fmla="*/ 1282495 h 1574694"/>
              <a:gd name="connsiteX3" fmla="*/ 1175870 w 1284463"/>
              <a:gd name="connsiteY3" fmla="*/ 1034884 h 1574694"/>
              <a:gd name="connsiteX4" fmla="*/ 1195148 w 1284463"/>
              <a:gd name="connsiteY4" fmla="*/ 176849 h 1574694"/>
              <a:gd name="connsiteX5" fmla="*/ 639982 w 1284463"/>
              <a:gd name="connsiteY5" fmla="*/ 110110 h 1574694"/>
              <a:gd name="connsiteX6" fmla="*/ 193729 w 1284463"/>
              <a:gd name="connsiteY6" fmla="*/ 837510 h 1574694"/>
              <a:gd name="connsiteX7" fmla="*/ 49845 w 1284463"/>
              <a:gd name="connsiteY7" fmla="*/ 1459584 h 1574694"/>
              <a:gd name="connsiteX0" fmla="*/ 49845 w 1284463"/>
              <a:gd name="connsiteY0" fmla="*/ 1436864 h 1581968"/>
              <a:gd name="connsiteX1" fmla="*/ 492801 w 1284463"/>
              <a:gd name="connsiteY1" fmla="*/ 1505450 h 1581968"/>
              <a:gd name="connsiteX2" fmla="*/ 702226 w 1284463"/>
              <a:gd name="connsiteY2" fmla="*/ 1259775 h 1581968"/>
              <a:gd name="connsiteX3" fmla="*/ 1175870 w 1284463"/>
              <a:gd name="connsiteY3" fmla="*/ 1012164 h 1581968"/>
              <a:gd name="connsiteX4" fmla="*/ 1195148 w 1284463"/>
              <a:gd name="connsiteY4" fmla="*/ 154129 h 1581968"/>
              <a:gd name="connsiteX5" fmla="*/ 639982 w 1284463"/>
              <a:gd name="connsiteY5" fmla="*/ 87390 h 1581968"/>
              <a:gd name="connsiteX6" fmla="*/ 193729 w 1284463"/>
              <a:gd name="connsiteY6" fmla="*/ 634825 h 1581968"/>
              <a:gd name="connsiteX7" fmla="*/ 49845 w 1284463"/>
              <a:gd name="connsiteY7" fmla="*/ 1436864 h 158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463" h="1581968">
                <a:moveTo>
                  <a:pt x="49845" y="1436864"/>
                </a:moveTo>
                <a:cubicBezTo>
                  <a:pt x="99690" y="1581968"/>
                  <a:pt x="384071" y="1534965"/>
                  <a:pt x="492801" y="1505450"/>
                </a:cubicBezTo>
                <a:cubicBezTo>
                  <a:pt x="601531" y="1475935"/>
                  <a:pt x="588381" y="1341989"/>
                  <a:pt x="702226" y="1259775"/>
                </a:cubicBezTo>
                <a:cubicBezTo>
                  <a:pt x="816071" y="1177561"/>
                  <a:pt x="1093716" y="1196438"/>
                  <a:pt x="1175870" y="1012164"/>
                </a:cubicBezTo>
                <a:cubicBezTo>
                  <a:pt x="1258024" y="827890"/>
                  <a:pt x="1284463" y="308258"/>
                  <a:pt x="1195148" y="154129"/>
                </a:cubicBezTo>
                <a:cubicBezTo>
                  <a:pt x="1105833" y="0"/>
                  <a:pt x="806885" y="7274"/>
                  <a:pt x="639982" y="87390"/>
                </a:cubicBezTo>
                <a:cubicBezTo>
                  <a:pt x="473079" y="167506"/>
                  <a:pt x="292085" y="409913"/>
                  <a:pt x="193729" y="634825"/>
                </a:cubicBezTo>
                <a:cubicBezTo>
                  <a:pt x="95373" y="859737"/>
                  <a:pt x="0" y="1291760"/>
                  <a:pt x="49845" y="1436864"/>
                </a:cubicBezTo>
                <a:close/>
              </a:path>
            </a:pathLst>
          </a:custGeom>
          <a:solidFill>
            <a:schemeClr val="accent1">
              <a:alpha val="40000"/>
            </a:schemeClr>
          </a:solidFill>
          <a:ln>
            <a:solidFill>
              <a:schemeClr val="accent1">
                <a:shade val="50000"/>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r>
              <a:rPr lang="en-US" sz="1600" dirty="0"/>
              <a:t>         </a:t>
            </a:r>
            <a:endParaRPr lang="en-US" sz="1600" dirty="0" smtClean="0"/>
          </a:p>
          <a:p>
            <a:pPr algn="ctr" fontAlgn="auto">
              <a:spcBef>
                <a:spcPts val="0"/>
              </a:spcBef>
              <a:spcAft>
                <a:spcPts val="0"/>
              </a:spcAft>
              <a:defRPr/>
            </a:pPr>
            <a:endParaRPr lang="en-US" sz="1600" dirty="0"/>
          </a:p>
          <a:p>
            <a:pPr algn="ctr" fontAlgn="auto">
              <a:spcBef>
                <a:spcPts val="0"/>
              </a:spcBef>
              <a:spcAft>
                <a:spcPts val="0"/>
              </a:spcAft>
              <a:defRPr/>
            </a:pPr>
            <a:endParaRPr lang="en-US" sz="1600" dirty="0" smtClean="0"/>
          </a:p>
          <a:p>
            <a:pPr algn="ctr" fontAlgn="auto">
              <a:spcBef>
                <a:spcPts val="0"/>
              </a:spcBef>
              <a:spcAft>
                <a:spcPts val="0"/>
              </a:spcAft>
              <a:defRPr/>
            </a:pPr>
            <a:endParaRPr lang="en-US" sz="1600" dirty="0"/>
          </a:p>
          <a:p>
            <a:pPr algn="ctr" fontAlgn="auto">
              <a:spcBef>
                <a:spcPts val="0"/>
              </a:spcBef>
              <a:spcAft>
                <a:spcPts val="0"/>
              </a:spcAft>
              <a:defRPr/>
            </a:pPr>
            <a:endParaRPr lang="en-US" sz="1600" dirty="0" smtClean="0"/>
          </a:p>
          <a:p>
            <a:pPr algn="ctr" fontAlgn="auto">
              <a:spcBef>
                <a:spcPts val="0"/>
              </a:spcBef>
              <a:spcAft>
                <a:spcPts val="0"/>
              </a:spcAft>
              <a:defRPr/>
            </a:pPr>
            <a:r>
              <a:rPr lang="en-US" sz="1600" dirty="0" smtClean="0">
                <a:solidFill>
                  <a:schemeClr val="tx1"/>
                </a:solidFill>
              </a:rPr>
              <a:t>     </a:t>
            </a:r>
            <a:r>
              <a:rPr lang="en-US" sz="1600" dirty="0" err="1" smtClean="0">
                <a:solidFill>
                  <a:schemeClr val="tx1"/>
                </a:solidFill>
              </a:rPr>
              <a:t>FlowPAC</a:t>
            </a:r>
            <a:r>
              <a:rPr lang="en-US" sz="1100" dirty="0" smtClean="0">
                <a:solidFill>
                  <a:schemeClr val="tx1"/>
                </a:solidFill>
              </a:rPr>
              <a:t> </a:t>
            </a:r>
            <a:r>
              <a:rPr lang="en-US" sz="1600" dirty="0" smtClean="0">
                <a:solidFill>
                  <a:schemeClr val="tx1"/>
                </a:solidFill>
              </a:rPr>
              <a:t>Target</a:t>
            </a:r>
            <a:r>
              <a:rPr lang="en-US" sz="1600" dirty="0">
                <a:solidFill>
                  <a:schemeClr val="tx1"/>
                </a:solidFill>
              </a:rPr>
              <a:t> </a:t>
            </a:r>
            <a:r>
              <a:rPr lang="en-US" sz="1600" dirty="0" smtClean="0">
                <a:solidFill>
                  <a:schemeClr val="tx1"/>
                </a:solidFill>
              </a:rPr>
              <a:t>Capability</a:t>
            </a:r>
            <a:endParaRPr lang="en-US" sz="1600" dirty="0">
              <a:solidFill>
                <a:schemeClr val="tx1"/>
              </a:solidFill>
            </a:endParaRPr>
          </a:p>
          <a:p>
            <a:pPr algn="ctr" fontAlgn="auto">
              <a:spcBef>
                <a:spcPts val="0"/>
              </a:spcBef>
              <a:spcAft>
                <a:spcPts val="0"/>
              </a:spcAft>
              <a:defRPr/>
            </a:pPr>
            <a:r>
              <a:rPr lang="en-US" dirty="0"/>
              <a:t>          </a:t>
            </a:r>
          </a:p>
          <a:p>
            <a:pPr algn="ctr" fontAlgn="auto">
              <a:spcBef>
                <a:spcPts val="0"/>
              </a:spcBef>
              <a:spcAft>
                <a:spcPts val="0"/>
              </a:spcAft>
              <a:defRPr/>
            </a:pPr>
            <a:endParaRPr lang="en-US" dirty="0"/>
          </a:p>
          <a:p>
            <a:pPr algn="ctr" fontAlgn="auto">
              <a:spcBef>
                <a:spcPts val="0"/>
              </a:spcBef>
              <a:spcAft>
                <a:spcPts val="0"/>
              </a:spcAft>
              <a:defRPr/>
            </a:pPr>
            <a:endParaRPr lang="en-US" dirty="0"/>
          </a:p>
          <a:p>
            <a:pPr algn="ctr" fontAlgn="auto">
              <a:spcBef>
                <a:spcPts val="0"/>
              </a:spcBef>
              <a:spcAft>
                <a:spcPts val="0"/>
              </a:spcAft>
              <a:defRPr/>
            </a:pPr>
            <a:endParaRPr lang="en-US" dirty="0"/>
          </a:p>
          <a:p>
            <a:pPr algn="ctr" fontAlgn="auto">
              <a:spcBef>
                <a:spcPts val="0"/>
              </a:spcBef>
              <a:spcAft>
                <a:spcPts val="0"/>
              </a:spcAft>
              <a:defRPr/>
            </a:pPr>
            <a:endParaRPr lang="en-US" dirty="0"/>
          </a:p>
        </p:txBody>
      </p:sp>
      <p:pic>
        <p:nvPicPr>
          <p:cNvPr id="17" name="Picture 16" descr="white field aerial low res.jpg"/>
          <p:cNvPicPr>
            <a:picLocks noChangeAspect="1"/>
          </p:cNvPicPr>
          <p:nvPr/>
        </p:nvPicPr>
        <p:blipFill rotWithShape="1">
          <a:blip r:embed="rId2">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574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Mach 0.6 Wind Tunnel</a:t>
            </a:r>
            <a:endParaRPr lang="en-US" dirty="0"/>
          </a:p>
        </p:txBody>
      </p:sp>
      <p:sp>
        <p:nvSpPr>
          <p:cNvPr id="3" name="Rectangle 2"/>
          <p:cNvSpPr/>
          <p:nvPr/>
        </p:nvSpPr>
        <p:spPr bwMode="auto">
          <a:xfrm>
            <a:off x="8239869" y="2416371"/>
            <a:ext cx="356235" cy="216854"/>
          </a:xfrm>
          <a:prstGeom prst="rect">
            <a:avLst/>
          </a:prstGeom>
          <a:solidFill>
            <a:schemeClr val="bg1"/>
          </a:solidFill>
          <a:ln w="12700" cap="flat" cmpd="sng" algn="ctr">
            <a:noFill/>
            <a:prstDash val="solid"/>
            <a:round/>
            <a:headEnd type="none" w="med" len="med"/>
            <a:tailEnd type="none" w="med" len="med"/>
          </a:ln>
          <a:effectLst/>
        </p:spPr>
        <p:txBody>
          <a:bodyPr vert="horz" wrap="square" lIns="90488" tIns="36576" rIns="90488" bIns="44450" numCol="1" rtlCol="0" anchor="b"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8" name="Picture 2"/>
          <p:cNvPicPr>
            <a:picLocks noChangeAspect="1" noChangeArrowheads="1"/>
          </p:cNvPicPr>
          <p:nvPr/>
        </p:nvPicPr>
        <p:blipFill>
          <a:blip r:embed="rId2" cstate="print"/>
          <a:srcRect/>
          <a:stretch>
            <a:fillRect/>
          </a:stretch>
        </p:blipFill>
        <p:spPr bwMode="auto">
          <a:xfrm>
            <a:off x="476250" y="1447800"/>
            <a:ext cx="4351338" cy="2741613"/>
          </a:xfrm>
          <a:prstGeom prst="rect">
            <a:avLst/>
          </a:prstGeom>
          <a:noFill/>
          <a:ln w="9525">
            <a:noFill/>
            <a:round/>
            <a:headEnd/>
            <a:tailEnd/>
          </a:ln>
          <a:effectLst>
            <a:outerShdw blurRad="50800" dist="38100" dir="2700000" algn="tl" rotWithShape="0">
              <a:prstClr val="black">
                <a:alpha val="40000"/>
              </a:prstClr>
            </a:outerShdw>
          </a:effectLst>
        </p:spPr>
      </p:pic>
      <p:pic>
        <p:nvPicPr>
          <p:cNvPr id="9" name="Picture 3"/>
          <p:cNvPicPr>
            <a:picLocks noChangeAspect="1" noChangeArrowheads="1"/>
          </p:cNvPicPr>
          <p:nvPr/>
        </p:nvPicPr>
        <p:blipFill>
          <a:blip r:embed="rId3" cstate="print"/>
          <a:srcRect/>
          <a:stretch>
            <a:fillRect/>
          </a:stretch>
        </p:blipFill>
        <p:spPr bwMode="auto">
          <a:xfrm>
            <a:off x="4514850" y="3276600"/>
            <a:ext cx="4122738" cy="2743200"/>
          </a:xfrm>
          <a:prstGeom prst="rect">
            <a:avLst/>
          </a:prstGeom>
          <a:noFill/>
          <a:ln w="9525">
            <a:noFill/>
            <a:round/>
            <a:headEnd/>
            <a:tailEnd/>
          </a:ln>
          <a:effectLst>
            <a:outerShdw blurRad="50800" dist="38100" dir="2700000" algn="tl" rotWithShape="0">
              <a:prstClr val="black">
                <a:alpha val="40000"/>
              </a:prstClr>
            </a:outerShdw>
          </a:effectLst>
        </p:spPr>
      </p:pic>
      <p:sp>
        <p:nvSpPr>
          <p:cNvPr id="10" name="Text Box 4"/>
          <p:cNvSpPr txBox="1">
            <a:spLocks noChangeArrowheads="1"/>
          </p:cNvSpPr>
          <p:nvPr/>
        </p:nvSpPr>
        <p:spPr bwMode="auto">
          <a:xfrm>
            <a:off x="4979988" y="1536700"/>
            <a:ext cx="3131283" cy="1864229"/>
          </a:xfrm>
          <a:prstGeom prst="rect">
            <a:avLst/>
          </a:prstGeom>
          <a:noFill/>
          <a:ln w="9525">
            <a:noFill/>
            <a:round/>
            <a:headEnd/>
            <a:tailEnd/>
          </a:ln>
          <a:effectLst/>
        </p:spPr>
        <p:txBody>
          <a:bodyPr wrap="none" lIns="90000" tIns="46800" rIns="90000" bIns="46800">
            <a:spAutoFit/>
          </a:bodyPr>
          <a:lstStyle/>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3’x3’x9’ </a:t>
            </a:r>
            <a:r>
              <a:rPr lang="en-US" sz="2000" dirty="0">
                <a:solidFill>
                  <a:srgbClr val="000000"/>
                </a:solidFill>
                <a:latin typeface="+mn-lt"/>
                <a:ea typeface="DejaVu Sans" charset="0"/>
                <a:cs typeface="DejaVu Sans" charset="0"/>
              </a:rPr>
              <a:t>test sections</a:t>
            </a: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Large </a:t>
            </a:r>
            <a:r>
              <a:rPr lang="en-US" sz="2000" dirty="0">
                <a:solidFill>
                  <a:srgbClr val="000000"/>
                </a:solidFill>
                <a:latin typeface="+mn-lt"/>
                <a:ea typeface="DejaVu Sans" charset="0"/>
                <a:cs typeface="DejaVu Sans" charset="0"/>
              </a:rPr>
              <a:t>optical access</a:t>
            </a: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Low turbulence</a:t>
            </a: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Temperature </a:t>
            </a:r>
            <a:r>
              <a:rPr lang="en-US" sz="2000" dirty="0">
                <a:solidFill>
                  <a:srgbClr val="000000"/>
                </a:solidFill>
                <a:latin typeface="+mn-lt"/>
                <a:ea typeface="DejaVu Sans" charset="0"/>
                <a:cs typeface="DejaVu Sans" charset="0"/>
              </a:rPr>
              <a:t>controlled</a:t>
            </a:r>
          </a:p>
          <a:p>
            <a:pP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dirty="0">
              <a:solidFill>
                <a:srgbClr val="000000"/>
              </a:solidFill>
              <a:latin typeface="Verdana" pitchFamily="32" charset="0"/>
              <a:ea typeface="DejaVu Sans" charset="0"/>
              <a:cs typeface="DejaVu Sans" charset="0"/>
            </a:endParaRPr>
          </a:p>
        </p:txBody>
      </p:sp>
      <p:sp>
        <p:nvSpPr>
          <p:cNvPr id="11" name="Text Box 5"/>
          <p:cNvSpPr txBox="1">
            <a:spLocks noChangeArrowheads="1"/>
          </p:cNvSpPr>
          <p:nvPr/>
        </p:nvSpPr>
        <p:spPr bwMode="auto">
          <a:xfrm>
            <a:off x="430214" y="4356100"/>
            <a:ext cx="3901898" cy="2172006"/>
          </a:xfrm>
          <a:prstGeom prst="rect">
            <a:avLst/>
          </a:prstGeom>
          <a:noFill/>
          <a:ln w="9525">
            <a:noFill/>
            <a:round/>
            <a:headEnd/>
            <a:tailEnd/>
          </a:ln>
          <a:effectLst/>
        </p:spPr>
        <p:txBody>
          <a:bodyPr wrap="square" lIns="90000" tIns="46800" rIns="90000" bIns="46800">
            <a:spAutoFit/>
          </a:bodyPr>
          <a:lstStyle/>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1750 H.P. </a:t>
            </a:r>
            <a:r>
              <a:rPr lang="en-US" sz="2000" dirty="0">
                <a:solidFill>
                  <a:srgbClr val="000000"/>
                </a:solidFill>
                <a:latin typeface="+mn-lt"/>
                <a:ea typeface="DejaVu Sans" charset="0"/>
                <a:cs typeface="DejaVu Sans" charset="0"/>
              </a:rPr>
              <a:t>motor</a:t>
            </a: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Variable R.P.M.  AC</a:t>
            </a:r>
            <a:endParaRPr lang="en-US" sz="2000" dirty="0">
              <a:solidFill>
                <a:srgbClr val="000000"/>
              </a:solidFill>
              <a:latin typeface="+mn-lt"/>
              <a:ea typeface="DejaVu Sans" charset="0"/>
              <a:cs typeface="DejaVu Sans" charset="0"/>
            </a:endParaRP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8</a:t>
            </a:r>
            <a:r>
              <a:rPr lang="en-US" sz="2000" dirty="0">
                <a:solidFill>
                  <a:srgbClr val="000000"/>
                </a:solidFill>
                <a:latin typeface="+mn-lt"/>
                <a:ea typeface="DejaVu Sans" charset="0"/>
                <a:cs typeface="DejaVu Sans" charset="0"/>
              </a:rPr>
              <a:t>’ diam., 2-stage fan</a:t>
            </a:r>
          </a:p>
          <a:p>
            <a:pPr marL="256032" indent="-256032">
              <a:spcBef>
                <a:spcPts val="600"/>
              </a:spcBef>
              <a:buSzPct val="80000"/>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smtClean="0">
                <a:solidFill>
                  <a:srgbClr val="000000"/>
                </a:solidFill>
                <a:latin typeface="+mn-lt"/>
                <a:ea typeface="DejaVu Sans" charset="0"/>
                <a:cs typeface="DejaVu Sans" charset="0"/>
              </a:rPr>
              <a:t>1000 </a:t>
            </a:r>
            <a:r>
              <a:rPr lang="en-US" sz="2000" dirty="0">
                <a:solidFill>
                  <a:srgbClr val="000000"/>
                </a:solidFill>
                <a:latin typeface="+mn-lt"/>
                <a:ea typeface="DejaVu Sans" charset="0"/>
                <a:cs typeface="DejaVu Sans" charset="0"/>
              </a:rPr>
              <a:t>ton-</a:t>
            </a:r>
            <a:r>
              <a:rPr lang="en-US" sz="2000" dirty="0" err="1">
                <a:solidFill>
                  <a:srgbClr val="000000"/>
                </a:solidFill>
                <a:latin typeface="+mn-lt"/>
                <a:ea typeface="DejaVu Sans" charset="0"/>
                <a:cs typeface="DejaVu Sans" charset="0"/>
              </a:rPr>
              <a:t>hr</a:t>
            </a:r>
            <a:r>
              <a:rPr lang="en-US" sz="2000" dirty="0">
                <a:solidFill>
                  <a:srgbClr val="000000"/>
                </a:solidFill>
                <a:latin typeface="+mn-lt"/>
                <a:ea typeface="DejaVu Sans" charset="0"/>
                <a:cs typeface="DejaVu Sans" charset="0"/>
              </a:rPr>
              <a:t> ice-</a:t>
            </a:r>
            <a:r>
              <a:rPr lang="en-US" sz="2000" dirty="0" smtClean="0">
                <a:solidFill>
                  <a:srgbClr val="000000"/>
                </a:solidFill>
                <a:latin typeface="+mn-lt"/>
                <a:ea typeface="DejaVu Sans" charset="0"/>
                <a:cs typeface="DejaVu Sans" charset="0"/>
              </a:rPr>
              <a:t>storage chilled </a:t>
            </a:r>
            <a:r>
              <a:rPr lang="en-US" sz="2000" dirty="0">
                <a:solidFill>
                  <a:srgbClr val="000000"/>
                </a:solidFill>
                <a:latin typeface="+mn-lt"/>
                <a:ea typeface="DejaVu Sans" charset="0"/>
                <a:cs typeface="DejaVu Sans" charset="0"/>
              </a:rPr>
              <a:t>water cooling</a:t>
            </a:r>
          </a:p>
          <a:p>
            <a:pP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dirty="0">
              <a:solidFill>
                <a:srgbClr val="000000"/>
              </a:solidFill>
              <a:latin typeface="Verdana" pitchFamily="32" charset="0"/>
              <a:ea typeface="DejaVu Sans" charset="0"/>
              <a:cs typeface="DejaVu Sans" charset="0"/>
            </a:endParaRPr>
          </a:p>
        </p:txBody>
      </p:sp>
      <p:pic>
        <p:nvPicPr>
          <p:cNvPr id="12" name="Picture 11" descr="white field aerial low res.jpg"/>
          <p:cNvPicPr>
            <a:picLocks noChangeAspect="1"/>
          </p:cNvPicPr>
          <p:nvPr/>
        </p:nvPicPr>
        <p:blipFill rotWithShape="1">
          <a:blip r:embed="rId4">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5803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Helicopter Dynamic Stall Facility</a:t>
            </a:r>
            <a:endParaRPr lang="en-US" dirty="0"/>
          </a:p>
        </p:txBody>
      </p:sp>
      <p:pic>
        <p:nvPicPr>
          <p:cNvPr id="11" name="Picture 3"/>
          <p:cNvPicPr>
            <a:picLocks noChangeAspect="1" noChangeArrowheads="1"/>
          </p:cNvPicPr>
          <p:nvPr/>
        </p:nvPicPr>
        <p:blipFill rotWithShape="1">
          <a:blip r:embed="rId2"/>
          <a:srcRect l="1003" t="17299" r="39840" b="24692"/>
          <a:stretch/>
        </p:blipFill>
        <p:spPr bwMode="auto">
          <a:xfrm>
            <a:off x="282222" y="1389345"/>
            <a:ext cx="4176889" cy="2279544"/>
          </a:xfrm>
          <a:prstGeom prst="rect">
            <a:avLst/>
          </a:prstGeom>
          <a:noFill/>
          <a:ln w="9525">
            <a:noFill/>
            <a:miter lim="800000"/>
            <a:headEnd/>
            <a:tailEnd/>
          </a:ln>
        </p:spPr>
      </p:pic>
      <p:pic>
        <p:nvPicPr>
          <p:cNvPr id="2" name="Picture 1" descr="shock_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4" y="3826209"/>
            <a:ext cx="7422444" cy="2493180"/>
          </a:xfrm>
          <a:prstGeom prst="rect">
            <a:avLst/>
          </a:prstGeom>
        </p:spPr>
      </p:pic>
      <p:pic>
        <p:nvPicPr>
          <p:cNvPr id="5" name="Picture 4" descr="setup_photo.png"/>
          <p:cNvPicPr>
            <a:picLocks noChangeAspect="1"/>
          </p:cNvPicPr>
          <p:nvPr/>
        </p:nvPicPr>
        <p:blipFill rotWithShape="1">
          <a:blip r:embed="rId4">
            <a:extLst>
              <a:ext uri="{28A0092B-C50C-407E-A947-70E740481C1C}">
                <a14:useLocalDpi xmlns:a14="http://schemas.microsoft.com/office/drawing/2010/main" val="0"/>
              </a:ext>
            </a:extLst>
          </a:blip>
          <a:srcRect b="26040"/>
          <a:stretch/>
        </p:blipFill>
        <p:spPr>
          <a:xfrm>
            <a:off x="4840111" y="1377089"/>
            <a:ext cx="3866444" cy="2122467"/>
          </a:xfrm>
          <a:prstGeom prst="rect">
            <a:avLst/>
          </a:prstGeom>
          <a:effectLst>
            <a:outerShdw blurRad="50800" dist="38100" dir="2700000" algn="tl" rotWithShape="0">
              <a:prstClr val="black">
                <a:alpha val="40000"/>
              </a:prstClr>
            </a:outerShdw>
          </a:effectLst>
        </p:spPr>
      </p:pic>
      <p:pic>
        <p:nvPicPr>
          <p:cNvPr id="6" name="Picture 5" descr="white field aerial low res.jpg"/>
          <p:cNvPicPr>
            <a:picLocks noChangeAspect="1"/>
          </p:cNvPicPr>
          <p:nvPr/>
        </p:nvPicPr>
        <p:blipFill rotWithShape="1">
          <a:blip r:embed="rId5">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5319889" y="3683000"/>
            <a:ext cx="2917573" cy="369332"/>
          </a:xfrm>
          <a:prstGeom prst="rect">
            <a:avLst/>
          </a:prstGeom>
          <a:noFill/>
        </p:spPr>
        <p:txBody>
          <a:bodyPr wrap="none" rtlCol="0">
            <a:spAutoFit/>
          </a:bodyPr>
          <a:lstStyle/>
          <a:p>
            <a:r>
              <a:rPr lang="en-US" sz="1800" dirty="0" smtClean="0">
                <a:latin typeface="+mn-lt"/>
              </a:rPr>
              <a:t>Focused </a:t>
            </a:r>
            <a:r>
              <a:rPr lang="en-US" sz="1800" dirty="0" err="1" smtClean="0">
                <a:latin typeface="+mn-lt"/>
              </a:rPr>
              <a:t>Schlieren</a:t>
            </a:r>
            <a:r>
              <a:rPr lang="en-US" sz="1800" dirty="0" smtClean="0">
                <a:latin typeface="+mn-lt"/>
              </a:rPr>
              <a:t> Images</a:t>
            </a:r>
            <a:endParaRPr lang="en-US" sz="1800" dirty="0">
              <a:latin typeface="+mn-lt"/>
            </a:endParaRPr>
          </a:p>
        </p:txBody>
      </p:sp>
    </p:spTree>
    <p:extLst>
      <p:ext uri="{BB962C8B-B14F-4D97-AF65-F5344CB8AC3E}">
        <p14:creationId xmlns:p14="http://schemas.microsoft.com/office/powerpoint/2010/main" val="16470859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Airframe Noise</a:t>
            </a:r>
            <a:endParaRPr lang="en-US" dirty="0"/>
          </a:p>
        </p:txBody>
      </p:sp>
      <p:pic>
        <p:nvPicPr>
          <p:cNvPr id="4" name="Picture 3" descr="G5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1447800"/>
            <a:ext cx="3072948" cy="4078224"/>
          </a:xfrm>
          <a:prstGeom prst="rect">
            <a:avLst/>
          </a:prstGeom>
          <a:effectLst>
            <a:outerShdw blurRad="50800" dist="38100" dir="2700000" algn="tl" rotWithShape="0">
              <a:srgbClr val="000000">
                <a:alpha val="43000"/>
              </a:srgbClr>
            </a:outerShdw>
          </a:effectLst>
        </p:spPr>
      </p:pic>
      <p:sp>
        <p:nvSpPr>
          <p:cNvPr id="5" name="TextBox 4"/>
          <p:cNvSpPr txBox="1"/>
          <p:nvPr/>
        </p:nvSpPr>
        <p:spPr>
          <a:xfrm>
            <a:off x="523875" y="5683250"/>
            <a:ext cx="3021480" cy="400110"/>
          </a:xfrm>
          <a:prstGeom prst="rect">
            <a:avLst/>
          </a:prstGeom>
          <a:noFill/>
        </p:spPr>
        <p:txBody>
          <a:bodyPr wrap="none" rtlCol="0">
            <a:spAutoFit/>
          </a:bodyPr>
          <a:lstStyle/>
          <a:p>
            <a:r>
              <a:rPr lang="en-US" sz="2000" dirty="0" smtClean="0">
                <a:latin typeface="+mn-lt"/>
              </a:rPr>
              <a:t>Gulfstream 550 Nose LG</a:t>
            </a:r>
            <a:endParaRPr lang="en-US" sz="2000" dirty="0">
              <a:latin typeface="+mn-lt"/>
            </a:endParaRPr>
          </a:p>
        </p:txBody>
      </p:sp>
      <p:pic>
        <p:nvPicPr>
          <p:cNvPr id="7" name="Picture 6" descr="Tandom_1c.jpg"/>
          <p:cNvPicPr>
            <a:picLocks noChangeAspect="1"/>
          </p:cNvPicPr>
          <p:nvPr/>
        </p:nvPicPr>
        <p:blipFill rotWithShape="1">
          <a:blip r:embed="rId3">
            <a:extLst>
              <a:ext uri="{28A0092B-C50C-407E-A947-70E740481C1C}">
                <a14:useLocalDpi xmlns:a14="http://schemas.microsoft.com/office/drawing/2010/main" val="0"/>
              </a:ext>
            </a:extLst>
          </a:blip>
          <a:srcRect t="17448" r="30" b="14692"/>
          <a:stretch/>
        </p:blipFill>
        <p:spPr>
          <a:xfrm>
            <a:off x="3908430" y="1372743"/>
            <a:ext cx="4645152" cy="1965960"/>
          </a:xfrm>
          <a:prstGeom prst="rect">
            <a:avLst/>
          </a:prstGeom>
          <a:effectLst>
            <a:outerShdw blurRad="50800" dist="38100" dir="2700000" algn="tl" rotWithShape="0">
              <a:srgbClr val="000000">
                <a:alpha val="43000"/>
              </a:srgbClr>
            </a:outerShdw>
          </a:effectLst>
        </p:spPr>
      </p:pic>
      <p:pic>
        <p:nvPicPr>
          <p:cNvPr id="8" name="Picture 7" descr="Tandom_2c.jpg"/>
          <p:cNvPicPr>
            <a:picLocks noChangeAspect="1"/>
          </p:cNvPicPr>
          <p:nvPr/>
        </p:nvPicPr>
        <p:blipFill rotWithShape="1">
          <a:blip r:embed="rId4">
            <a:extLst>
              <a:ext uri="{28A0092B-C50C-407E-A947-70E740481C1C}">
                <a14:useLocalDpi xmlns:a14="http://schemas.microsoft.com/office/drawing/2010/main" val="0"/>
              </a:ext>
            </a:extLst>
          </a:blip>
          <a:srcRect t="26200" r="1961" b="20744"/>
          <a:stretch/>
        </p:blipFill>
        <p:spPr>
          <a:xfrm>
            <a:off x="3900552" y="3384804"/>
            <a:ext cx="4681728" cy="1572768"/>
          </a:xfrm>
          <a:prstGeom prst="rect">
            <a:avLst/>
          </a:prstGeom>
          <a:effectLst>
            <a:outerShdw blurRad="50800" dist="38100" dir="2700000" algn="tl" rotWithShape="0">
              <a:srgbClr val="000000">
                <a:alpha val="43000"/>
              </a:srgbClr>
            </a:outerShdw>
          </a:effectLst>
        </p:spPr>
      </p:pic>
      <p:pic>
        <p:nvPicPr>
          <p:cNvPr id="9" name="Picture 8" descr="Tandom_2c2.jpg"/>
          <p:cNvPicPr>
            <a:picLocks noChangeAspect="1"/>
          </p:cNvPicPr>
          <p:nvPr/>
        </p:nvPicPr>
        <p:blipFill rotWithShape="1">
          <a:blip r:embed="rId5">
            <a:extLst>
              <a:ext uri="{28A0092B-C50C-407E-A947-70E740481C1C}">
                <a14:useLocalDpi xmlns:a14="http://schemas.microsoft.com/office/drawing/2010/main" val="0"/>
              </a:ext>
            </a:extLst>
          </a:blip>
          <a:srcRect l="9894" t="27059" r="11846" b="35522"/>
          <a:stretch/>
        </p:blipFill>
        <p:spPr>
          <a:xfrm>
            <a:off x="3904869" y="5013325"/>
            <a:ext cx="4672584" cy="1344168"/>
          </a:xfrm>
          <a:prstGeom prst="rect">
            <a:avLst/>
          </a:prstGeom>
          <a:effectLst>
            <a:outerShdw blurRad="50800" dist="38100" dir="2700000" algn="tl" rotWithShape="0">
              <a:srgbClr val="000000">
                <a:alpha val="43000"/>
              </a:srgbClr>
            </a:outerShdw>
          </a:effectLst>
        </p:spPr>
      </p:pic>
      <p:pic>
        <p:nvPicPr>
          <p:cNvPr id="10" name="Picture 9" descr="white field aerial low res.jpg"/>
          <p:cNvPicPr>
            <a:picLocks noChangeAspect="1"/>
          </p:cNvPicPr>
          <p:nvPr/>
        </p:nvPicPr>
        <p:blipFill rotWithShape="1">
          <a:blip r:embed="rId6">
            <a:extLst>
              <a:ext uri="{28A0092B-C50C-407E-A947-70E740481C1C}">
                <a14:useLocalDpi xmlns:a14="http://schemas.microsoft.com/office/drawing/2010/main" val="0"/>
              </a:ext>
            </a:extLst>
          </a:blip>
          <a:srcRect l="648" b="16676"/>
          <a:stretch/>
        </p:blipFill>
        <p:spPr>
          <a:xfrm>
            <a:off x="7718778" y="554461"/>
            <a:ext cx="1298222" cy="72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8310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9">
      <a:dk1>
        <a:srgbClr val="000000"/>
      </a:dk1>
      <a:lt1>
        <a:srgbClr val="FFFFFF"/>
      </a:lt1>
      <a:dk2>
        <a:srgbClr val="000000"/>
      </a:dk2>
      <a:lt2>
        <a:srgbClr val="808080"/>
      </a:lt2>
      <a:accent1>
        <a:srgbClr val="00CC66"/>
      </a:accent1>
      <a:accent2>
        <a:srgbClr val="3333CC"/>
      </a:accent2>
      <a:accent3>
        <a:srgbClr val="FFFFFF"/>
      </a:accent3>
      <a:accent4>
        <a:srgbClr val="000000"/>
      </a:accent4>
      <a:accent5>
        <a:srgbClr val="AAE2B8"/>
      </a:accent5>
      <a:accent6>
        <a:srgbClr val="2D2DB9"/>
      </a:accent6>
      <a:hlink>
        <a:srgbClr val="3399FF"/>
      </a:hlink>
      <a:folHlink>
        <a:srgbClr val="E6BA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6">
                <a:shade val="51000"/>
                <a:satMod val="130000"/>
                <a:alpha val="13000"/>
              </a:schemeClr>
            </a:gs>
            <a:gs pos="80000">
              <a:schemeClr val="accent6">
                <a:shade val="93000"/>
                <a:satMod val="130000"/>
                <a:alpha val="13000"/>
              </a:schemeClr>
            </a:gs>
            <a:gs pos="100000">
              <a:schemeClr val="accent6">
                <a:shade val="94000"/>
                <a:satMod val="135000"/>
                <a:alpha val="13000"/>
              </a:schemeClr>
            </a:gs>
          </a:gsLst>
          <a:lin ang="16200000" scaled="0"/>
          <a:tileRect/>
        </a:gradFill>
      </a:spPr>
      <a:bodyPr rtlCol="0" anchor="ctr"/>
      <a:lstStyle>
        <a:defPPr algn="ctr">
          <a:defRPr/>
        </a:defPPr>
      </a:lstStyle>
      <a:style>
        <a:lnRef idx="1">
          <a:schemeClr val="accent6"/>
        </a:lnRef>
        <a:fillRef idx="3">
          <a:schemeClr val="accent6"/>
        </a:fillRef>
        <a:effectRef idx="2">
          <a:schemeClr val="accent6"/>
        </a:effectRef>
        <a:fontRef idx="minor">
          <a:schemeClr val="lt1"/>
        </a:fontRef>
      </a: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8" tIns="36576" rIns="90488" bIns="44450" numCol="1" anchor="b"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66"/>
        </a:accent1>
        <a:accent2>
          <a:srgbClr val="3333CC"/>
        </a:accent2>
        <a:accent3>
          <a:srgbClr val="FFFFFF"/>
        </a:accent3>
        <a:accent4>
          <a:srgbClr val="000000"/>
        </a:accent4>
        <a:accent5>
          <a:srgbClr val="AAE2B8"/>
        </a:accent5>
        <a:accent6>
          <a:srgbClr val="2D2DB9"/>
        </a:accent6>
        <a:hlink>
          <a:srgbClr val="3399FF"/>
        </a:hlink>
        <a:folHlink>
          <a:srgbClr val="FF9900"/>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66"/>
        </a:accent1>
        <a:accent2>
          <a:srgbClr val="3333CC"/>
        </a:accent2>
        <a:accent3>
          <a:srgbClr val="FFFFFF"/>
        </a:accent3>
        <a:accent4>
          <a:srgbClr val="000000"/>
        </a:accent4>
        <a:accent5>
          <a:srgbClr val="AAE2B8"/>
        </a:accent5>
        <a:accent6>
          <a:srgbClr val="2D2DB9"/>
        </a:accent6>
        <a:hlink>
          <a:srgbClr val="3399FF"/>
        </a:hlink>
        <a:folHlink>
          <a:srgbClr val="E6BA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18463</TotalTime>
  <Words>1938</Words>
  <Application>Microsoft Macintosh PowerPoint</Application>
  <PresentationFormat>On-screen Show (4:3)</PresentationFormat>
  <Paragraphs>336</Paragraphs>
  <Slides>33</Slides>
  <Notes>4</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Default Design</vt:lpstr>
      <vt:lpstr>Institute for Flow Physics and Control</vt:lpstr>
      <vt:lpstr>PowerPoint Presentation</vt:lpstr>
      <vt:lpstr>PowerPoint Presentation</vt:lpstr>
      <vt:lpstr>Component Facilities</vt:lpstr>
      <vt:lpstr>Anechoic Wind Tunnel</vt:lpstr>
      <vt:lpstr>Experimental Facilities Vision</vt:lpstr>
      <vt:lpstr>Mach 0.6 Wind Tunnel</vt:lpstr>
      <vt:lpstr>Helicopter Dynamic Stall Facility</vt:lpstr>
      <vt:lpstr>Airframe Noise</vt:lpstr>
      <vt:lpstr>Transonic Compressor Facility </vt:lpstr>
      <vt:lpstr>Transonic Turbine Facility: LPT &amp; HPT Modules</vt:lpstr>
      <vt:lpstr>Hot Annular Nozzle Cascade (HANC)</vt:lpstr>
      <vt:lpstr>Front Stage Core Compressor (FSCC)</vt:lpstr>
      <vt:lpstr>Arc Heated Hypersonic Wind Tunnel</vt:lpstr>
      <vt:lpstr>PowerPoint Presentation</vt:lpstr>
      <vt:lpstr>Refractive-Index-Matched (RIM) Flow Facilities*</vt:lpstr>
      <vt:lpstr>Supersonic Mixing Facility</vt:lpstr>
      <vt:lpstr>Wind Energy Laboratory (eWiND)</vt:lpstr>
      <vt:lpstr>Airborne Aero-optics Laboratory</vt:lpstr>
      <vt:lpstr>FlowPAC Fabrication Shop</vt:lpstr>
      <vt:lpstr>High Fidelity CFD </vt:lpstr>
      <vt:lpstr>PowerPoint Presentation</vt:lpstr>
      <vt:lpstr>Plasma Temperature/Pressure Sensor</vt:lpstr>
      <vt:lpstr>Boundary Layer Transition Control</vt:lpstr>
      <vt:lpstr>AFOSR Proposal in AF Academy Mach 6 Facility*</vt:lpstr>
      <vt:lpstr>PowerPoint Presentation</vt:lpstr>
      <vt:lpstr>PowerPoint Presentation</vt:lpstr>
      <vt:lpstr>PowerPoint Presentation</vt:lpstr>
      <vt:lpstr>PowerPoint Presentation</vt:lpstr>
      <vt:lpstr>Vital Statistics</vt:lpstr>
      <vt:lpstr>Mach 6 Performance Estimates</vt:lpstr>
      <vt:lpstr>PowerPoint Presentation</vt:lpstr>
      <vt:lpstr>Mach 6&amp;10 Quiet Tunnel Size Perspective</vt:lpstr>
    </vt:vector>
  </TitlesOfParts>
  <Company>Honeywell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dtmiller</dc:creator>
  <cp:lastModifiedBy>Thomas Corke</cp:lastModifiedBy>
  <cp:revision>1138</cp:revision>
  <dcterms:created xsi:type="dcterms:W3CDTF">2004-05-20T20:50:15Z</dcterms:created>
  <dcterms:modified xsi:type="dcterms:W3CDTF">2015-01-19T14:55:43Z</dcterms:modified>
</cp:coreProperties>
</file>