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9" r:id="rId2"/>
    <p:sldId id="385" r:id="rId3"/>
    <p:sldId id="370" r:id="rId4"/>
    <p:sldId id="389" r:id="rId5"/>
    <p:sldId id="390" r:id="rId6"/>
    <p:sldId id="371" r:id="rId7"/>
    <p:sldId id="348" r:id="rId8"/>
    <p:sldId id="387" r:id="rId9"/>
    <p:sldId id="384" r:id="rId10"/>
    <p:sldId id="373" r:id="rId11"/>
    <p:sldId id="374" r:id="rId12"/>
    <p:sldId id="3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B56-97A5-442C-98A0-993823EA628D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0971-B11A-4DC1-84CA-107BBB7EE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0971-B11A-4DC1-84CA-107BBB7EE8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0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Gordon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79594-418C-44FB-BAD4-09FB5A70AF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2A14-AC39-49E8-97AD-974EBCEF5A68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F9CB-5DDF-4067-BE1C-AE9E8DB91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dramirez@sbcsc.k12.in.us" TargetMode="External"/><Relationship Id="rId13" Type="http://schemas.openxmlformats.org/officeDocument/2006/relationships/hyperlink" Target="https://owa.nd.edu/owa/redir.aspx?C=muGWn-YSEUiVdGGYJjfroLATaxxIFNBIbHcPvEaF0Ow2Bm3Z0gEQUnWFrNRpQSJC4zbrI0cG_-c.&amp;URL=mailto%3ajzook%40sbcsc.k12.in.us" TargetMode="External"/><Relationship Id="rId3" Type="http://schemas.openxmlformats.org/officeDocument/2006/relationships/hyperlink" Target="mailto:pharper@sbcsc.k12.in.us" TargetMode="External"/><Relationship Id="rId7" Type="http://schemas.openxmlformats.org/officeDocument/2006/relationships/hyperlink" Target="mailto:mpeterson2@sbcsc.k12.in.us" TargetMode="External"/><Relationship Id="rId12" Type="http://schemas.openxmlformats.org/officeDocument/2006/relationships/hyperlink" Target="mailto:kzentz@sbcsc.k12.in.us" TargetMode="External"/><Relationship Id="rId2" Type="http://schemas.openxmlformats.org/officeDocument/2006/relationships/hyperlink" Target="mailto:salan@sbcsc.k12.in.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nachazel@sbcsc.k12.in.us" TargetMode="External"/><Relationship Id="rId11" Type="http://schemas.openxmlformats.org/officeDocument/2006/relationships/hyperlink" Target="mailto:rschmitt@sbcsc.k12.in.us" TargetMode="External"/><Relationship Id="rId5" Type="http://schemas.openxmlformats.org/officeDocument/2006/relationships/hyperlink" Target="mailto:jminton@sbcsc.k12.in.us" TargetMode="External"/><Relationship Id="rId10" Type="http://schemas.openxmlformats.org/officeDocument/2006/relationships/hyperlink" Target="mailto:lruiz-monteso@sbcsc.k12.in.us" TargetMode="External"/><Relationship Id="rId4" Type="http://schemas.openxmlformats.org/officeDocument/2006/relationships/hyperlink" Target="mailto:alotridge@sbcsc.k12.in.us" TargetMode="External"/><Relationship Id="rId9" Type="http://schemas.openxmlformats.org/officeDocument/2006/relationships/hyperlink" Target="mailto:driley@sbcsc.k12.in.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30515"/>
              </p:ext>
            </p:extLst>
          </p:nvPr>
        </p:nvGraphicFramePr>
        <p:xfrm>
          <a:off x="304800" y="2743200"/>
          <a:ext cx="4724400" cy="11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Document" r:id="rId3" imgW="5705280" imgH="799920" progId="WP16Doc">
                  <p:embed/>
                </p:oleObj>
              </mc:Choice>
              <mc:Fallback>
                <p:oleObj name="Document" r:id="rId3" imgW="5705280" imgH="799920" progId="WP16Do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743200"/>
                        <a:ext cx="4724400" cy="119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492561"/>
              </p:ext>
            </p:extLst>
          </p:nvPr>
        </p:nvGraphicFramePr>
        <p:xfrm>
          <a:off x="6019800" y="2667000"/>
          <a:ext cx="1295400" cy="114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Document" r:id="rId5" imgW="6419520" imgH="1352520" progId="WP16Doc">
                  <p:embed/>
                </p:oleObj>
              </mc:Choice>
              <mc:Fallback>
                <p:oleObj name="Document" r:id="rId5" imgW="6419520" imgH="1352520" progId="WP16Do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667000"/>
                        <a:ext cx="1295400" cy="114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Professional Development workshop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Concepts in Science and Mathematics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at </a:t>
            </a:r>
            <a:r>
              <a:rPr lang="en-US" sz="2400" b="1" dirty="0"/>
              <a:t>the University of Notre Dame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For </a:t>
            </a:r>
            <a:r>
              <a:rPr lang="en-US" sz="2400" b="1" dirty="0" smtClean="0">
                <a:solidFill>
                  <a:schemeClr val="tx2"/>
                </a:solidFill>
              </a:rPr>
              <a:t>SBCSC 5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</a:rPr>
              <a:t>  and 6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</a:rPr>
              <a:t> grade Teachers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17 – 28 June 2013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4898502" cy="111369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54586"/>
              </p:ext>
            </p:extLst>
          </p:nvPr>
        </p:nvGraphicFramePr>
        <p:xfrm>
          <a:off x="609600" y="4419600"/>
          <a:ext cx="7312021" cy="180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Document" r:id="rId8" imgW="6419520" imgH="1590480" progId="WP16Doc">
                  <p:embed/>
                </p:oleObj>
              </mc:Choice>
              <mc:Fallback>
                <p:oleObj name="Document" r:id="rId8" imgW="6419520" imgH="1590480" progId="WP16Do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4419600"/>
                        <a:ext cx="7312021" cy="180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2023994"/>
            <a:ext cx="247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With thanks to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3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Essential Questions</a:t>
            </a:r>
          </a:p>
          <a:p>
            <a:r>
              <a:rPr lang="en-US" sz="2800" dirty="0"/>
              <a:t>How do </a:t>
            </a:r>
            <a:r>
              <a:rPr lang="en-US" sz="2800" dirty="0" smtClean="0"/>
              <a:t>scientists </a:t>
            </a:r>
            <a:r>
              <a:rPr lang="en-US" sz="2800" dirty="0"/>
              <a:t>solve everyday problems?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They (WE!!) design </a:t>
            </a:r>
            <a:r>
              <a:rPr lang="en-US" sz="2800" b="1" dirty="0">
                <a:solidFill>
                  <a:srgbClr val="C00000"/>
                </a:solidFill>
              </a:rPr>
              <a:t>and conduct scientific investigations to answer </a:t>
            </a:r>
            <a:r>
              <a:rPr lang="en-US" sz="2800" b="1" dirty="0" smtClean="0">
                <a:solidFill>
                  <a:srgbClr val="C00000"/>
                </a:solidFill>
              </a:rPr>
              <a:t>(science) </a:t>
            </a:r>
            <a:r>
              <a:rPr lang="en-US" sz="2800" b="1" dirty="0">
                <a:solidFill>
                  <a:srgbClr val="C00000"/>
                </a:solidFill>
              </a:rPr>
              <a:t>questions</a:t>
            </a:r>
            <a:r>
              <a:rPr lang="en-US" sz="28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• Create testable hypotheses.</a:t>
            </a:r>
          </a:p>
          <a:p>
            <a:r>
              <a:rPr lang="en-US" sz="2400" dirty="0"/>
              <a:t>• Identify variables.</a:t>
            </a:r>
          </a:p>
          <a:p>
            <a:r>
              <a:rPr lang="en-US" sz="2400" dirty="0"/>
              <a:t>• Use a control or comparison group when appropriate.</a:t>
            </a:r>
          </a:p>
          <a:p>
            <a:r>
              <a:rPr lang="en-US" sz="2400" dirty="0"/>
              <a:t>• Select and use appropriate measurement tools.</a:t>
            </a:r>
          </a:p>
          <a:p>
            <a:r>
              <a:rPr lang="en-US" sz="2400" dirty="0"/>
              <a:t>• Collect and record data.</a:t>
            </a:r>
          </a:p>
          <a:p>
            <a:r>
              <a:rPr lang="en-US" sz="2400" dirty="0"/>
              <a:t>• Organize data into charts and graphs.</a:t>
            </a:r>
          </a:p>
          <a:p>
            <a:r>
              <a:rPr lang="en-US" sz="2400" dirty="0"/>
              <a:t>• Analyze and interpret data.</a:t>
            </a:r>
          </a:p>
          <a:p>
            <a:r>
              <a:rPr lang="en-US" sz="2400" dirty="0"/>
              <a:t>• Communicate findings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9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914400"/>
            <a:ext cx="868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WE</a:t>
            </a:r>
            <a:r>
              <a:rPr lang="en-US" sz="2800" dirty="0" smtClean="0"/>
              <a:t> formulate </a:t>
            </a:r>
            <a:r>
              <a:rPr lang="en-US" sz="2800" dirty="0"/>
              <a:t>and revise scientific explanations and models of </a:t>
            </a:r>
            <a:r>
              <a:rPr lang="en-US" sz="2800" dirty="0" smtClean="0"/>
              <a:t>measurable </a:t>
            </a:r>
            <a:r>
              <a:rPr lang="en-US" sz="2800" dirty="0"/>
              <a:t>phenomena using</a:t>
            </a:r>
          </a:p>
          <a:p>
            <a:r>
              <a:rPr lang="en-US" sz="2800" dirty="0"/>
              <a:t>logic and evidence to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• Explain observations.</a:t>
            </a:r>
          </a:p>
          <a:p>
            <a:r>
              <a:rPr lang="en-US" sz="2400" dirty="0"/>
              <a:t>• Make inferences and predictions.</a:t>
            </a:r>
          </a:p>
          <a:p>
            <a:r>
              <a:rPr lang="en-US" sz="2400" dirty="0"/>
              <a:t>• Explain the relationship between evidence and explanation.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01" y="4572000"/>
            <a:ext cx="7983941" cy="968991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C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01" y="1228299"/>
            <a:ext cx="7983941" cy="928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501" y="2156346"/>
            <a:ext cx="7983941" cy="241565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43134"/>
              </p:ext>
            </p:extLst>
          </p:nvPr>
        </p:nvGraphicFramePr>
        <p:xfrm>
          <a:off x="351978" y="898525"/>
          <a:ext cx="8380413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cument" r:id="rId4" imgW="8380350" imgH="5458924" progId="Word.Document.8">
                  <p:embed/>
                </p:oleObj>
              </mc:Choice>
              <mc:Fallback>
                <p:oleObj name="Document" r:id="rId4" imgW="8380350" imgH="54589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78" y="898525"/>
                        <a:ext cx="8380413" cy="545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1474639" y="76200"/>
            <a:ext cx="6202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002060"/>
                </a:solidFill>
              </a:rPr>
              <a:t>A self-assessment tool that you can use </a:t>
            </a:r>
          </a:p>
          <a:p>
            <a:pPr algn="ctr" defTabSz="914400"/>
            <a:r>
              <a:rPr lang="en-US" sz="2400" b="1" dirty="0">
                <a:solidFill>
                  <a:srgbClr val="002060"/>
                </a:solidFill>
              </a:rPr>
              <a:t>in your own classroom and for your lesson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50" y="13999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08" y="2859206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08" y="47641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4442" y="13999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2607" y="29797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2607" y="47641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3855"/>
            <a:ext cx="8716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Welcome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Introductions</a:t>
            </a:r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93268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instructors:   </a:t>
            </a:r>
          </a:p>
          <a:p>
            <a:r>
              <a:rPr lang="en-US" sz="2400" b="1" dirty="0"/>
              <a:t>Science:</a:t>
            </a:r>
            <a:endParaRPr lang="en-US" sz="2400" dirty="0"/>
          </a:p>
          <a:p>
            <a:r>
              <a:rPr lang="en-US" sz="2400" dirty="0"/>
              <a:t>	Patrick </a:t>
            </a:r>
            <a:r>
              <a:rPr lang="en-US" sz="2400" dirty="0" err="1"/>
              <a:t>Kurowski</a:t>
            </a:r>
            <a:r>
              <a:rPr lang="en-US" sz="2400" dirty="0"/>
              <a:t>, Edison School SBCSC</a:t>
            </a:r>
          </a:p>
          <a:p>
            <a:r>
              <a:rPr lang="en-US" sz="2400" dirty="0"/>
              <a:t>	Nate Cole, St. Joseph School, South Bend</a:t>
            </a:r>
          </a:p>
          <a:p>
            <a:r>
              <a:rPr lang="en-US" sz="2400" dirty="0"/>
              <a:t>	Gordon Berry, University of Notre Dame</a:t>
            </a:r>
          </a:p>
          <a:p>
            <a:r>
              <a:rPr lang="en-US" sz="2400" b="1" dirty="0"/>
              <a:t>Mathematics:</a:t>
            </a:r>
            <a:endParaRPr lang="en-US" sz="2400" dirty="0"/>
          </a:p>
          <a:p>
            <a:r>
              <a:rPr lang="en-US" sz="2400" dirty="0"/>
              <a:t>	Karen Hunter, Edison School SBCSC</a:t>
            </a:r>
          </a:p>
          <a:p>
            <a:r>
              <a:rPr lang="en-US" sz="2400" dirty="0"/>
              <a:t>	Amanda </a:t>
            </a:r>
            <a:r>
              <a:rPr lang="en-US" sz="2400" dirty="0" err="1"/>
              <a:t>Serenevy</a:t>
            </a:r>
            <a:r>
              <a:rPr lang="en-US" sz="2400" dirty="0"/>
              <a:t>, </a:t>
            </a:r>
            <a:r>
              <a:rPr lang="en-US" sz="2400" dirty="0" err="1"/>
              <a:t>Riverbend</a:t>
            </a:r>
            <a:r>
              <a:rPr lang="en-US" sz="2400" dirty="0"/>
              <a:t> Community Math Center</a:t>
            </a:r>
          </a:p>
          <a:p>
            <a:r>
              <a:rPr lang="en-US" sz="2400" dirty="0"/>
              <a:t>	Beth </a:t>
            </a:r>
            <a:r>
              <a:rPr lang="en-US" sz="2400" dirty="0" err="1"/>
              <a:t>Marchant</a:t>
            </a:r>
            <a:r>
              <a:rPr lang="en-US" sz="2400" dirty="0"/>
              <a:t>, </a:t>
            </a:r>
            <a:r>
              <a:rPr lang="en-US" sz="2400" dirty="0" err="1"/>
              <a:t>Riverbend</a:t>
            </a:r>
            <a:r>
              <a:rPr lang="en-US" sz="2400" dirty="0"/>
              <a:t> Community Math Center</a:t>
            </a:r>
          </a:p>
          <a:p>
            <a:r>
              <a:rPr lang="en-US" sz="2400" dirty="0"/>
              <a:t>	Andrea </a:t>
            </a:r>
            <a:r>
              <a:rPr lang="en-US" sz="2400" dirty="0" err="1"/>
              <a:t>Vollrath</a:t>
            </a:r>
            <a:r>
              <a:rPr lang="en-US" sz="2400" dirty="0"/>
              <a:t>, </a:t>
            </a:r>
            <a:r>
              <a:rPr lang="en-US" sz="2400" dirty="0" err="1"/>
              <a:t>Riverbend</a:t>
            </a:r>
            <a:r>
              <a:rPr lang="en-US" sz="2400" dirty="0"/>
              <a:t> Community Math Center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7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48" y="152400"/>
            <a:ext cx="901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Introductions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mic Sans MS" pitchFamily="66" charset="0"/>
              </a:rPr>
              <a:t>The teacher-learners…</a:t>
            </a:r>
            <a:endParaRPr lang="en-US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75" y="2819400"/>
            <a:ext cx="9012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 – Introduce yourself to your neighbor and talk to him/her about something you measured this weekend.</a:t>
            </a:r>
          </a:p>
          <a:p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2 – Each of you will introduce your neighbor to the class, and let us know something that you found interesting about the measurement.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56207"/>
              </p:ext>
            </p:extLst>
          </p:nvPr>
        </p:nvGraphicFramePr>
        <p:xfrm>
          <a:off x="609600" y="152400"/>
          <a:ext cx="7848600" cy="6248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642"/>
                <a:gridCol w="1121865"/>
                <a:gridCol w="2956024"/>
                <a:gridCol w="1602663"/>
                <a:gridCol w="979406"/>
              </a:tblGrid>
              <a:tr h="216883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Teachers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e-mail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School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Grade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Level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Sarah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2"/>
                        </a:rPr>
                        <a:t>salan@sbcsc.k12.in.us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Greene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Alexander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malexander@sbcsc.k12.in.us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Navarre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6th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John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jcasper@sbcsc.k12.in.us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Clay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mcook2@sbcsc.k12.in.us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Edison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Dornbos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marydornbos@comcast.net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Holy Family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Leslie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Drinkwine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ldrinkwine@sbcsc.k12.in.us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Marshall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Pamella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Harper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3"/>
                        </a:rPr>
                        <a:t>pharper@sbcsc.k12.in.us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Jackson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jhuff@sbcsc.k12.in.us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Jefferson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5/6th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Joseph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jhurt@sbcsc.k12.in.us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Brown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M. Bradley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mblile@sbcsc.k12.in.us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Marshall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Holli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Litka-Ness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hlitka@sbcsc.k12.in.us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Brown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Ann Marie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Lotridge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alotridge@sbcsc.k12.in.us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LaSalle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Jennifer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McDaniel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jmcdaniel@sbcsc.k12.in.us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Brown 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5"/>
                        </a:rPr>
                        <a:t>jminton@sbcsc.k12.in.us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LaSalle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Nachazel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6"/>
                        </a:rPr>
                        <a:t>pnachazel@sbcsc.k12.in.us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Edison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Ronald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Newhouse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origteach@yahoo.com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Sub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Peterson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7"/>
                        </a:rPr>
                        <a:t>mpeterson2@sbcsc.k12.in.us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LaSalle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Debbie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Ramirez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8"/>
                        </a:rPr>
                        <a:t>dramirez@sbcsc.k12.in.us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Jackson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Deborah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9"/>
                        </a:rPr>
                        <a:t>driley@sbcsc.k12.in.us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Brown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39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Luz Delia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Ruiz-Monteso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0"/>
                        </a:rPr>
                        <a:t>lruiz-monteso@sbcsc.k12.in.us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Navarre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Rodney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Schmitt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1"/>
                        </a:rPr>
                        <a:t>rschmitt@sbcsc.k12.in.us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Katie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ksmith4@sbcsc.k12.in.us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Greene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Valerie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Stauffer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vstauffer@sbcsc.k12.in.us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Jackson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Spec. 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Michelle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mstory@sbcsc.k12.in.us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Marshall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Kristi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Zentz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2"/>
                        </a:rPr>
                        <a:t>kzentz@sbcsc.k12.in.us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LaSalle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13"/>
                        </a:rPr>
                        <a:t>jzook@sbcsc.k12.in.us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Brown 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482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Some logistics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8041"/>
            <a:ext cx="853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Workshop times </a:t>
            </a:r>
            <a:r>
              <a:rPr lang="en-US" sz="2000" dirty="0" smtClean="0"/>
              <a:t>– 8:30 am to </a:t>
            </a:r>
            <a:r>
              <a:rPr lang="en-US" sz="2000" dirty="0" smtClean="0"/>
              <a:t>about 3:00 </a:t>
            </a:r>
            <a:r>
              <a:rPr lang="en-US" sz="2000" dirty="0" smtClean="0"/>
              <a:t>pm – </a:t>
            </a:r>
            <a:r>
              <a:rPr lang="en-US" sz="2000" dirty="0" smtClean="0"/>
              <a:t>30 minutes for </a:t>
            </a:r>
            <a:r>
              <a:rPr lang="en-US" sz="2000" dirty="0" smtClean="0"/>
              <a:t>lunch</a:t>
            </a:r>
          </a:p>
          <a:p>
            <a:r>
              <a:rPr lang="en-US" sz="2000" b="1" dirty="0" smtClean="0"/>
              <a:t>Stipend</a:t>
            </a:r>
            <a:r>
              <a:rPr lang="en-US" sz="2000" dirty="0" smtClean="0"/>
              <a:t> - $500 / week -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need to sign in each day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paid by grant – through </a:t>
            </a:r>
            <a:r>
              <a:rPr lang="en-US" sz="2000" dirty="0" smtClean="0"/>
              <a:t>SBCSC/Notre Dame</a:t>
            </a:r>
            <a:endParaRPr lang="en-US" sz="2000" dirty="0" smtClean="0"/>
          </a:p>
          <a:p>
            <a:r>
              <a:rPr lang="en-US" sz="2000" dirty="0" smtClean="0"/>
              <a:t>	Gordon needs your SS# (and address – to send check)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SBCSC </a:t>
            </a:r>
            <a:r>
              <a:rPr lang="en-US" sz="2000" dirty="0" smtClean="0"/>
              <a:t>will start processing the payments at the end of </a:t>
            </a:r>
            <a:r>
              <a:rPr lang="en-US" sz="2000" dirty="0" smtClean="0"/>
              <a:t>the </a:t>
            </a:r>
            <a:r>
              <a:rPr lang="en-US" sz="2000" dirty="0" smtClean="0"/>
              <a:t>workshop</a:t>
            </a:r>
          </a:p>
          <a:p>
            <a:endParaRPr lang="en-US" sz="2000" dirty="0" smtClean="0"/>
          </a:p>
          <a:p>
            <a:r>
              <a:rPr lang="en-US" sz="2000" dirty="0" smtClean="0"/>
              <a:t>Coffee and tea are available most of the day, breakfast available at 8 am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Today only </a:t>
            </a:r>
          </a:p>
          <a:p>
            <a:r>
              <a:rPr lang="en-US" dirty="0"/>
              <a:t>	</a:t>
            </a:r>
            <a:r>
              <a:rPr lang="en-US" dirty="0" smtClean="0"/>
              <a:t>– A group of pre-tests in </a:t>
            </a:r>
            <a:r>
              <a:rPr lang="en-US" dirty="0" smtClean="0"/>
              <a:t>physics and mathematics – </a:t>
            </a:r>
            <a:r>
              <a:rPr lang="en-US" dirty="0" smtClean="0"/>
              <a:t>(repeated on last day)</a:t>
            </a:r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 smtClean="0"/>
              <a:t>materials – mostly on </a:t>
            </a:r>
            <a:r>
              <a:rPr lang="en-US" dirty="0" smtClean="0"/>
              <a:t>flash drives– </a:t>
            </a:r>
            <a:r>
              <a:rPr lang="en-US" dirty="0" smtClean="0"/>
              <a:t>you should copy contents to your PC</a:t>
            </a:r>
          </a:p>
          <a:p>
            <a:r>
              <a:rPr lang="en-US" dirty="0" smtClean="0"/>
              <a:t>	(about 3GB)  ---    new materials will be added each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Richard Hake</a:t>
            </a:r>
            <a:r>
              <a:rPr lang="en-US" sz="3200" dirty="0" smtClean="0"/>
              <a:t> …talking about </a:t>
            </a:r>
            <a:r>
              <a:rPr lang="en-US" sz="3200" i="1" dirty="0" smtClean="0"/>
              <a:t>college</a:t>
            </a:r>
            <a:r>
              <a:rPr lang="en-US" sz="3200" dirty="0" smtClean="0"/>
              <a:t> physics labs</a:t>
            </a:r>
          </a:p>
          <a:p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suspect </a:t>
            </a:r>
            <a:r>
              <a:rPr lang="en-US" sz="2800" dirty="0" smtClean="0"/>
              <a:t>that the </a:t>
            </a:r>
            <a:r>
              <a:rPr lang="en-US" sz="2800" dirty="0"/>
              <a:t>labs are of the </a:t>
            </a:r>
            <a:r>
              <a:rPr lang="en-US" sz="2800" b="1" i="1" dirty="0" smtClean="0"/>
              <a:t>“traditional” </a:t>
            </a:r>
            <a:r>
              <a:rPr lang="en-US" sz="2800" dirty="0"/>
              <a:t>cook-book type in which students follow a recipe to set up equipment, make measurements, and (supposedly) "verify" some relationship, principle, or theory. 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My </a:t>
            </a:r>
            <a:r>
              <a:rPr lang="en-US" sz="2800" dirty="0"/>
              <a:t>experience has been that </a:t>
            </a:r>
            <a:r>
              <a:rPr lang="en-US" sz="2800" b="1" i="1" dirty="0">
                <a:solidFill>
                  <a:srgbClr val="C00000"/>
                </a:solidFill>
              </a:rPr>
              <a:t>such labs are of little value in promoting students understanding and appreciation of either scientific methodology or physics concepts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800" b="1" i="1" dirty="0">
              <a:solidFill>
                <a:srgbClr val="C00000"/>
              </a:solidFill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</a:rPr>
              <a:t>Also true in K-12 classrooms….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3063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A question!</a:t>
            </a:r>
          </a:p>
          <a:p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How do we learn?  </a:t>
            </a:r>
          </a:p>
          <a:p>
            <a:r>
              <a:rPr lang="en-US" sz="2800" dirty="0" smtClean="0"/>
              <a:t>Quickly? (in an instant?)    </a:t>
            </a:r>
          </a:p>
          <a:p>
            <a:r>
              <a:rPr lang="en-US" sz="2800" dirty="0" smtClean="0"/>
              <a:t>Slowly? (over several lessons?) (“or several  exposures”)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600" b="1" dirty="0" smtClean="0">
                <a:solidFill>
                  <a:schemeClr val="tx2"/>
                </a:solidFill>
              </a:rPr>
              <a:t>How and what do we remember? (for ever!)</a:t>
            </a:r>
          </a:p>
          <a:p>
            <a:r>
              <a:rPr lang="en-US" sz="2800" dirty="0" smtClean="0"/>
              <a:t>Why are concepts more important than facts?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91" y="5281757"/>
            <a:ext cx="8763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How the brain works should affect the ways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we teach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….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249819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Asking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questions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&amp;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defining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problems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2.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Developing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&amp;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using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models</a:t>
            </a:r>
          </a:p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3.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Planning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carrying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out 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investigations</a:t>
            </a:r>
          </a:p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4.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 Analyzing </a:t>
            </a: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interpreting 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data</a:t>
            </a:r>
          </a:p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5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. Using mathematics 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and computational thinking</a:t>
            </a:r>
          </a:p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6.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Constructing 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explanations </a:t>
            </a:r>
            <a:r>
              <a:rPr lang="en-US" sz="2800" dirty="0" smtClean="0">
                <a:solidFill>
                  <a:srgbClr val="0070C0"/>
                </a:solidFill>
                <a:latin typeface="Arial Narrow" pitchFamily="34" charset="0"/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designing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solutions </a:t>
            </a:r>
          </a:p>
          <a:p>
            <a:r>
              <a:rPr lang="en-US" sz="2800" dirty="0" smtClean="0">
                <a:solidFill>
                  <a:srgbClr val="006600"/>
                </a:solidFill>
                <a:latin typeface="Arial Narrow" pitchFamily="34" charset="0"/>
              </a:rPr>
              <a:t>7</a:t>
            </a:r>
            <a:r>
              <a:rPr lang="en-US" sz="2800" dirty="0">
                <a:solidFill>
                  <a:srgbClr val="006600"/>
                </a:solidFill>
                <a:latin typeface="Arial Narrow" pitchFamily="34" charset="0"/>
              </a:rPr>
              <a:t>. </a:t>
            </a:r>
            <a:r>
              <a:rPr lang="en-US" sz="2800" b="1" dirty="0">
                <a:solidFill>
                  <a:srgbClr val="006600"/>
                </a:solidFill>
                <a:latin typeface="Arial Narrow" pitchFamily="34" charset="0"/>
              </a:rPr>
              <a:t>Engaging </a:t>
            </a:r>
            <a:r>
              <a:rPr lang="en-US" sz="2800" dirty="0">
                <a:solidFill>
                  <a:srgbClr val="006600"/>
                </a:solidFill>
                <a:latin typeface="Arial Narrow" pitchFamily="34" charset="0"/>
              </a:rPr>
              <a:t>in argument from evidence</a:t>
            </a:r>
          </a:p>
          <a:p>
            <a:r>
              <a:rPr lang="en-US" sz="2800" dirty="0">
                <a:solidFill>
                  <a:srgbClr val="006600"/>
                </a:solidFill>
                <a:latin typeface="Arial Narrow" pitchFamily="34" charset="0"/>
              </a:rPr>
              <a:t>8</a:t>
            </a:r>
            <a:r>
              <a:rPr lang="en-US" sz="2800" b="1" dirty="0">
                <a:solidFill>
                  <a:srgbClr val="006600"/>
                </a:solidFill>
                <a:latin typeface="Arial Narrow" pitchFamily="34" charset="0"/>
              </a:rPr>
              <a:t>. Obtaining, evaluating</a:t>
            </a:r>
            <a:r>
              <a:rPr lang="en-US" sz="2800" dirty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sz="2800" dirty="0" smtClean="0">
                <a:solidFill>
                  <a:srgbClr val="006600"/>
                </a:solidFill>
                <a:latin typeface="Arial Narrow" pitchFamily="34" charset="0"/>
              </a:rPr>
              <a:t>&amp; </a:t>
            </a:r>
            <a:r>
              <a:rPr lang="en-US" sz="2800" b="1" dirty="0" smtClean="0">
                <a:solidFill>
                  <a:srgbClr val="006600"/>
                </a:solidFill>
                <a:latin typeface="Arial Narrow" pitchFamily="34" charset="0"/>
              </a:rPr>
              <a:t>communicating </a:t>
            </a:r>
            <a:r>
              <a:rPr lang="en-US" sz="2800" dirty="0">
                <a:solidFill>
                  <a:srgbClr val="006600"/>
                </a:solidFill>
                <a:latin typeface="Arial Narrow" pitchFamily="34" charset="0"/>
              </a:rPr>
              <a:t>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" y="11691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NGSS’s Framework of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Scientific and Engineering Practices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194" y="5625624"/>
            <a:ext cx="6782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This is what happens in every Guided Inquiry </a:t>
            </a:r>
          </a:p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or Modeling classroom!!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433719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The Essential </a:t>
            </a:r>
            <a:r>
              <a:rPr lang="en-US" sz="6000" b="1" dirty="0" smtClean="0">
                <a:solidFill>
                  <a:srgbClr val="FF0000"/>
                </a:solidFill>
              </a:rPr>
              <a:t>ABC</a:t>
            </a:r>
            <a:r>
              <a:rPr lang="en-US" sz="6000" b="1" dirty="0" smtClean="0"/>
              <a:t>s</a:t>
            </a:r>
          </a:p>
          <a:p>
            <a:pPr algn="ctr"/>
            <a:r>
              <a:rPr lang="en-US" sz="6000" b="1" dirty="0" smtClean="0"/>
              <a:t>of Learning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b="1" dirty="0" smtClean="0"/>
              <a:t>lways </a:t>
            </a:r>
            <a:r>
              <a:rPr lang="en-US" sz="6000" b="1" dirty="0" smtClean="0">
                <a:solidFill>
                  <a:srgbClr val="FF0000"/>
                </a:solidFill>
              </a:rPr>
              <a:t>B</a:t>
            </a:r>
            <a:r>
              <a:rPr lang="en-US" sz="6000" b="1" dirty="0" smtClean="0"/>
              <a:t>e </a:t>
            </a:r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r>
              <a:rPr lang="en-US" sz="6000" b="1" dirty="0" smtClean="0"/>
              <a:t>onversing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/>
              <a:t>lways </a:t>
            </a:r>
            <a:r>
              <a:rPr lang="en-US" sz="6000" b="1" dirty="0">
                <a:solidFill>
                  <a:srgbClr val="FF0000"/>
                </a:solidFill>
              </a:rPr>
              <a:t>B</a:t>
            </a:r>
            <a:r>
              <a:rPr lang="en-US" sz="6000" b="1" dirty="0"/>
              <a:t>e </a:t>
            </a:r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r>
              <a:rPr lang="en-US" sz="6000" b="1" dirty="0" smtClean="0"/>
              <a:t>onnecting</a:t>
            </a:r>
          </a:p>
          <a:p>
            <a:pPr algn="ctr"/>
            <a:endParaRPr lang="en-US" b="1" dirty="0"/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/>
              <a:t>lways </a:t>
            </a:r>
            <a:r>
              <a:rPr lang="en-US" sz="6000" b="1" dirty="0" smtClean="0">
                <a:solidFill>
                  <a:srgbClr val="FF0000"/>
                </a:solidFill>
              </a:rPr>
              <a:t>B</a:t>
            </a:r>
            <a:r>
              <a:rPr lang="en-US" sz="6000" b="1" dirty="0" smtClean="0"/>
              <a:t>uild </a:t>
            </a:r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r>
              <a:rPr lang="en-US" sz="6000" b="1" dirty="0" smtClean="0"/>
              <a:t>ompetence</a:t>
            </a:r>
            <a:endParaRPr lang="en-US" sz="6000" b="1" dirty="0"/>
          </a:p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660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580</Words>
  <Application>Microsoft Office PowerPoint</Application>
  <PresentationFormat>On-screen Show (4:3)</PresentationFormat>
  <Paragraphs>243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Document</vt:lpstr>
      <vt:lpstr>WordPerfect X6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</dc:creator>
  <cp:lastModifiedBy>Gordon</cp:lastModifiedBy>
  <cp:revision>201</cp:revision>
  <dcterms:created xsi:type="dcterms:W3CDTF">2011-02-12T17:30:39Z</dcterms:created>
  <dcterms:modified xsi:type="dcterms:W3CDTF">2013-06-17T00:57:23Z</dcterms:modified>
</cp:coreProperties>
</file>