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4"/>
  </p:notesMasterIdLst>
  <p:sldIdLst>
    <p:sldId id="297" r:id="rId2"/>
    <p:sldId id="298" r:id="rId3"/>
    <p:sldId id="300" r:id="rId4"/>
    <p:sldId id="317" r:id="rId5"/>
    <p:sldId id="318" r:id="rId6"/>
    <p:sldId id="319" r:id="rId7"/>
    <p:sldId id="320" r:id="rId8"/>
    <p:sldId id="315" r:id="rId9"/>
    <p:sldId id="316" r:id="rId10"/>
    <p:sldId id="321" r:id="rId11"/>
    <p:sldId id="324" r:id="rId12"/>
    <p:sldId id="257" r:id="rId13"/>
    <p:sldId id="285" r:id="rId14"/>
    <p:sldId id="262" r:id="rId15"/>
    <p:sldId id="266" r:id="rId16"/>
    <p:sldId id="269" r:id="rId17"/>
    <p:sldId id="322" r:id="rId18"/>
    <p:sldId id="281" r:id="rId19"/>
    <p:sldId id="278" r:id="rId20"/>
    <p:sldId id="292" r:id="rId21"/>
    <p:sldId id="280" r:id="rId22"/>
    <p:sldId id="30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14A"/>
    <a:srgbClr val="CCECFF"/>
    <a:srgbClr val="86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0" autoAdjust="0"/>
    <p:restoredTop sz="93066" autoAdjust="0"/>
  </p:normalViewPr>
  <p:slideViewPr>
    <p:cSldViewPr>
      <p:cViewPr>
        <p:scale>
          <a:sx n="88" d="100"/>
          <a:sy n="88" d="100"/>
        </p:scale>
        <p:origin x="-666"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585AFC8-564A-40AE-BECF-7BBDFAB00E26}" type="datetimeFigureOut">
              <a:rPr lang="en-US" smtClean="0"/>
              <a:t>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E0AC315-BEEB-4AF2-977F-9B4165C7AB4C}" type="slidenum">
              <a:rPr lang="en-US" smtClean="0"/>
              <a:t>‹#›</a:t>
            </a:fld>
            <a:endParaRPr lang="en-US"/>
          </a:p>
        </p:txBody>
      </p:sp>
    </p:spTree>
    <p:extLst>
      <p:ext uri="{BB962C8B-B14F-4D97-AF65-F5344CB8AC3E}">
        <p14:creationId xmlns:p14="http://schemas.microsoft.com/office/powerpoint/2010/main" val="400404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p:spPr>
        <p:txBody>
          <a:bodyPr/>
          <a:lstStyle/>
          <a:p>
            <a:r>
              <a:rPr lang="en-US" smtClean="0">
                <a:latin typeface="Book Antiqua" pitchFamily="18" charset="0"/>
              </a:rPr>
              <a:t>Here are the key ways in which the modeling method differs from conventional instruction.</a:t>
            </a:r>
          </a:p>
          <a:p>
            <a:r>
              <a:rPr lang="en-US" smtClean="0">
                <a:latin typeface="Book Antiqua" pitchFamily="18" charset="0"/>
              </a:rPr>
              <a:t>Students present solutions to problems which they have to defend, rather than listen to clear presentations from the instructor.  The instructor, by paying attention to student’s reasoning, can judge the level of student understanding. </a:t>
            </a:r>
          </a:p>
        </p:txBody>
      </p:sp>
      <p:sp>
        <p:nvSpPr>
          <p:cNvPr id="57347" name="Rectangle 3"/>
          <p:cNvSpPr>
            <a:spLocks noGrp="1" noRot="1" noChangeAspect="1" noChangeArrowheads="1" noTextEdit="1"/>
          </p:cNvSpPr>
          <p:nvPr>
            <p:ph type="sldImg"/>
          </p:nvPr>
        </p:nvSpPr>
        <p:spPr>
          <a:xfrm>
            <a:off x="1190625" y="703263"/>
            <a:ext cx="4629150" cy="347345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endParaRPr lang="en-US" dirty="0"/>
          </a:p>
        </p:txBody>
      </p:sp>
      <p:sp>
        <p:nvSpPr>
          <p:cNvPr id="4" name="Slide Number Placeholder 3"/>
          <p:cNvSpPr>
            <a:spLocks noGrp="1"/>
          </p:cNvSpPr>
          <p:nvPr>
            <p:ph type="sldNum" sz="quarter" idx="10"/>
          </p:nvPr>
        </p:nvSpPr>
        <p:spPr/>
        <p:txBody>
          <a:bodyPr/>
          <a:lstStyle/>
          <a:p>
            <a:pPr>
              <a:defRPr/>
            </a:pPr>
            <a:fld id="{76979594-418C-44FB-BAD4-09FB5A70AFE3}" type="slidenum">
              <a:rPr lang="en-US" smtClean="0"/>
              <a:pPr>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AC315-BEEB-4AF2-977F-9B4165C7AB4C}" type="slidenum">
              <a:rPr lang="en-US" smtClean="0"/>
              <a:t>16</a:t>
            </a:fld>
            <a:endParaRPr lang="en-US"/>
          </a:p>
        </p:txBody>
      </p:sp>
    </p:spTree>
    <p:extLst>
      <p:ext uri="{BB962C8B-B14F-4D97-AF65-F5344CB8AC3E}">
        <p14:creationId xmlns:p14="http://schemas.microsoft.com/office/powerpoint/2010/main" val="272003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EE786F-9A54-4C30-B68C-D9EF79D33199}"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endParaRPr lang="en-US" dirty="0"/>
          </a:p>
        </p:txBody>
      </p:sp>
      <p:sp>
        <p:nvSpPr>
          <p:cNvPr id="4" name="Slide Number Placeholder 3"/>
          <p:cNvSpPr>
            <a:spLocks noGrp="1"/>
          </p:cNvSpPr>
          <p:nvPr>
            <p:ph type="sldNum" sz="quarter" idx="10"/>
          </p:nvPr>
        </p:nvSpPr>
        <p:spPr/>
        <p:txBody>
          <a:bodyPr/>
          <a:lstStyle/>
          <a:p>
            <a:pPr>
              <a:defRPr/>
            </a:pPr>
            <a:fld id="{76979594-418C-44FB-BAD4-09FB5A70AFE3}" type="slidenum">
              <a:rPr lang="en-US" smtClean="0"/>
              <a:pPr>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00971-B11A-4DC1-84CA-107BBB7EE822}" type="slidenum">
              <a:rPr lang="en-US" smtClean="0"/>
              <a:pPr/>
              <a:t>22</a:t>
            </a:fld>
            <a:endParaRPr lang="en-US"/>
          </a:p>
        </p:txBody>
      </p:sp>
    </p:spTree>
    <p:extLst>
      <p:ext uri="{BB962C8B-B14F-4D97-AF65-F5344CB8AC3E}">
        <p14:creationId xmlns:p14="http://schemas.microsoft.com/office/powerpoint/2010/main" val="33463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2/9/2013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2/9/2013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officeone.mvps.org/ppsctmgr/ppsctmg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officeone.mvps.org/powershow/powershow.html" TargetMode="External"/><Relationship Id="rId4" Type="http://schemas.openxmlformats.org/officeDocument/2006/relationships/hyperlink" Target="http://officeone.mvps.org/ppshortcuts/ppshortcut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15740094"/>
              </p:ext>
            </p:extLst>
          </p:nvPr>
        </p:nvGraphicFramePr>
        <p:xfrm>
          <a:off x="1392912" y="-228600"/>
          <a:ext cx="5769888" cy="7467600"/>
        </p:xfrm>
        <a:graphic>
          <a:graphicData uri="http://schemas.openxmlformats.org/presentationml/2006/ole">
            <mc:AlternateContent xmlns:mc="http://schemas.openxmlformats.org/markup-compatibility/2006">
              <mc:Choice xmlns:v="urn:schemas-microsoft-com:vml" Requires="v">
                <p:oleObj spid="_x0000_s3097" name="Acrobat Document" r:id="rId3" imgW="5829233" imgH="7543775" progId="AcroExch.Document.7">
                  <p:embed/>
                </p:oleObj>
              </mc:Choice>
              <mc:Fallback>
                <p:oleObj name="Acrobat Document" r:id="rId3" imgW="5829233" imgH="7543775" progId="AcroExch.Document.7">
                  <p:embed/>
                  <p:pic>
                    <p:nvPicPr>
                      <p:cNvPr id="0" name=""/>
                      <p:cNvPicPr/>
                      <p:nvPr/>
                    </p:nvPicPr>
                    <p:blipFill>
                      <a:blip r:embed="rId4"/>
                      <a:stretch>
                        <a:fillRect/>
                      </a:stretch>
                    </p:blipFill>
                    <p:spPr>
                      <a:xfrm>
                        <a:off x="1392912" y="-228600"/>
                        <a:ext cx="5769888" cy="7467600"/>
                      </a:xfrm>
                      <a:prstGeom prst="rect">
                        <a:avLst/>
                      </a:prstGeom>
                    </p:spPr>
                  </p:pic>
                </p:oleObj>
              </mc:Fallback>
            </mc:AlternateContent>
          </a:graphicData>
        </a:graphic>
      </p:graphicFrame>
    </p:spTree>
    <p:extLst>
      <p:ext uri="{BB962C8B-B14F-4D97-AF65-F5344CB8AC3E}">
        <p14:creationId xmlns:p14="http://schemas.microsoft.com/office/powerpoint/2010/main" val="2385900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sp>
        <p:nvSpPr>
          <p:cNvPr id="3" name="TextBox 2"/>
          <p:cNvSpPr txBox="1"/>
          <p:nvPr/>
        </p:nvSpPr>
        <p:spPr>
          <a:xfrm>
            <a:off x="1219200" y="304800"/>
            <a:ext cx="6219588" cy="646331"/>
          </a:xfrm>
          <a:prstGeom prst="rect">
            <a:avLst/>
          </a:prstGeom>
          <a:noFill/>
        </p:spPr>
        <p:txBody>
          <a:bodyPr wrap="none" rtlCol="0">
            <a:spAutoFit/>
          </a:bodyPr>
          <a:lstStyle/>
          <a:p>
            <a:r>
              <a:rPr lang="en-US" sz="3600" b="1" dirty="0" smtClean="0">
                <a:solidFill>
                  <a:srgbClr val="C00000"/>
                </a:solidFill>
              </a:rPr>
              <a:t>Neighbor – neighbor questions:</a:t>
            </a:r>
            <a:endParaRPr lang="en-US" sz="3600" b="1" dirty="0">
              <a:solidFill>
                <a:srgbClr val="C00000"/>
              </a:solidFill>
            </a:endParaRPr>
          </a:p>
        </p:txBody>
      </p:sp>
      <p:sp>
        <p:nvSpPr>
          <p:cNvPr id="4" name="TextBox 3"/>
          <p:cNvSpPr txBox="1"/>
          <p:nvPr/>
        </p:nvSpPr>
        <p:spPr>
          <a:xfrm>
            <a:off x="914400" y="1066800"/>
            <a:ext cx="7644016" cy="1384995"/>
          </a:xfrm>
          <a:prstGeom prst="rect">
            <a:avLst/>
          </a:prstGeom>
          <a:noFill/>
        </p:spPr>
        <p:txBody>
          <a:bodyPr wrap="none" rtlCol="0">
            <a:spAutoFit/>
          </a:bodyPr>
          <a:lstStyle/>
          <a:p>
            <a:r>
              <a:rPr lang="en-US" sz="2800" dirty="0" smtClean="0">
                <a:solidFill>
                  <a:srgbClr val="002060"/>
                </a:solidFill>
              </a:rPr>
              <a:t>1 – Write down a </a:t>
            </a:r>
            <a:r>
              <a:rPr lang="en-US" sz="2800" dirty="0" err="1" smtClean="0">
                <a:solidFill>
                  <a:srgbClr val="002060"/>
                </a:solidFill>
              </a:rPr>
              <a:t>ping-pong</a:t>
            </a:r>
            <a:r>
              <a:rPr lang="en-US" sz="2800" dirty="0" smtClean="0">
                <a:solidFill>
                  <a:srgbClr val="002060"/>
                </a:solidFill>
              </a:rPr>
              <a:t> question</a:t>
            </a:r>
          </a:p>
          <a:p>
            <a:r>
              <a:rPr lang="en-US" sz="2800" dirty="0" smtClean="0">
                <a:solidFill>
                  <a:srgbClr val="002060"/>
                </a:solidFill>
              </a:rPr>
              <a:t>2- exchange your questions with your neighbor</a:t>
            </a:r>
          </a:p>
          <a:p>
            <a:r>
              <a:rPr lang="en-US" sz="2800" dirty="0" smtClean="0">
                <a:solidFill>
                  <a:srgbClr val="002060"/>
                </a:solidFill>
              </a:rPr>
              <a:t>3 – Re-write the question as a higher level question</a:t>
            </a:r>
            <a:endParaRPr lang="en-US" sz="2800" dirty="0">
              <a:solidFill>
                <a:srgbClr val="002060"/>
              </a:solidFill>
            </a:endParaRPr>
          </a:p>
        </p:txBody>
      </p:sp>
      <p:sp>
        <p:nvSpPr>
          <p:cNvPr id="5" name="TextBox 4"/>
          <p:cNvSpPr txBox="1"/>
          <p:nvPr/>
        </p:nvSpPr>
        <p:spPr>
          <a:xfrm>
            <a:off x="685800" y="2653605"/>
            <a:ext cx="7486858" cy="1384995"/>
          </a:xfrm>
          <a:prstGeom prst="rect">
            <a:avLst/>
          </a:prstGeom>
          <a:noFill/>
        </p:spPr>
        <p:txBody>
          <a:bodyPr wrap="none" rtlCol="0">
            <a:spAutoFit/>
          </a:bodyPr>
          <a:lstStyle/>
          <a:p>
            <a:r>
              <a:rPr lang="en-US" sz="2800" b="1" dirty="0" smtClean="0">
                <a:solidFill>
                  <a:srgbClr val="C00000"/>
                </a:solidFill>
              </a:rPr>
              <a:t>Let’s exchange our results with the whole class….</a:t>
            </a:r>
          </a:p>
          <a:p>
            <a:endParaRPr lang="en-US" sz="2800" b="1" dirty="0">
              <a:solidFill>
                <a:srgbClr val="C00000"/>
              </a:solidFill>
            </a:endParaRPr>
          </a:p>
          <a:p>
            <a:r>
              <a:rPr lang="en-US" sz="2800" b="1" dirty="0" smtClean="0">
                <a:solidFill>
                  <a:srgbClr val="C00000"/>
                </a:solidFill>
              </a:rPr>
              <a:t>Question – what levels are the new questions?</a:t>
            </a:r>
            <a:endParaRPr lang="en-US" sz="2800" b="1" dirty="0">
              <a:solidFill>
                <a:srgbClr val="C00000"/>
              </a:solidFill>
            </a:endParaRPr>
          </a:p>
        </p:txBody>
      </p:sp>
      <p:sp>
        <p:nvSpPr>
          <p:cNvPr id="6" name="TextBox 5"/>
          <p:cNvSpPr txBox="1"/>
          <p:nvPr/>
        </p:nvSpPr>
        <p:spPr>
          <a:xfrm>
            <a:off x="559688" y="4648200"/>
            <a:ext cx="7998728" cy="1200329"/>
          </a:xfrm>
          <a:prstGeom prst="rect">
            <a:avLst/>
          </a:prstGeom>
          <a:noFill/>
        </p:spPr>
        <p:txBody>
          <a:bodyPr wrap="none" rtlCol="0">
            <a:spAutoFit/>
          </a:bodyPr>
          <a:lstStyle/>
          <a:p>
            <a:r>
              <a:rPr lang="en-US" sz="2400" dirty="0" smtClean="0"/>
              <a:t>3	Evaluating/Synthesizing Inquiry	</a:t>
            </a:r>
            <a:r>
              <a:rPr lang="en-US" sz="2400" dirty="0" smtClean="0">
                <a:solidFill>
                  <a:srgbClr val="C00000"/>
                </a:solidFill>
              </a:rPr>
              <a:t>Abstract/Symbolic</a:t>
            </a:r>
          </a:p>
          <a:p>
            <a:r>
              <a:rPr lang="en-US" sz="2400" dirty="0" smtClean="0"/>
              <a:t>2	Analyzing/Applying Inquiry			</a:t>
            </a:r>
            <a:r>
              <a:rPr lang="en-US" sz="2400" dirty="0" smtClean="0">
                <a:solidFill>
                  <a:srgbClr val="C00000"/>
                </a:solidFill>
              </a:rPr>
              <a:t>Pictorial</a:t>
            </a:r>
          </a:p>
          <a:p>
            <a:r>
              <a:rPr lang="en-US" sz="2400" dirty="0" smtClean="0"/>
              <a:t>1	Knowledge &amp; Comprehension Inquiry	</a:t>
            </a:r>
            <a:r>
              <a:rPr lang="en-US" sz="2400" dirty="0" smtClean="0">
                <a:solidFill>
                  <a:srgbClr val="C00000"/>
                </a:solidFill>
              </a:rPr>
              <a:t>Concrete</a:t>
            </a:r>
            <a:endParaRPr lang="en-US" sz="2400" dirty="0">
              <a:solidFill>
                <a:srgbClr val="C00000"/>
              </a:solidFill>
            </a:endParaRPr>
          </a:p>
        </p:txBody>
      </p:sp>
    </p:spTree>
    <p:extLst>
      <p:ext uri="{BB962C8B-B14F-4D97-AF65-F5344CB8AC3E}">
        <p14:creationId xmlns:p14="http://schemas.microsoft.com/office/powerpoint/2010/main" val="1542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51333" y="1823358"/>
            <a:ext cx="4707528" cy="42345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654773" y="2422071"/>
            <a:ext cx="4100650" cy="3635829"/>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1012479" y="3102429"/>
            <a:ext cx="3385239" cy="29337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1333499" y="3684814"/>
            <a:ext cx="2743200" cy="23730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1817641" y="4457700"/>
            <a:ext cx="1774916" cy="160020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0800000">
            <a:off x="2209800" y="5181600"/>
            <a:ext cx="990600" cy="8763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678470"/>
            <a:ext cx="3867469" cy="4524315"/>
          </a:xfrm>
          <a:prstGeom prst="rect">
            <a:avLst/>
          </a:prstGeom>
          <a:noFill/>
        </p:spPr>
        <p:txBody>
          <a:bodyPr wrap="none" rtlCol="0">
            <a:spAutoFit/>
          </a:bodyPr>
          <a:lstStyle/>
          <a:p>
            <a:r>
              <a:rPr lang="en-US" sz="4800" dirty="0" smtClean="0"/>
              <a:t>Creating</a:t>
            </a:r>
          </a:p>
          <a:p>
            <a:r>
              <a:rPr lang="en-US" sz="4800" dirty="0" smtClean="0"/>
              <a:t>Evaluating</a:t>
            </a:r>
          </a:p>
          <a:p>
            <a:r>
              <a:rPr lang="en-US" sz="4800" dirty="0" smtClean="0"/>
              <a:t>Analyzing</a:t>
            </a:r>
          </a:p>
          <a:p>
            <a:r>
              <a:rPr lang="en-US" sz="4800" dirty="0" smtClean="0"/>
              <a:t>Applying</a:t>
            </a:r>
          </a:p>
          <a:p>
            <a:r>
              <a:rPr lang="en-US" sz="4800" dirty="0" smtClean="0"/>
              <a:t>Understanding</a:t>
            </a:r>
          </a:p>
          <a:p>
            <a:r>
              <a:rPr lang="en-US" sz="4800" dirty="0" smtClean="0"/>
              <a:t>Remembering</a:t>
            </a:r>
            <a:endParaRPr lang="en-US" sz="4800" dirty="0"/>
          </a:p>
        </p:txBody>
      </p:sp>
      <p:sp>
        <p:nvSpPr>
          <p:cNvPr id="11" name="TextBox 10"/>
          <p:cNvSpPr txBox="1"/>
          <p:nvPr/>
        </p:nvSpPr>
        <p:spPr>
          <a:xfrm>
            <a:off x="228600" y="231562"/>
            <a:ext cx="8772979" cy="1446550"/>
          </a:xfrm>
          <a:prstGeom prst="rect">
            <a:avLst/>
          </a:prstGeom>
          <a:noFill/>
        </p:spPr>
        <p:txBody>
          <a:bodyPr wrap="none" rtlCol="0">
            <a:spAutoFit/>
          </a:bodyPr>
          <a:lstStyle/>
          <a:p>
            <a:r>
              <a:rPr lang="en-US" sz="4400" dirty="0" smtClean="0">
                <a:solidFill>
                  <a:srgbClr val="00B050"/>
                </a:solidFill>
              </a:rPr>
              <a:t>Bloom’s Taxonomy of Question Levels</a:t>
            </a:r>
          </a:p>
          <a:p>
            <a:pPr algn="ctr"/>
            <a:r>
              <a:rPr lang="en-US" sz="4400" dirty="0" smtClean="0">
                <a:solidFill>
                  <a:srgbClr val="00B050"/>
                </a:solidFill>
              </a:rPr>
              <a:t>(inverse pyramid)</a:t>
            </a:r>
            <a:endParaRPr lang="en-US" sz="4400" dirty="0">
              <a:solidFill>
                <a:srgbClr val="00B050"/>
              </a:solidFill>
            </a:endParaRPr>
          </a:p>
        </p:txBody>
      </p:sp>
      <p:sp>
        <p:nvSpPr>
          <p:cNvPr id="12" name="TextBox 11"/>
          <p:cNvSpPr txBox="1"/>
          <p:nvPr/>
        </p:nvSpPr>
        <p:spPr>
          <a:xfrm>
            <a:off x="5058861" y="1678112"/>
            <a:ext cx="497252" cy="4801314"/>
          </a:xfrm>
          <a:prstGeom prst="rect">
            <a:avLst/>
          </a:prstGeom>
          <a:noFill/>
        </p:spPr>
        <p:txBody>
          <a:bodyPr wrap="none" rtlCol="0">
            <a:spAutoFit/>
          </a:bodyPr>
          <a:lstStyle/>
          <a:p>
            <a:r>
              <a:rPr lang="en-US" sz="4800" dirty="0">
                <a:solidFill>
                  <a:srgbClr val="7030A0"/>
                </a:solidFill>
              </a:rPr>
              <a:t>6</a:t>
            </a:r>
            <a:endParaRPr lang="en-US" sz="4800" dirty="0" smtClean="0">
              <a:solidFill>
                <a:srgbClr val="7030A0"/>
              </a:solidFill>
            </a:endParaRPr>
          </a:p>
          <a:p>
            <a:r>
              <a:rPr lang="en-US" sz="4800" dirty="0">
                <a:solidFill>
                  <a:srgbClr val="7030A0"/>
                </a:solidFill>
              </a:rPr>
              <a:t>5</a:t>
            </a:r>
            <a:endParaRPr lang="en-US" sz="4800" dirty="0" smtClean="0">
              <a:solidFill>
                <a:srgbClr val="7030A0"/>
              </a:solidFill>
            </a:endParaRPr>
          </a:p>
          <a:p>
            <a:r>
              <a:rPr lang="en-US" sz="4800" dirty="0">
                <a:solidFill>
                  <a:srgbClr val="7030A0"/>
                </a:solidFill>
              </a:rPr>
              <a:t>4</a:t>
            </a:r>
            <a:endParaRPr lang="en-US" sz="4800" dirty="0" smtClean="0">
              <a:solidFill>
                <a:srgbClr val="7030A0"/>
              </a:solidFill>
            </a:endParaRPr>
          </a:p>
          <a:p>
            <a:r>
              <a:rPr lang="en-US" sz="4800" dirty="0">
                <a:solidFill>
                  <a:srgbClr val="7030A0"/>
                </a:solidFill>
              </a:rPr>
              <a:t>3</a:t>
            </a:r>
            <a:endParaRPr lang="en-US" sz="4800" dirty="0" smtClean="0">
              <a:solidFill>
                <a:srgbClr val="7030A0"/>
              </a:solidFill>
            </a:endParaRPr>
          </a:p>
          <a:p>
            <a:r>
              <a:rPr lang="en-US" sz="4800" dirty="0">
                <a:solidFill>
                  <a:srgbClr val="7030A0"/>
                </a:solidFill>
              </a:rPr>
              <a:t>2</a:t>
            </a:r>
            <a:endParaRPr lang="en-US" sz="4800" dirty="0" smtClean="0">
              <a:solidFill>
                <a:srgbClr val="7030A0"/>
              </a:solidFill>
            </a:endParaRPr>
          </a:p>
          <a:p>
            <a:r>
              <a:rPr lang="en-US" sz="4800" dirty="0">
                <a:solidFill>
                  <a:srgbClr val="7030A0"/>
                </a:solidFill>
              </a:rPr>
              <a:t>1</a:t>
            </a:r>
            <a:endParaRPr lang="en-US" sz="4800" dirty="0" smtClean="0">
              <a:solidFill>
                <a:srgbClr val="7030A0"/>
              </a:solidFill>
            </a:endParaRPr>
          </a:p>
          <a:p>
            <a:endParaRPr lang="en-US" dirty="0"/>
          </a:p>
        </p:txBody>
      </p:sp>
      <p:sp>
        <p:nvSpPr>
          <p:cNvPr id="2" name="TextBox 1"/>
          <p:cNvSpPr txBox="1"/>
          <p:nvPr/>
        </p:nvSpPr>
        <p:spPr>
          <a:xfrm>
            <a:off x="1776424" y="6294760"/>
            <a:ext cx="6564874" cy="369332"/>
          </a:xfrm>
          <a:prstGeom prst="rect">
            <a:avLst/>
          </a:prstGeom>
          <a:noFill/>
        </p:spPr>
        <p:txBody>
          <a:bodyPr wrap="none" rtlCol="0">
            <a:spAutoFit/>
          </a:bodyPr>
          <a:lstStyle/>
          <a:p>
            <a:r>
              <a:rPr lang="en-US" dirty="0"/>
              <a:t>http://www.odu.edu/educ/roverbau/Bloom/blooms_taxonomy.htm</a:t>
            </a:r>
          </a:p>
        </p:txBody>
      </p:sp>
    </p:spTree>
    <p:extLst>
      <p:ext uri="{BB962C8B-B14F-4D97-AF65-F5344CB8AC3E}">
        <p14:creationId xmlns:p14="http://schemas.microsoft.com/office/powerpoint/2010/main" val="322436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391400" cy="1905000"/>
          </a:xfrm>
        </p:spPr>
        <p:txBody>
          <a:bodyPr/>
          <a:lstStyle/>
          <a:p>
            <a:pPr algn="ctr"/>
            <a:r>
              <a:rPr lang="en-US" sz="4800" b="1" dirty="0" smtClean="0"/>
              <a:t/>
            </a:r>
            <a:br>
              <a:rPr lang="en-US" sz="4800" b="1" dirty="0" smtClean="0"/>
            </a:br>
            <a:r>
              <a:rPr lang="en-US" sz="4800" b="1" dirty="0"/>
              <a:t/>
            </a:r>
            <a:br>
              <a:rPr lang="en-US" sz="4800" b="1" dirty="0"/>
            </a:br>
            <a:r>
              <a:rPr lang="en-US" sz="4400" b="1" dirty="0" smtClean="0">
                <a:solidFill>
                  <a:schemeClr val="accent3">
                    <a:lumMod val="50000"/>
                  </a:schemeClr>
                </a:solidFill>
              </a:rPr>
              <a:t>All Children are born </a:t>
            </a:r>
            <a:br>
              <a:rPr lang="en-US" sz="4400" b="1" dirty="0" smtClean="0">
                <a:solidFill>
                  <a:schemeClr val="accent3">
                    <a:lumMod val="50000"/>
                  </a:schemeClr>
                </a:solidFill>
              </a:rPr>
            </a:br>
            <a:r>
              <a:rPr lang="en-US" sz="4400" b="1" dirty="0" smtClean="0">
                <a:solidFill>
                  <a:schemeClr val="accent3">
                    <a:lumMod val="50000"/>
                  </a:schemeClr>
                </a:solidFill>
              </a:rPr>
              <a:t>hard-wired for</a:t>
            </a:r>
            <a:br>
              <a:rPr lang="en-US" sz="4400" b="1" dirty="0" smtClean="0">
                <a:solidFill>
                  <a:schemeClr val="accent3">
                    <a:lumMod val="50000"/>
                  </a:schemeClr>
                </a:solidFill>
              </a:rPr>
            </a:br>
            <a:r>
              <a:rPr lang="en-US" sz="4400" b="1" dirty="0" smtClean="0">
                <a:solidFill>
                  <a:schemeClr val="accent3">
                    <a:lumMod val="50000"/>
                  </a:schemeClr>
                </a:solidFill>
              </a:rPr>
              <a:t>Inquiry</a:t>
            </a:r>
            <a:endParaRPr lang="en-US" sz="4400" dirty="0">
              <a:solidFill>
                <a:schemeClr val="accent3">
                  <a:lumMod val="50000"/>
                </a:schemeClr>
              </a:solidFill>
            </a:endParaRPr>
          </a:p>
        </p:txBody>
      </p:sp>
      <p:sp>
        <p:nvSpPr>
          <p:cNvPr id="3" name="Subtitle 2"/>
          <p:cNvSpPr>
            <a:spLocks noGrp="1"/>
          </p:cNvSpPr>
          <p:nvPr>
            <p:ph type="subTitle" idx="1"/>
          </p:nvPr>
        </p:nvSpPr>
        <p:spPr>
          <a:xfrm>
            <a:off x="762000" y="2514600"/>
            <a:ext cx="7147560" cy="3505200"/>
          </a:xfrm>
        </p:spPr>
        <p:txBody>
          <a:bodyPr>
            <a:normAutofit/>
          </a:bodyPr>
          <a:lstStyle/>
          <a:p>
            <a:pPr algn="ctr"/>
            <a:r>
              <a:rPr lang="en-US" sz="4400" b="1" dirty="0" smtClean="0">
                <a:solidFill>
                  <a:srgbClr val="C00000"/>
                </a:solidFill>
                <a:latin typeface="+mj-lt"/>
              </a:rPr>
              <a:t>Traditional Science teaching tends to short-circuit their curiosity </a:t>
            </a:r>
          </a:p>
          <a:p>
            <a:pPr algn="ctr"/>
            <a:r>
              <a:rPr lang="en-US" sz="4400" b="1" dirty="0" smtClean="0">
                <a:solidFill>
                  <a:srgbClr val="C00000"/>
                </a:solidFill>
                <a:latin typeface="+mj-lt"/>
              </a:rPr>
              <a:t> </a:t>
            </a:r>
            <a:endParaRPr lang="en-US" sz="4400" b="1" dirty="0">
              <a:solidFill>
                <a:srgbClr val="C00000"/>
              </a:solidFill>
              <a:latin typeface="+mj-l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pic>
        <p:nvPicPr>
          <p:cNvPr id="102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21629"/>
            <a:ext cx="1828514" cy="1828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1828514" cy="18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0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391400" cy="2438400"/>
          </a:xfrm>
        </p:spPr>
        <p:txBody>
          <a:bodyPr/>
          <a:lstStyle/>
          <a:p>
            <a:pPr algn="ctr"/>
            <a:r>
              <a:rPr lang="en-US" sz="3600" b="1" dirty="0" smtClean="0">
                <a:solidFill>
                  <a:srgbClr val="C00000"/>
                </a:solidFill>
              </a:rPr>
              <a:t>Traditionally  </a:t>
            </a:r>
            <a:r>
              <a:rPr lang="en-US" sz="3600" b="1" dirty="0">
                <a:solidFill>
                  <a:srgbClr val="C00000"/>
                </a:solidFill>
              </a:rPr>
              <a:t>Science </a:t>
            </a:r>
            <a:r>
              <a:rPr lang="en-US" sz="3600" b="1" dirty="0" smtClean="0">
                <a:solidFill>
                  <a:srgbClr val="C00000"/>
                </a:solidFill>
              </a:rPr>
              <a:t>teachers have been trained to do “Cook book” Science</a:t>
            </a:r>
            <a:r>
              <a:rPr lang="en-US" sz="4800" b="1" dirty="0"/>
              <a:t/>
            </a:r>
            <a:br>
              <a:rPr lang="en-US" sz="4800" b="1" dirty="0"/>
            </a:br>
            <a:endParaRPr lang="en-US" sz="4400" dirty="0">
              <a:solidFill>
                <a:schemeClr val="accent3">
                  <a:lumMod val="50000"/>
                </a:schemeClr>
              </a:solidFill>
            </a:endParaRPr>
          </a:p>
        </p:txBody>
      </p:sp>
      <p:sp>
        <p:nvSpPr>
          <p:cNvPr id="3" name="Subtitle 2"/>
          <p:cNvSpPr>
            <a:spLocks noGrp="1"/>
          </p:cNvSpPr>
          <p:nvPr>
            <p:ph type="subTitle" idx="1"/>
          </p:nvPr>
        </p:nvSpPr>
        <p:spPr>
          <a:xfrm>
            <a:off x="609600" y="2656114"/>
            <a:ext cx="7147560" cy="3200543"/>
          </a:xfrm>
        </p:spPr>
        <p:txBody>
          <a:bodyPr>
            <a:normAutofit fontScale="92500" lnSpcReduction="20000"/>
          </a:bodyPr>
          <a:lstStyle/>
          <a:p>
            <a:pPr algn="ctr"/>
            <a:r>
              <a:rPr lang="en-US" sz="3600" b="1" dirty="0" smtClean="0">
                <a:solidFill>
                  <a:schemeClr val="tx2"/>
                </a:solidFill>
                <a:latin typeface="+mj-lt"/>
              </a:rPr>
              <a:t>The curriculum is owned by   </a:t>
            </a:r>
          </a:p>
          <a:p>
            <a:pPr algn="ctr"/>
            <a:r>
              <a:rPr lang="en-US" sz="3600" b="1" dirty="0" smtClean="0">
                <a:solidFill>
                  <a:schemeClr val="tx2"/>
                </a:solidFill>
                <a:latin typeface="+mj-lt"/>
              </a:rPr>
              <a:t>Textbook/ educational publishers </a:t>
            </a:r>
          </a:p>
          <a:p>
            <a:pPr algn="ctr"/>
            <a:r>
              <a:rPr lang="en-US" sz="3600" b="1" dirty="0" smtClean="0">
                <a:solidFill>
                  <a:srgbClr val="C00000"/>
                </a:solidFill>
                <a:latin typeface="+mj-lt"/>
              </a:rPr>
              <a:t>Teachers and Learners </a:t>
            </a:r>
          </a:p>
          <a:p>
            <a:pPr algn="ctr"/>
            <a:r>
              <a:rPr lang="en-US" sz="3600" b="1" dirty="0" smtClean="0">
                <a:solidFill>
                  <a:srgbClr val="002060"/>
                </a:solidFill>
                <a:latin typeface="+mj-lt"/>
              </a:rPr>
              <a:t>Get it Right</a:t>
            </a:r>
          </a:p>
          <a:p>
            <a:pPr algn="ctr"/>
            <a:r>
              <a:rPr lang="en-US" sz="3600" b="1" dirty="0" smtClean="0">
                <a:solidFill>
                  <a:srgbClr val="C00000"/>
                </a:solidFill>
                <a:latin typeface="+mj-lt"/>
              </a:rPr>
              <a:t>Or </a:t>
            </a:r>
          </a:p>
          <a:p>
            <a:pPr algn="ctr"/>
            <a:r>
              <a:rPr lang="en-US" sz="3600" b="1" dirty="0" smtClean="0">
                <a:solidFill>
                  <a:schemeClr val="tx2">
                    <a:lumMod val="50000"/>
                  </a:schemeClr>
                </a:solidFill>
                <a:latin typeface="+mj-lt"/>
              </a:rPr>
              <a:t>Get it wrong </a:t>
            </a:r>
            <a:endParaRPr lang="en-US" sz="3600" b="1" dirty="0">
              <a:solidFill>
                <a:schemeClr val="tx2">
                  <a:lumMod val="50000"/>
                </a:schemeClr>
              </a:solidFill>
              <a:latin typeface="+mj-l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102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143691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y H-B\AppData\Local\Microsoft\Windows\Temporary Internet Files\Content.IE5\RFP0V95H\MP9004025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78253">
            <a:off x="6542313" y="380562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y H-B\AppData\Local\Microsoft\Windows\Temporary Internet Files\Content.IE5\RFP0V95H\MP9004025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60312">
            <a:off x="739262" y="477786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36914"/>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1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a:p>
        </p:txBody>
      </p:sp>
      <p:sp>
        <p:nvSpPr>
          <p:cNvPr id="6" name="Rectangle 5"/>
          <p:cNvSpPr/>
          <p:nvPr/>
        </p:nvSpPr>
        <p:spPr>
          <a:xfrm>
            <a:off x="762000" y="1443841"/>
            <a:ext cx="6858000" cy="4401205"/>
          </a:xfrm>
          <a:prstGeom prst="rect">
            <a:avLst/>
          </a:prstGeom>
        </p:spPr>
        <p:txBody>
          <a:bodyPr wrap="square">
            <a:spAutoFit/>
          </a:bodyPr>
          <a:lstStyle/>
          <a:p>
            <a:r>
              <a:rPr lang="en-US" sz="2800" dirty="0">
                <a:latin typeface="Arial Narrow" pitchFamily="34" charset="0"/>
              </a:rPr>
              <a:t>1.</a:t>
            </a:r>
            <a:r>
              <a:rPr lang="en-US" sz="2800" b="1" dirty="0">
                <a:latin typeface="Arial Narrow" pitchFamily="34" charset="0"/>
              </a:rPr>
              <a:t> Asking </a:t>
            </a:r>
            <a:r>
              <a:rPr lang="en-US" sz="2800" dirty="0">
                <a:latin typeface="Arial Narrow" pitchFamily="34" charset="0"/>
              </a:rPr>
              <a:t>questions  </a:t>
            </a:r>
            <a:r>
              <a:rPr lang="en-US" sz="2800" dirty="0" smtClean="0">
                <a:latin typeface="Arial Narrow" pitchFamily="34" charset="0"/>
              </a:rPr>
              <a:t>&amp;  </a:t>
            </a:r>
            <a:r>
              <a:rPr lang="en-US" sz="2800" b="1" dirty="0">
                <a:latin typeface="Arial Narrow" pitchFamily="34" charset="0"/>
              </a:rPr>
              <a:t>defining</a:t>
            </a:r>
            <a:r>
              <a:rPr lang="en-US" sz="2800" dirty="0">
                <a:latin typeface="Arial Narrow" pitchFamily="34" charset="0"/>
              </a:rPr>
              <a:t> problems </a:t>
            </a:r>
            <a:r>
              <a:rPr lang="en-US" sz="2800" dirty="0" smtClean="0">
                <a:latin typeface="Arial Narrow" pitchFamily="34" charset="0"/>
              </a:rPr>
              <a:t> </a:t>
            </a:r>
            <a:endParaRPr lang="en-US" sz="2800" dirty="0">
              <a:latin typeface="Arial Narrow" pitchFamily="34" charset="0"/>
            </a:endParaRPr>
          </a:p>
          <a:p>
            <a:r>
              <a:rPr lang="en-US" sz="2800" dirty="0">
                <a:latin typeface="Arial Narrow" pitchFamily="34" charset="0"/>
              </a:rPr>
              <a:t>2. </a:t>
            </a:r>
            <a:r>
              <a:rPr lang="en-US" sz="2800" b="1" dirty="0" smtClean="0">
                <a:latin typeface="Arial Narrow" pitchFamily="34" charset="0"/>
              </a:rPr>
              <a:t>Developing</a:t>
            </a:r>
            <a:r>
              <a:rPr lang="en-US" sz="2800" dirty="0" smtClean="0">
                <a:latin typeface="Arial Narrow" pitchFamily="34" charset="0"/>
              </a:rPr>
              <a:t> &amp; </a:t>
            </a:r>
            <a:r>
              <a:rPr lang="en-US" sz="2800" b="1" dirty="0" smtClean="0">
                <a:latin typeface="Arial Narrow" pitchFamily="34" charset="0"/>
              </a:rPr>
              <a:t>using </a:t>
            </a:r>
            <a:r>
              <a:rPr lang="en-US" sz="2800" b="1" dirty="0">
                <a:latin typeface="Arial Narrow" pitchFamily="34" charset="0"/>
              </a:rPr>
              <a:t>models</a:t>
            </a:r>
          </a:p>
          <a:p>
            <a:r>
              <a:rPr lang="en-US" sz="2800" dirty="0">
                <a:solidFill>
                  <a:srgbClr val="0070C0"/>
                </a:solidFill>
                <a:latin typeface="Arial Narrow" pitchFamily="34" charset="0"/>
              </a:rPr>
              <a:t>3. </a:t>
            </a:r>
            <a:r>
              <a:rPr lang="en-US" sz="2800" b="1" dirty="0">
                <a:solidFill>
                  <a:srgbClr val="0070C0"/>
                </a:solidFill>
                <a:latin typeface="Arial Narrow" pitchFamily="34" charset="0"/>
              </a:rPr>
              <a:t>Planning</a:t>
            </a:r>
            <a:r>
              <a:rPr lang="en-US" sz="2800" dirty="0">
                <a:solidFill>
                  <a:srgbClr val="0070C0"/>
                </a:solidFill>
                <a:latin typeface="Arial Narrow" pitchFamily="34" charset="0"/>
              </a:rPr>
              <a:t>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carrying </a:t>
            </a:r>
            <a:r>
              <a:rPr lang="en-US" sz="2800" b="1" dirty="0">
                <a:solidFill>
                  <a:srgbClr val="0070C0"/>
                </a:solidFill>
                <a:latin typeface="Arial Narrow" pitchFamily="34" charset="0"/>
              </a:rPr>
              <a:t>out </a:t>
            </a:r>
            <a:r>
              <a:rPr lang="en-US" sz="2800" dirty="0">
                <a:solidFill>
                  <a:srgbClr val="0070C0"/>
                </a:solidFill>
                <a:latin typeface="Arial Narrow" pitchFamily="34" charset="0"/>
              </a:rPr>
              <a:t>investigations</a:t>
            </a:r>
          </a:p>
          <a:p>
            <a:r>
              <a:rPr lang="en-US" sz="2800" dirty="0">
                <a:solidFill>
                  <a:srgbClr val="0070C0"/>
                </a:solidFill>
                <a:latin typeface="Arial Narrow" pitchFamily="34" charset="0"/>
              </a:rPr>
              <a:t>4.</a:t>
            </a:r>
            <a:r>
              <a:rPr lang="en-US" sz="2800" b="1" dirty="0">
                <a:solidFill>
                  <a:srgbClr val="0070C0"/>
                </a:solidFill>
                <a:latin typeface="Arial Narrow" pitchFamily="34" charset="0"/>
              </a:rPr>
              <a:t> Analyzing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interpreting </a:t>
            </a:r>
            <a:r>
              <a:rPr lang="en-US" sz="2800" dirty="0">
                <a:solidFill>
                  <a:srgbClr val="0070C0"/>
                </a:solidFill>
                <a:latin typeface="Arial Narrow" pitchFamily="34" charset="0"/>
              </a:rPr>
              <a:t>data</a:t>
            </a:r>
          </a:p>
          <a:p>
            <a:r>
              <a:rPr lang="en-US" sz="2800" dirty="0">
                <a:solidFill>
                  <a:srgbClr val="0070C0"/>
                </a:solidFill>
                <a:latin typeface="Arial Narrow" pitchFamily="34" charset="0"/>
              </a:rPr>
              <a:t>5</a:t>
            </a:r>
            <a:r>
              <a:rPr lang="en-US" sz="2800" b="1" dirty="0">
                <a:solidFill>
                  <a:srgbClr val="0070C0"/>
                </a:solidFill>
                <a:latin typeface="Arial Narrow" pitchFamily="34" charset="0"/>
              </a:rPr>
              <a:t>. Using mathematics </a:t>
            </a:r>
            <a:r>
              <a:rPr lang="en-US" sz="2800" dirty="0">
                <a:solidFill>
                  <a:srgbClr val="0070C0"/>
                </a:solidFill>
                <a:latin typeface="Arial Narrow" pitchFamily="34" charset="0"/>
              </a:rPr>
              <a:t>and computational thinking</a:t>
            </a:r>
          </a:p>
          <a:p>
            <a:r>
              <a:rPr lang="en-US" sz="2800" dirty="0">
                <a:solidFill>
                  <a:srgbClr val="0070C0"/>
                </a:solidFill>
                <a:latin typeface="Arial Narrow" pitchFamily="34" charset="0"/>
              </a:rPr>
              <a:t>6. </a:t>
            </a:r>
            <a:r>
              <a:rPr lang="en-US" sz="2800" b="1" dirty="0">
                <a:solidFill>
                  <a:srgbClr val="0070C0"/>
                </a:solidFill>
                <a:latin typeface="Arial Narrow" pitchFamily="34" charset="0"/>
              </a:rPr>
              <a:t>Constructing </a:t>
            </a:r>
            <a:r>
              <a:rPr lang="en-US" sz="2800" dirty="0">
                <a:solidFill>
                  <a:srgbClr val="0070C0"/>
                </a:solidFill>
                <a:latin typeface="Arial Narrow" pitchFamily="34" charset="0"/>
              </a:rPr>
              <a:t>explanations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designing</a:t>
            </a:r>
            <a:endParaRPr lang="en-US" sz="2800" b="1" dirty="0">
              <a:solidFill>
                <a:srgbClr val="0070C0"/>
              </a:solidFill>
              <a:latin typeface="Arial Narrow" pitchFamily="34" charset="0"/>
            </a:endParaRPr>
          </a:p>
          <a:p>
            <a:r>
              <a:rPr lang="en-US" sz="2800" dirty="0">
                <a:solidFill>
                  <a:srgbClr val="0070C0"/>
                </a:solidFill>
                <a:latin typeface="Arial Narrow" pitchFamily="34" charset="0"/>
              </a:rPr>
              <a:t>solutions </a:t>
            </a:r>
          </a:p>
          <a:p>
            <a:r>
              <a:rPr lang="en-US" sz="2800" dirty="0" smtClean="0">
                <a:latin typeface="Arial Narrow" pitchFamily="34" charset="0"/>
              </a:rPr>
              <a:t>7</a:t>
            </a:r>
            <a:r>
              <a:rPr lang="en-US" sz="2800" dirty="0">
                <a:latin typeface="Arial Narrow" pitchFamily="34" charset="0"/>
              </a:rPr>
              <a:t>. </a:t>
            </a:r>
            <a:r>
              <a:rPr lang="en-US" sz="2800" b="1" dirty="0">
                <a:latin typeface="Arial Narrow" pitchFamily="34" charset="0"/>
              </a:rPr>
              <a:t>Engaging </a:t>
            </a:r>
            <a:r>
              <a:rPr lang="en-US" sz="2800" dirty="0">
                <a:latin typeface="Arial Narrow" pitchFamily="34" charset="0"/>
              </a:rPr>
              <a:t>in argument from evidence</a:t>
            </a:r>
          </a:p>
          <a:p>
            <a:r>
              <a:rPr lang="en-US" sz="2800" dirty="0">
                <a:latin typeface="Arial Narrow" pitchFamily="34" charset="0"/>
              </a:rPr>
              <a:t>8</a:t>
            </a:r>
            <a:r>
              <a:rPr lang="en-US" sz="2800" b="1" dirty="0">
                <a:latin typeface="Arial Narrow" pitchFamily="34" charset="0"/>
              </a:rPr>
              <a:t>. Obtaining, evaluating</a:t>
            </a:r>
            <a:r>
              <a:rPr lang="en-US" sz="2800" dirty="0">
                <a:latin typeface="Arial Narrow" pitchFamily="34" charset="0"/>
              </a:rPr>
              <a:t>, </a:t>
            </a:r>
            <a:r>
              <a:rPr lang="en-US" sz="2800" dirty="0" smtClean="0">
                <a:latin typeface="Arial Narrow" pitchFamily="34" charset="0"/>
              </a:rPr>
              <a:t>&amp; </a:t>
            </a:r>
            <a:r>
              <a:rPr lang="en-US" sz="2800" b="1" dirty="0" smtClean="0">
                <a:latin typeface="Arial Narrow" pitchFamily="34" charset="0"/>
              </a:rPr>
              <a:t>communicating </a:t>
            </a:r>
            <a:r>
              <a:rPr lang="en-US" sz="2800" dirty="0">
                <a:latin typeface="Arial Narrow" pitchFamily="34" charset="0"/>
              </a:rPr>
              <a:t>information</a:t>
            </a:r>
          </a:p>
        </p:txBody>
      </p:sp>
      <p:sp>
        <p:nvSpPr>
          <p:cNvPr id="8" name="TextBox 7"/>
          <p:cNvSpPr txBox="1"/>
          <p:nvPr/>
        </p:nvSpPr>
        <p:spPr>
          <a:xfrm>
            <a:off x="769620" y="457200"/>
            <a:ext cx="7239000" cy="1077218"/>
          </a:xfrm>
          <a:prstGeom prst="rect">
            <a:avLst/>
          </a:prstGeom>
          <a:noFill/>
        </p:spPr>
        <p:txBody>
          <a:bodyPr wrap="square" rtlCol="0">
            <a:spAutoFit/>
          </a:bodyPr>
          <a:lstStyle/>
          <a:p>
            <a:pPr algn="ctr"/>
            <a:r>
              <a:rPr lang="en-US" sz="3200" b="1" dirty="0" smtClean="0">
                <a:solidFill>
                  <a:srgbClr val="FF0000"/>
                </a:solidFill>
              </a:rPr>
              <a:t>The Framework’s Scientific and Engineering Practices </a:t>
            </a:r>
            <a:endParaRPr lang="en-US" sz="3200" b="1" dirty="0">
              <a:solidFill>
                <a:srgbClr val="FF0000"/>
              </a:solidFill>
            </a:endParaRPr>
          </a:p>
        </p:txBody>
      </p:sp>
    </p:spTree>
    <p:extLst>
      <p:ext uri="{BB962C8B-B14F-4D97-AF65-F5344CB8AC3E}">
        <p14:creationId xmlns:p14="http://schemas.microsoft.com/office/powerpoint/2010/main" val="396494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descr="Just sip.jpg"/>
          <p:cNvPicPr>
            <a:picLocks noChangeAspect="1"/>
          </p:cNvPicPr>
          <p:nvPr/>
        </p:nvPicPr>
        <p:blipFill>
          <a:blip r:embed="rId3" cstate="print"/>
          <a:srcRect/>
          <a:stretch>
            <a:fillRect/>
          </a:stretch>
        </p:blipFill>
        <p:spPr bwMode="auto">
          <a:xfrm>
            <a:off x="9812" y="304799"/>
            <a:ext cx="8896350" cy="4524375"/>
          </a:xfrm>
          <a:prstGeom prst="rect">
            <a:avLst/>
          </a:prstGeom>
          <a:noFill/>
          <a:ln w="9525">
            <a:noFill/>
            <a:miter lim="800000"/>
            <a:headEnd/>
            <a:tailEnd/>
          </a:ln>
        </p:spPr>
      </p:pic>
      <p:sp>
        <p:nvSpPr>
          <p:cNvPr id="46082" name="TextBox 2"/>
          <p:cNvSpPr txBox="1">
            <a:spLocks noChangeArrowheads="1"/>
          </p:cNvSpPr>
          <p:nvPr/>
        </p:nvSpPr>
        <p:spPr bwMode="auto">
          <a:xfrm>
            <a:off x="247649" y="5181600"/>
            <a:ext cx="8058151" cy="1323439"/>
          </a:xfrm>
          <a:prstGeom prst="rect">
            <a:avLst/>
          </a:prstGeom>
          <a:noFill/>
          <a:ln w="9525">
            <a:noFill/>
            <a:miter lim="800000"/>
            <a:headEnd/>
            <a:tailEnd/>
          </a:ln>
        </p:spPr>
        <p:txBody>
          <a:bodyPr wrap="square">
            <a:spAutoFit/>
          </a:bodyPr>
          <a:lstStyle/>
          <a:p>
            <a:pPr algn="ctr"/>
            <a:r>
              <a:rPr lang="en-US" sz="4000" b="1" dirty="0" smtClean="0">
                <a:solidFill>
                  <a:srgbClr val="C00000"/>
                </a:solidFill>
              </a:rPr>
              <a:t>Inquiry,  Play and Research </a:t>
            </a:r>
          </a:p>
          <a:p>
            <a:pPr algn="ctr"/>
            <a:r>
              <a:rPr lang="en-US" sz="4000" b="1" dirty="0" smtClean="0">
                <a:solidFill>
                  <a:srgbClr val="C00000"/>
                </a:solidFill>
              </a:rPr>
              <a:t>are Synonymous </a:t>
            </a:r>
            <a:endParaRPr lang="en-US" sz="4000" b="1" dirty="0">
              <a:solidFill>
                <a:srgbClr val="C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499" y="990600"/>
            <a:ext cx="4919820" cy="3276600"/>
          </a:xfrm>
          <a:prstGeom prst="rect">
            <a:avLst/>
          </a:prstGeom>
        </p:spPr>
      </p:pic>
    </p:spTree>
    <p:extLst>
      <p:ext uri="{BB962C8B-B14F-4D97-AF65-F5344CB8AC3E}">
        <p14:creationId xmlns:p14="http://schemas.microsoft.com/office/powerpoint/2010/main" val="407626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16</a:t>
            </a:fld>
            <a:endParaRPr lang="en-US"/>
          </a:p>
        </p:txBody>
      </p:sp>
      <p:sp>
        <p:nvSpPr>
          <p:cNvPr id="3" name="TextBox 2"/>
          <p:cNvSpPr txBox="1"/>
          <p:nvPr/>
        </p:nvSpPr>
        <p:spPr>
          <a:xfrm>
            <a:off x="762000" y="457200"/>
            <a:ext cx="7086600" cy="5816977"/>
          </a:xfrm>
          <a:prstGeom prst="rect">
            <a:avLst/>
          </a:prstGeom>
          <a:noFill/>
        </p:spPr>
        <p:txBody>
          <a:bodyPr wrap="square" rtlCol="0">
            <a:spAutoFit/>
          </a:bodyPr>
          <a:lstStyle/>
          <a:p>
            <a:pPr algn="ctr"/>
            <a:r>
              <a:rPr lang="en-US" sz="4800" b="1" dirty="0" smtClean="0">
                <a:solidFill>
                  <a:schemeClr val="accent3">
                    <a:lumMod val="50000"/>
                  </a:schemeClr>
                </a:solidFill>
              </a:rPr>
              <a:t>IF TEACHERS ARE TO GUIDE INQUIRY</a:t>
            </a:r>
          </a:p>
          <a:p>
            <a:pPr algn="ctr"/>
            <a:endParaRPr lang="en-US" sz="4800" b="1" dirty="0">
              <a:solidFill>
                <a:schemeClr val="accent3">
                  <a:lumMod val="50000"/>
                </a:schemeClr>
              </a:solidFill>
            </a:endParaRPr>
          </a:p>
          <a:p>
            <a:pPr algn="ctr"/>
            <a:r>
              <a:rPr lang="en-US" sz="4800" b="1" dirty="0" smtClean="0">
                <a:solidFill>
                  <a:srgbClr val="C00000"/>
                </a:solidFill>
              </a:rPr>
              <a:t>THEY (</a:t>
            </a:r>
            <a:r>
              <a:rPr lang="en-US" sz="4800" b="1" dirty="0" smtClean="0">
                <a:solidFill>
                  <a:srgbClr val="002060"/>
                </a:solidFill>
              </a:rPr>
              <a:t>YOU!</a:t>
            </a:r>
            <a:r>
              <a:rPr lang="en-US" sz="4800" b="1" dirty="0" smtClean="0">
                <a:solidFill>
                  <a:srgbClr val="C00000"/>
                </a:solidFill>
              </a:rPr>
              <a:t>) MUST EXPERIENCE </a:t>
            </a:r>
          </a:p>
          <a:p>
            <a:pPr algn="ctr"/>
            <a:r>
              <a:rPr lang="en-US" sz="4800" b="1" dirty="0" smtClean="0">
                <a:solidFill>
                  <a:srgbClr val="C00000"/>
                </a:solidFill>
              </a:rPr>
              <a:t>GUIDED INQUIRY </a:t>
            </a:r>
          </a:p>
          <a:p>
            <a:pPr algn="ctr"/>
            <a:r>
              <a:rPr lang="en-US" sz="4800" b="1" dirty="0" smtClean="0">
                <a:solidFill>
                  <a:srgbClr val="C00000"/>
                </a:solidFill>
              </a:rPr>
              <a:t>As Learners</a:t>
            </a:r>
          </a:p>
          <a:p>
            <a:endParaRPr lang="en-US" sz="3600" dirty="0"/>
          </a:p>
        </p:txBody>
      </p:sp>
    </p:spTree>
    <p:extLst>
      <p:ext uri="{BB962C8B-B14F-4D97-AF65-F5344CB8AC3E}">
        <p14:creationId xmlns:p14="http://schemas.microsoft.com/office/powerpoint/2010/main" val="918888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17</a:t>
            </a:fld>
            <a:endParaRPr lang="en-US"/>
          </a:p>
        </p:txBody>
      </p:sp>
      <p:sp>
        <p:nvSpPr>
          <p:cNvPr id="3" name="TextBox 2"/>
          <p:cNvSpPr txBox="1"/>
          <p:nvPr/>
        </p:nvSpPr>
        <p:spPr>
          <a:xfrm>
            <a:off x="1371598" y="21771"/>
            <a:ext cx="5348515" cy="830997"/>
          </a:xfrm>
          <a:prstGeom prst="rect">
            <a:avLst/>
          </a:prstGeom>
          <a:noFill/>
        </p:spPr>
        <p:txBody>
          <a:bodyPr wrap="none" rtlCol="0">
            <a:spAutoFit/>
          </a:bodyPr>
          <a:lstStyle/>
          <a:p>
            <a:r>
              <a:rPr lang="en-US" sz="4800" dirty="0" smtClean="0"/>
              <a:t>How strong are you?</a:t>
            </a:r>
            <a:endParaRPr lang="en-US" sz="4800" dirty="0"/>
          </a:p>
        </p:txBody>
      </p:sp>
      <p:sp>
        <p:nvSpPr>
          <p:cNvPr id="4" name="TextBox 3"/>
          <p:cNvSpPr txBox="1"/>
          <p:nvPr/>
        </p:nvSpPr>
        <p:spPr>
          <a:xfrm>
            <a:off x="119743" y="852768"/>
            <a:ext cx="7176132" cy="646331"/>
          </a:xfrm>
          <a:prstGeom prst="rect">
            <a:avLst/>
          </a:prstGeom>
          <a:noFill/>
        </p:spPr>
        <p:txBody>
          <a:bodyPr wrap="none" rtlCol="0">
            <a:spAutoFit/>
          </a:bodyPr>
          <a:lstStyle/>
          <a:p>
            <a:r>
              <a:rPr lang="en-US" sz="3600" b="1" dirty="0" smtClean="0">
                <a:solidFill>
                  <a:srgbClr val="C00000"/>
                </a:solidFill>
              </a:rPr>
              <a:t>Let’s work in 4 groups, to find out…..</a:t>
            </a:r>
            <a:endParaRPr lang="en-US" sz="3600" b="1" dirty="0">
              <a:solidFill>
                <a:srgbClr val="C00000"/>
              </a:solidFill>
            </a:endParaRPr>
          </a:p>
        </p:txBody>
      </p:sp>
      <p:sp>
        <p:nvSpPr>
          <p:cNvPr id="5" name="TextBox 4"/>
          <p:cNvSpPr txBox="1"/>
          <p:nvPr/>
        </p:nvSpPr>
        <p:spPr>
          <a:xfrm>
            <a:off x="0" y="1520763"/>
            <a:ext cx="9255099" cy="3046988"/>
          </a:xfrm>
          <a:prstGeom prst="rect">
            <a:avLst/>
          </a:prstGeom>
          <a:noFill/>
        </p:spPr>
        <p:txBody>
          <a:bodyPr wrap="none" rtlCol="0">
            <a:spAutoFit/>
          </a:bodyPr>
          <a:lstStyle/>
          <a:p>
            <a:pPr algn="ctr"/>
            <a:r>
              <a:rPr lang="en-US" sz="2400" dirty="0" smtClean="0"/>
              <a:t>This device (called a </a:t>
            </a:r>
            <a:r>
              <a:rPr lang="en-US" sz="2400" i="1" dirty="0" smtClean="0"/>
              <a:t>dynamometer</a:t>
            </a:r>
            <a:r>
              <a:rPr lang="en-US" sz="2400" dirty="0" smtClean="0"/>
              <a:t>) measure your “Squeezing power”</a:t>
            </a:r>
          </a:p>
          <a:p>
            <a:pPr algn="ctr"/>
            <a:r>
              <a:rPr lang="en-US" sz="2400" dirty="0" smtClean="0"/>
              <a:t>(turn on its controller – the </a:t>
            </a:r>
            <a:r>
              <a:rPr lang="en-US" sz="2400" i="1" dirty="0" err="1" smtClean="0"/>
              <a:t>labquest</a:t>
            </a:r>
            <a:r>
              <a:rPr lang="en-US" sz="2400" dirty="0" smtClean="0"/>
              <a:t>, to see your squeezing power) </a:t>
            </a:r>
          </a:p>
          <a:p>
            <a:pPr algn="ctr"/>
            <a:endParaRPr lang="en-US" sz="2400" dirty="0"/>
          </a:p>
          <a:p>
            <a:pPr algn="ctr"/>
            <a:r>
              <a:rPr lang="en-US" sz="2400" dirty="0" smtClean="0">
                <a:solidFill>
                  <a:srgbClr val="C00000"/>
                </a:solidFill>
              </a:rPr>
              <a:t>Your group should collect some data to show the class how strong </a:t>
            </a:r>
          </a:p>
          <a:p>
            <a:pPr algn="ctr"/>
            <a:r>
              <a:rPr lang="en-US" sz="2400" dirty="0" smtClean="0">
                <a:solidFill>
                  <a:srgbClr val="C00000"/>
                </a:solidFill>
              </a:rPr>
              <a:t>each of you are  (in this case – how good a squeezer each of you are…)</a:t>
            </a:r>
          </a:p>
          <a:p>
            <a:pPr algn="ctr"/>
            <a:endParaRPr lang="en-US" sz="2400" dirty="0"/>
          </a:p>
          <a:p>
            <a:pPr algn="ctr"/>
            <a:r>
              <a:rPr lang="en-US" sz="2400" dirty="0" smtClean="0"/>
              <a:t>Put your results on the big whiteboard, </a:t>
            </a:r>
          </a:p>
          <a:p>
            <a:pPr algn="ctr"/>
            <a:r>
              <a:rPr lang="en-US" sz="2400" dirty="0" smtClean="0"/>
              <a:t>so that we can have a </a:t>
            </a:r>
            <a:r>
              <a:rPr lang="en-US" sz="2400" b="1" dirty="0" smtClean="0"/>
              <a:t>“BOARD MEETING”</a:t>
            </a:r>
          </a:p>
        </p:txBody>
      </p:sp>
      <p:sp>
        <p:nvSpPr>
          <p:cNvPr id="6" name="TextBox 5"/>
          <p:cNvSpPr txBox="1"/>
          <p:nvPr/>
        </p:nvSpPr>
        <p:spPr>
          <a:xfrm>
            <a:off x="304800" y="5638800"/>
            <a:ext cx="8440067" cy="954107"/>
          </a:xfrm>
          <a:prstGeom prst="rect">
            <a:avLst/>
          </a:prstGeom>
          <a:noFill/>
        </p:spPr>
        <p:txBody>
          <a:bodyPr wrap="none" rtlCol="0">
            <a:spAutoFit/>
          </a:bodyPr>
          <a:lstStyle/>
          <a:p>
            <a:r>
              <a:rPr lang="en-US" sz="2800" b="1" dirty="0" smtClean="0">
                <a:solidFill>
                  <a:srgbClr val="37814A"/>
                </a:solidFill>
              </a:rPr>
              <a:t>Note:  </a:t>
            </a:r>
            <a:r>
              <a:rPr lang="en-US" sz="2800" dirty="0" smtClean="0">
                <a:solidFill>
                  <a:srgbClr val="37814A"/>
                </a:solidFill>
              </a:rPr>
              <a:t>You can present your results in different ways…..</a:t>
            </a:r>
          </a:p>
          <a:p>
            <a:r>
              <a:rPr lang="en-US" sz="2800" dirty="0" smtClean="0">
                <a:solidFill>
                  <a:srgbClr val="37814A"/>
                </a:solidFill>
              </a:rPr>
              <a:t>e.g. as a table…, as a graph….. In words…  as a picture……</a:t>
            </a:r>
            <a:endParaRPr lang="en-US" sz="2800" dirty="0">
              <a:solidFill>
                <a:srgbClr val="37814A"/>
              </a:solidFill>
            </a:endParaRPr>
          </a:p>
        </p:txBody>
      </p:sp>
      <p:pic>
        <p:nvPicPr>
          <p:cNvPr id="4098" name="Picture 2" descr="C:\Users\Gordon\Documents\docs3\physics\schools\Vernier\list-pics\hand_dynam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267" y="259551"/>
            <a:ext cx="1371600" cy="1186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568142"/>
            <a:ext cx="8909427" cy="523220"/>
          </a:xfrm>
          <a:prstGeom prst="rect">
            <a:avLst/>
          </a:prstGeom>
          <a:noFill/>
        </p:spPr>
        <p:txBody>
          <a:bodyPr wrap="none" rtlCol="0">
            <a:spAutoFit/>
          </a:bodyPr>
          <a:lstStyle/>
          <a:p>
            <a:r>
              <a:rPr lang="en-US" sz="2800" dirty="0" smtClean="0">
                <a:solidFill>
                  <a:srgbClr val="002060"/>
                </a:solidFill>
              </a:rPr>
              <a:t>INCLUDE QUESTIONS your group has about this experiment</a:t>
            </a:r>
            <a:endParaRPr lang="en-US" sz="2800" dirty="0">
              <a:solidFill>
                <a:srgbClr val="002060"/>
              </a:solidFill>
            </a:endParaRPr>
          </a:p>
        </p:txBody>
      </p:sp>
    </p:spTree>
    <p:extLst>
      <p:ext uri="{BB962C8B-B14F-4D97-AF65-F5344CB8AC3E}">
        <p14:creationId xmlns:p14="http://schemas.microsoft.com/office/powerpoint/2010/main" val="240020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a:xfrm>
            <a:off x="490928" y="304800"/>
            <a:ext cx="8229600" cy="1143000"/>
          </a:xfrm>
        </p:spPr>
        <p:txBody>
          <a:bodyPr>
            <a:normAutofit fontScale="90000"/>
          </a:bodyPr>
          <a:lstStyle/>
          <a:p>
            <a:r>
              <a:rPr lang="en-US" b="1" dirty="0" smtClean="0"/>
              <a:t>What Makes a successful </a:t>
            </a:r>
            <a:br>
              <a:rPr lang="en-US" b="1" dirty="0" smtClean="0"/>
            </a:br>
            <a:r>
              <a:rPr lang="en-US" b="1" dirty="0" smtClean="0"/>
              <a:t>Guided Inquiry Lesson?</a:t>
            </a:r>
          </a:p>
        </p:txBody>
      </p:sp>
      <p:sp>
        <p:nvSpPr>
          <p:cNvPr id="25603" name="AutoShape 5">
            <a:hlinkHover r:id="" action="ppaction://noaction"/>
          </p:cNvPr>
          <p:cNvSpPr>
            <a:spLocks noChangeArrowheads="1"/>
          </p:cNvSpPr>
          <p:nvPr/>
        </p:nvSpPr>
        <p:spPr bwMode="auto">
          <a:xfrm>
            <a:off x="304800" y="3200400"/>
            <a:ext cx="6019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54" name="AutoShape 6">
            <a:hlinkClick r:id="rId3"/>
            <a:hlinkHover r:id="" action="ppaction://noaction"/>
          </p:cNvPr>
          <p:cNvSpPr>
            <a:spLocks noChangeArrowheads="1"/>
          </p:cNvSpPr>
          <p:nvPr/>
        </p:nvSpPr>
        <p:spPr bwMode="auto">
          <a:xfrm>
            <a:off x="419100" y="3352800"/>
            <a:ext cx="57912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P</a:t>
            </a:r>
            <a:r>
              <a:rPr lang="en-US" sz="2400" dirty="0" smtClean="0">
                <a:latin typeface="Comic Sans MS" pitchFamily="66" charset="0"/>
              </a:rPr>
              <a:t>roblem-setting </a:t>
            </a:r>
            <a:r>
              <a:rPr lang="en-US" sz="2400" b="1" dirty="0" smtClean="0">
                <a:solidFill>
                  <a:srgbClr val="FF0000"/>
                </a:solidFill>
                <a:latin typeface="Comic Sans MS" pitchFamily="66" charset="0"/>
              </a:rPr>
              <a:t>Q</a:t>
            </a:r>
            <a:r>
              <a:rPr lang="en-US" sz="2400" dirty="0" smtClean="0">
                <a:latin typeface="Comic Sans MS" pitchFamily="66" charset="0"/>
              </a:rPr>
              <a:t>uestions(Engagement)</a:t>
            </a:r>
            <a:endParaRPr lang="en-US" sz="2400" dirty="0">
              <a:latin typeface="Comic Sans MS" pitchFamily="66" charset="0"/>
            </a:endParaRPr>
          </a:p>
        </p:txBody>
      </p:sp>
      <p:sp>
        <p:nvSpPr>
          <p:cNvPr id="25605" name="AutoShape 7">
            <a:hlinkHover r:id="" action="ppaction://noaction"/>
          </p:cNvPr>
          <p:cNvSpPr>
            <a:spLocks noChangeArrowheads="1"/>
          </p:cNvSpPr>
          <p:nvPr/>
        </p:nvSpPr>
        <p:spPr bwMode="auto">
          <a:xfrm>
            <a:off x="2438400" y="4191000"/>
            <a:ext cx="4876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56" name="AutoShape 8">
            <a:hlinkClick r:id="rId4"/>
            <a:hlinkHover r:id="" action="ppaction://noaction"/>
          </p:cNvPr>
          <p:cNvSpPr>
            <a:spLocks noChangeArrowheads="1"/>
          </p:cNvSpPr>
          <p:nvPr/>
        </p:nvSpPr>
        <p:spPr bwMode="auto">
          <a:xfrm>
            <a:off x="2590800" y="4343400"/>
            <a:ext cx="45720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I</a:t>
            </a:r>
            <a:r>
              <a:rPr lang="en-US" sz="2400" dirty="0" smtClean="0">
                <a:latin typeface="Comic Sans MS" pitchFamily="66" charset="0"/>
              </a:rPr>
              <a:t>nvestigate (Explore)</a:t>
            </a:r>
            <a:endParaRPr lang="en-US" sz="2400" dirty="0">
              <a:latin typeface="Comic Sans MS" pitchFamily="66" charset="0"/>
            </a:endParaRPr>
          </a:p>
        </p:txBody>
      </p:sp>
      <p:sp>
        <p:nvSpPr>
          <p:cNvPr id="25607" name="AutoShape 13">
            <a:hlinkHover r:id="" action="ppaction://noaction"/>
          </p:cNvPr>
          <p:cNvSpPr>
            <a:spLocks noChangeArrowheads="1"/>
          </p:cNvSpPr>
          <p:nvPr/>
        </p:nvSpPr>
        <p:spPr bwMode="auto">
          <a:xfrm>
            <a:off x="3581400" y="5410200"/>
            <a:ext cx="4876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62" name="AutoShape 14">
            <a:hlinkClick r:id="rId5"/>
            <a:hlinkHover r:id="" action="ppaction://noaction"/>
          </p:cNvPr>
          <p:cNvSpPr>
            <a:spLocks noChangeArrowheads="1"/>
          </p:cNvSpPr>
          <p:nvPr/>
        </p:nvSpPr>
        <p:spPr bwMode="auto">
          <a:xfrm>
            <a:off x="3733800" y="5562600"/>
            <a:ext cx="45720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P</a:t>
            </a:r>
            <a:r>
              <a:rPr lang="en-US" sz="2400" dirty="0" smtClean="0">
                <a:latin typeface="Comic Sans MS" pitchFamily="66" charset="0"/>
              </a:rPr>
              <a:t>roblem solving (Evaluate)</a:t>
            </a:r>
            <a:endParaRPr lang="en-US" sz="2400" dirty="0">
              <a:latin typeface="Comic Sans MS" pitchFamily="66" charset="0"/>
            </a:endParaRPr>
          </a:p>
        </p:txBody>
      </p:sp>
      <p:sp>
        <p:nvSpPr>
          <p:cNvPr id="25609" name="TextBox 8"/>
          <p:cNvSpPr txBox="1">
            <a:spLocks noChangeArrowheads="1"/>
          </p:cNvSpPr>
          <p:nvPr/>
        </p:nvSpPr>
        <p:spPr bwMode="auto">
          <a:xfrm>
            <a:off x="33728" y="1600200"/>
            <a:ext cx="8424472" cy="1138773"/>
          </a:xfrm>
          <a:prstGeom prst="rect">
            <a:avLst/>
          </a:prstGeom>
          <a:noFill/>
          <a:ln w="9525">
            <a:noFill/>
            <a:miter lim="800000"/>
            <a:headEnd/>
            <a:tailEnd/>
          </a:ln>
        </p:spPr>
        <p:txBody>
          <a:bodyPr wrap="square">
            <a:spAutoFit/>
          </a:bodyPr>
          <a:lstStyle/>
          <a:p>
            <a:pPr algn="ctr"/>
            <a:r>
              <a:rPr lang="en-US" sz="4000" b="1" dirty="0" smtClean="0">
                <a:solidFill>
                  <a:srgbClr val="FF0000"/>
                </a:solidFill>
              </a:rPr>
              <a:t>The 3-part lesson-plan:</a:t>
            </a:r>
            <a:r>
              <a:rPr lang="en-US" sz="4000" b="1" dirty="0" smtClean="0">
                <a:solidFill>
                  <a:srgbClr val="FF0000"/>
                </a:solidFill>
                <a:sym typeface="Wingdings" pitchFamily="2" charset="2"/>
              </a:rPr>
              <a:t>  Q</a:t>
            </a:r>
            <a:r>
              <a:rPr lang="en-US" sz="4000" b="1" dirty="0" smtClean="0">
                <a:solidFill>
                  <a:srgbClr val="FF0000"/>
                </a:solidFill>
              </a:rPr>
              <a:t>IP</a:t>
            </a:r>
          </a:p>
          <a:p>
            <a:pPr algn="ctr"/>
            <a:r>
              <a:rPr lang="en-US" sz="2800" b="1" dirty="0" smtClean="0">
                <a:solidFill>
                  <a:schemeClr val="tx1">
                    <a:lumMod val="85000"/>
                    <a:lumOff val="15000"/>
                  </a:schemeClr>
                </a:solidFill>
              </a:rPr>
              <a:t>Each part is </a:t>
            </a:r>
            <a:r>
              <a:rPr lang="en-US" sz="2800" b="1" dirty="0" smtClean="0">
                <a:solidFill>
                  <a:srgbClr val="C00000"/>
                </a:solidFill>
              </a:rPr>
              <a:t>S</a:t>
            </a:r>
            <a:r>
              <a:rPr lang="en-US" sz="2800" b="1" dirty="0" smtClean="0">
                <a:solidFill>
                  <a:schemeClr val="tx1">
                    <a:lumMod val="85000"/>
                    <a:lumOff val="15000"/>
                  </a:schemeClr>
                </a:solidFill>
              </a:rPr>
              <a:t>atisfying, </a:t>
            </a:r>
            <a:r>
              <a:rPr lang="en-US" sz="2800" b="1" dirty="0" smtClean="0">
                <a:solidFill>
                  <a:srgbClr val="C00000"/>
                </a:solidFill>
              </a:rPr>
              <a:t>I</a:t>
            </a:r>
            <a:r>
              <a:rPr lang="en-US" sz="2800" b="1" dirty="0" smtClean="0">
                <a:solidFill>
                  <a:schemeClr val="tx1">
                    <a:lumMod val="85000"/>
                    <a:lumOff val="15000"/>
                  </a:schemeClr>
                </a:solidFill>
              </a:rPr>
              <a:t>ntentional </a:t>
            </a:r>
            <a:r>
              <a:rPr lang="en-US" sz="2800" b="1" dirty="0" smtClean="0">
                <a:solidFill>
                  <a:srgbClr val="C00000"/>
                </a:solidFill>
              </a:rPr>
              <a:t>P</a:t>
            </a:r>
            <a:r>
              <a:rPr lang="en-US" sz="2800" b="1" dirty="0" smtClean="0">
                <a:solidFill>
                  <a:schemeClr val="tx1">
                    <a:lumMod val="85000"/>
                    <a:lumOff val="15000"/>
                  </a:schemeClr>
                </a:solidFill>
              </a:rPr>
              <a:t>roblem-solving</a:t>
            </a:r>
            <a:endParaRPr lang="en-US" sz="2800" b="1" dirty="0">
              <a:solidFill>
                <a:schemeClr val="tx1">
                  <a:lumMod val="85000"/>
                  <a:lumOff val="15000"/>
                </a:schemeClr>
              </a:solidFill>
            </a:endParaRPr>
          </a:p>
        </p:txBody>
      </p:sp>
    </p:spTree>
    <p:extLst>
      <p:ext uri="{BB962C8B-B14F-4D97-AF65-F5344CB8AC3E}">
        <p14:creationId xmlns:p14="http://schemas.microsoft.com/office/powerpoint/2010/main" val="1774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500" fill="hold"/>
                                        <p:tgtEl>
                                          <p:spTgt spid="2062"/>
                                        </p:tgtEl>
                                        <p:attrNameLst>
                                          <p:attrName>ppt_x</p:attrName>
                                        </p:attrNameLst>
                                      </p:cBhvr>
                                      <p:tavLst>
                                        <p:tav tm="0">
                                          <p:val>
                                            <p:strVal val="#ppt_x"/>
                                          </p:val>
                                        </p:tav>
                                        <p:tav tm="100000">
                                          <p:val>
                                            <p:strVal val="#ppt_x"/>
                                          </p:val>
                                        </p:tav>
                                      </p:tavLst>
                                    </p:anim>
                                    <p:anim calcmode="lin" valueType="num">
                                      <p:cBhvr additive="base">
                                        <p:cTn id="2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6" grpId="0" animBg="1"/>
      <p:bldP spid="206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19</a:t>
            </a:fld>
            <a:endParaRPr lang="en-US"/>
          </a:p>
        </p:txBody>
      </p:sp>
      <p:sp>
        <p:nvSpPr>
          <p:cNvPr id="3" name="TextBox 2"/>
          <p:cNvSpPr txBox="1"/>
          <p:nvPr/>
        </p:nvSpPr>
        <p:spPr>
          <a:xfrm>
            <a:off x="489856" y="762000"/>
            <a:ext cx="7434943" cy="5078313"/>
          </a:xfrm>
          <a:prstGeom prst="rect">
            <a:avLst/>
          </a:prstGeom>
          <a:noFill/>
        </p:spPr>
        <p:txBody>
          <a:bodyPr wrap="square" rtlCol="0">
            <a:spAutoFit/>
          </a:bodyPr>
          <a:lstStyle/>
          <a:p>
            <a:pPr algn="ctr"/>
            <a:r>
              <a:rPr lang="en-US" sz="4800" b="1" dirty="0" smtClean="0">
                <a:solidFill>
                  <a:srgbClr val="FF0000"/>
                </a:solidFill>
              </a:rPr>
              <a:t>Whose </a:t>
            </a:r>
            <a:r>
              <a:rPr lang="en-US" sz="4800" b="1" dirty="0">
                <a:solidFill>
                  <a:srgbClr val="FF0000"/>
                </a:solidFill>
              </a:rPr>
              <a:t>Questions Drove this Inquiry</a:t>
            </a:r>
            <a:r>
              <a:rPr lang="en-US" sz="4800" b="1" dirty="0" smtClean="0">
                <a:solidFill>
                  <a:srgbClr val="FF0000"/>
                </a:solidFill>
              </a:rPr>
              <a:t>?</a:t>
            </a:r>
          </a:p>
          <a:p>
            <a:pPr algn="ctr"/>
            <a:r>
              <a:rPr lang="en-US" sz="4800" b="1" dirty="0">
                <a:solidFill>
                  <a:srgbClr val="FF0000"/>
                </a:solidFill>
              </a:rPr>
              <a:t> </a:t>
            </a:r>
            <a:r>
              <a:rPr lang="en-US" sz="4800" b="1" dirty="0" smtClean="0">
                <a:solidFill>
                  <a:schemeClr val="accent3">
                    <a:lumMod val="50000"/>
                  </a:schemeClr>
                </a:solidFill>
              </a:rPr>
              <a:t>And how many different ways did information/understanding</a:t>
            </a:r>
          </a:p>
          <a:p>
            <a:pPr algn="ctr"/>
            <a:r>
              <a:rPr lang="en-US" sz="4800" b="1" dirty="0">
                <a:solidFill>
                  <a:schemeClr val="accent3">
                    <a:lumMod val="50000"/>
                  </a:schemeClr>
                </a:solidFill>
              </a:rPr>
              <a:t>g</a:t>
            </a:r>
            <a:r>
              <a:rPr lang="en-US" sz="4800" b="1" dirty="0" smtClean="0">
                <a:solidFill>
                  <a:schemeClr val="accent3">
                    <a:lumMod val="50000"/>
                  </a:schemeClr>
                </a:solidFill>
              </a:rPr>
              <a:t>et represented?</a:t>
            </a:r>
            <a:endParaRPr lang="en-US" sz="4800" b="1" dirty="0">
              <a:solidFill>
                <a:schemeClr val="accent3">
                  <a:lumMod val="50000"/>
                </a:schemeClr>
              </a:solidFill>
            </a:endParaRPr>
          </a:p>
          <a:p>
            <a:endParaRPr lang="en-US" sz="3600" dirty="0">
              <a:solidFill>
                <a:schemeClr val="accent3">
                  <a:lumMod val="50000"/>
                </a:schemeClr>
              </a:solidFill>
            </a:endParaRPr>
          </a:p>
        </p:txBody>
      </p:sp>
    </p:spTree>
    <p:extLst>
      <p:ext uri="{BB962C8B-B14F-4D97-AF65-F5344CB8AC3E}">
        <p14:creationId xmlns:p14="http://schemas.microsoft.com/office/powerpoint/2010/main" val="286303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677" y="457200"/>
            <a:ext cx="7239000" cy="1323439"/>
          </a:xfrm>
          <a:prstGeom prst="rect">
            <a:avLst/>
          </a:prstGeom>
          <a:noFill/>
        </p:spPr>
        <p:txBody>
          <a:bodyPr wrap="square" rtlCol="0">
            <a:spAutoFit/>
          </a:bodyPr>
          <a:lstStyle/>
          <a:p>
            <a:r>
              <a:rPr lang="en-US" sz="8000" b="1" dirty="0" smtClean="0">
                <a:solidFill>
                  <a:srgbClr val="C00000"/>
                </a:solidFill>
                <a:latin typeface="Comic Sans MS" pitchFamily="66" charset="0"/>
              </a:rPr>
              <a:t>Introductions</a:t>
            </a:r>
            <a:endParaRPr lang="en-US" sz="8000" b="1" dirty="0">
              <a:solidFill>
                <a:srgbClr val="C00000"/>
              </a:solidFill>
              <a:latin typeface="Comic Sans MS" pitchFamily="66" charset="0"/>
            </a:endParaRPr>
          </a:p>
        </p:txBody>
      </p:sp>
      <p:sp>
        <p:nvSpPr>
          <p:cNvPr id="4" name="TextBox 3"/>
          <p:cNvSpPr txBox="1"/>
          <p:nvPr/>
        </p:nvSpPr>
        <p:spPr>
          <a:xfrm>
            <a:off x="990600" y="1981200"/>
            <a:ext cx="6405792" cy="2308324"/>
          </a:xfrm>
          <a:prstGeom prst="rect">
            <a:avLst/>
          </a:prstGeom>
          <a:noFill/>
        </p:spPr>
        <p:txBody>
          <a:bodyPr wrap="none" rtlCol="0">
            <a:spAutoFit/>
          </a:bodyPr>
          <a:lstStyle/>
          <a:p>
            <a:pPr algn="ctr"/>
            <a:r>
              <a:rPr lang="en-US" sz="3600" b="1" dirty="0" smtClean="0">
                <a:solidFill>
                  <a:srgbClr val="002060"/>
                </a:solidFill>
              </a:rPr>
              <a:t>Tell your neighbor</a:t>
            </a:r>
          </a:p>
          <a:p>
            <a:pPr algn="ctr"/>
            <a:r>
              <a:rPr lang="en-US" sz="3600" b="1" dirty="0" smtClean="0">
                <a:solidFill>
                  <a:schemeClr val="accent3">
                    <a:lumMod val="50000"/>
                  </a:schemeClr>
                </a:solidFill>
              </a:rPr>
              <a:t> about one memorable event </a:t>
            </a:r>
          </a:p>
          <a:p>
            <a:pPr algn="ctr"/>
            <a:r>
              <a:rPr lang="en-US" sz="3600" b="1" dirty="0" smtClean="0">
                <a:solidFill>
                  <a:schemeClr val="accent3">
                    <a:lumMod val="50000"/>
                  </a:schemeClr>
                </a:solidFill>
              </a:rPr>
              <a:t>that happened this year </a:t>
            </a:r>
          </a:p>
          <a:p>
            <a:pPr algn="ctr"/>
            <a:r>
              <a:rPr lang="en-US" sz="3600" b="1" dirty="0" smtClean="0">
                <a:solidFill>
                  <a:schemeClr val="accent3">
                    <a:lumMod val="50000"/>
                  </a:schemeClr>
                </a:solidFill>
              </a:rPr>
              <a:t>during one of your ISI kit lessons</a:t>
            </a:r>
            <a:endParaRPr lang="en-US" sz="3600" b="1" dirty="0">
              <a:solidFill>
                <a:schemeClr val="accent3">
                  <a:lumMod val="50000"/>
                </a:schemeClr>
              </a:solidFill>
            </a:endParaRPr>
          </a:p>
        </p:txBody>
      </p:sp>
    </p:spTree>
    <p:extLst>
      <p:ext uri="{BB962C8B-B14F-4D97-AF65-F5344CB8AC3E}">
        <p14:creationId xmlns:p14="http://schemas.microsoft.com/office/powerpoint/2010/main" val="242359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0501" y="4572000"/>
            <a:ext cx="7076797" cy="968991"/>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7C80"/>
              </a:solidFill>
            </a:endParaRPr>
          </a:p>
        </p:txBody>
      </p:sp>
      <p:sp>
        <p:nvSpPr>
          <p:cNvPr id="2" name="Rectangle 1"/>
          <p:cNvSpPr/>
          <p:nvPr/>
        </p:nvSpPr>
        <p:spPr>
          <a:xfrm>
            <a:off x="600501" y="1228299"/>
            <a:ext cx="7076797" cy="9280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3" name="Rectangle 2"/>
          <p:cNvSpPr/>
          <p:nvPr/>
        </p:nvSpPr>
        <p:spPr>
          <a:xfrm>
            <a:off x="600501" y="2156346"/>
            <a:ext cx="7076797" cy="24156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9400" name="Object 8"/>
          <p:cNvGraphicFramePr>
            <a:graphicFrameLocks noChangeAspect="1"/>
          </p:cNvGraphicFramePr>
          <p:nvPr>
            <p:extLst>
              <p:ext uri="{D42A27DB-BD31-4B8C-83A1-F6EECF244321}">
                <p14:modId xmlns:p14="http://schemas.microsoft.com/office/powerpoint/2010/main" val="3508489207"/>
              </p:ext>
            </p:extLst>
          </p:nvPr>
        </p:nvGraphicFramePr>
        <p:xfrm>
          <a:off x="312304" y="1228299"/>
          <a:ext cx="7508096" cy="4891143"/>
        </p:xfrm>
        <a:graphic>
          <a:graphicData uri="http://schemas.openxmlformats.org/presentationml/2006/ole">
            <mc:AlternateContent xmlns:mc="http://schemas.openxmlformats.org/markup-compatibility/2006">
              <mc:Choice xmlns:v="urn:schemas-microsoft-com:vml" Requires="v">
                <p:oleObj spid="_x0000_s1062" name="Document" r:id="rId5" imgW="8380350" imgH="5458924" progId="Word.Document.8">
                  <p:embed/>
                </p:oleObj>
              </mc:Choice>
              <mc:Fallback>
                <p:oleObj name="Document" r:id="rId5" imgW="8380350" imgH="545892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304" y="1228299"/>
                        <a:ext cx="7508096" cy="4891143"/>
                      </a:xfrm>
                      <a:prstGeom prst="rect">
                        <a:avLst/>
                      </a:prstGeom>
                      <a:noFill/>
                    </p:spPr>
                  </p:pic>
                </p:oleObj>
              </mc:Fallback>
            </mc:AlternateContent>
          </a:graphicData>
        </a:graphic>
      </p:graphicFrame>
      <p:sp>
        <p:nvSpPr>
          <p:cNvPr id="59401" name="Text Box 7"/>
          <p:cNvSpPr txBox="1">
            <a:spLocks noChangeArrowheads="1"/>
          </p:cNvSpPr>
          <p:nvPr/>
        </p:nvSpPr>
        <p:spPr bwMode="auto">
          <a:xfrm>
            <a:off x="1474639" y="76200"/>
            <a:ext cx="6202659" cy="830997"/>
          </a:xfrm>
          <a:prstGeom prst="rect">
            <a:avLst/>
          </a:prstGeom>
          <a:noFill/>
          <a:ln w="9525">
            <a:noFill/>
            <a:miter lim="800000"/>
            <a:headEnd/>
            <a:tailEnd/>
          </a:ln>
        </p:spPr>
        <p:txBody>
          <a:bodyPr wrap="none">
            <a:spAutoFit/>
          </a:bodyPr>
          <a:lstStyle/>
          <a:p>
            <a:pPr algn="ctr" defTabSz="914400"/>
            <a:r>
              <a:rPr lang="en-US" sz="2400" b="1" dirty="0">
                <a:solidFill>
                  <a:srgbClr val="002060"/>
                </a:solidFill>
              </a:rPr>
              <a:t>A self-assessment tool that you can use </a:t>
            </a:r>
          </a:p>
          <a:p>
            <a:pPr algn="ctr" defTabSz="914400"/>
            <a:r>
              <a:rPr lang="en-US" sz="2400" b="1" dirty="0">
                <a:solidFill>
                  <a:srgbClr val="002060"/>
                </a:solidFill>
              </a:rPr>
              <a:t>in your own classroom and for your lesson plan</a:t>
            </a:r>
          </a:p>
        </p:txBody>
      </p:sp>
      <p:sp>
        <p:nvSpPr>
          <p:cNvPr id="5" name="TextBox 4"/>
          <p:cNvSpPr txBox="1"/>
          <p:nvPr/>
        </p:nvSpPr>
        <p:spPr>
          <a:xfrm>
            <a:off x="104350" y="1399934"/>
            <a:ext cx="481222"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Q</a:t>
            </a:r>
          </a:p>
        </p:txBody>
      </p:sp>
      <p:sp>
        <p:nvSpPr>
          <p:cNvPr id="6" name="TextBox 5"/>
          <p:cNvSpPr txBox="1"/>
          <p:nvPr/>
        </p:nvSpPr>
        <p:spPr>
          <a:xfrm>
            <a:off x="172508" y="2859206"/>
            <a:ext cx="30489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I</a:t>
            </a:r>
            <a:endParaRPr lang="en-US" sz="2800" dirty="0">
              <a:solidFill>
                <a:srgbClr val="C00000"/>
              </a:solidFill>
              <a:latin typeface="Times New Roman" pitchFamily="18" charset="0"/>
              <a:cs typeface="Times New Roman" pitchFamily="18" charset="0"/>
            </a:endParaRPr>
          </a:p>
        </p:txBody>
      </p:sp>
      <p:sp>
        <p:nvSpPr>
          <p:cNvPr id="10" name="TextBox 9"/>
          <p:cNvSpPr txBox="1"/>
          <p:nvPr/>
        </p:nvSpPr>
        <p:spPr>
          <a:xfrm>
            <a:off x="65108" y="4764107"/>
            <a:ext cx="412292"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P</a:t>
            </a:r>
            <a:endParaRPr lang="en-US" sz="3200" dirty="0">
              <a:solidFill>
                <a:srgbClr val="C00000"/>
              </a:solidFill>
              <a:latin typeface="Times New Roman" pitchFamily="18" charset="0"/>
              <a:cs typeface="Times New Roman" pitchFamily="18" charset="0"/>
            </a:endParaRPr>
          </a:p>
        </p:txBody>
      </p:sp>
      <p:sp>
        <p:nvSpPr>
          <p:cNvPr id="11" name="TextBox 10"/>
          <p:cNvSpPr txBox="1"/>
          <p:nvPr/>
        </p:nvSpPr>
        <p:spPr>
          <a:xfrm>
            <a:off x="7848600" y="1428267"/>
            <a:ext cx="481222"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Q</a:t>
            </a:r>
          </a:p>
        </p:txBody>
      </p:sp>
      <p:sp>
        <p:nvSpPr>
          <p:cNvPr id="12" name="TextBox 11"/>
          <p:cNvSpPr txBox="1"/>
          <p:nvPr/>
        </p:nvSpPr>
        <p:spPr>
          <a:xfrm>
            <a:off x="8010054" y="3009493"/>
            <a:ext cx="30489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I</a:t>
            </a:r>
            <a:endParaRPr lang="en-US" sz="2800" dirty="0">
              <a:solidFill>
                <a:srgbClr val="C00000"/>
              </a:solidFill>
              <a:latin typeface="Times New Roman" pitchFamily="18" charset="0"/>
              <a:cs typeface="Times New Roman" pitchFamily="18" charset="0"/>
            </a:endParaRPr>
          </a:p>
        </p:txBody>
      </p:sp>
      <p:sp>
        <p:nvSpPr>
          <p:cNvPr id="13" name="TextBox 12"/>
          <p:cNvSpPr txBox="1"/>
          <p:nvPr/>
        </p:nvSpPr>
        <p:spPr>
          <a:xfrm>
            <a:off x="7917530" y="4764107"/>
            <a:ext cx="412292"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P</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1554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5" y="0"/>
            <a:ext cx="8721594" cy="6781800"/>
          </a:xfrm>
          <a:prstGeom prst="rect">
            <a:avLst/>
          </a:prstGeom>
        </p:spPr>
      </p:pic>
    </p:spTree>
    <p:extLst>
      <p:ext uri="{BB962C8B-B14F-4D97-AF65-F5344CB8AC3E}">
        <p14:creationId xmlns:p14="http://schemas.microsoft.com/office/powerpoint/2010/main" val="4958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07" y="977837"/>
            <a:ext cx="8433719" cy="5262979"/>
          </a:xfrm>
          <a:prstGeom prst="rect">
            <a:avLst/>
          </a:prstGeom>
          <a:noFill/>
        </p:spPr>
        <p:txBody>
          <a:bodyPr wrap="none" rtlCol="0">
            <a:spAutoFit/>
          </a:bodyPr>
          <a:lstStyle/>
          <a:p>
            <a:pPr algn="ctr"/>
            <a:r>
              <a:rPr lang="en-US" sz="6000" b="1" dirty="0" smtClean="0"/>
              <a:t>The Essential </a:t>
            </a:r>
            <a:r>
              <a:rPr lang="en-US" sz="6000" b="1" dirty="0" smtClean="0">
                <a:solidFill>
                  <a:srgbClr val="FF0000"/>
                </a:solidFill>
              </a:rPr>
              <a:t>ABC</a:t>
            </a:r>
            <a:r>
              <a:rPr lang="en-US" sz="6000" b="1" dirty="0" smtClean="0"/>
              <a:t>s</a:t>
            </a:r>
          </a:p>
          <a:p>
            <a:pPr algn="ctr"/>
            <a:r>
              <a:rPr lang="en-US" sz="6000" b="1" dirty="0" smtClean="0">
                <a:solidFill>
                  <a:srgbClr val="FF0000"/>
                </a:solidFill>
              </a:rPr>
              <a:t>A</a:t>
            </a:r>
            <a:r>
              <a:rPr lang="en-US" sz="6000" b="1" dirty="0" smtClean="0"/>
              <a:t>lways </a:t>
            </a:r>
            <a:r>
              <a:rPr lang="en-US" sz="6000" b="1" dirty="0" smtClean="0">
                <a:solidFill>
                  <a:srgbClr val="FF0000"/>
                </a:solidFill>
              </a:rPr>
              <a:t>B</a:t>
            </a:r>
            <a:r>
              <a:rPr lang="en-US" sz="6000" b="1" dirty="0" smtClean="0"/>
              <a:t>e </a:t>
            </a:r>
            <a:r>
              <a:rPr lang="en-US" sz="6000" b="1" dirty="0" smtClean="0">
                <a:solidFill>
                  <a:srgbClr val="FF0000"/>
                </a:solidFill>
              </a:rPr>
              <a:t>C</a:t>
            </a:r>
            <a:r>
              <a:rPr lang="en-US" sz="6000" b="1" dirty="0" smtClean="0"/>
              <a:t>onversing</a:t>
            </a:r>
            <a:endParaRPr lang="en-US" b="1" dirty="0" smtClean="0"/>
          </a:p>
          <a:p>
            <a:pPr algn="ctr"/>
            <a:endParaRPr lang="en-US" b="1" dirty="0" smtClean="0"/>
          </a:p>
          <a:p>
            <a:pPr algn="ctr"/>
            <a:r>
              <a:rPr lang="en-US" sz="6000" b="1" dirty="0">
                <a:solidFill>
                  <a:srgbClr val="FF0000"/>
                </a:solidFill>
              </a:rPr>
              <a:t>A</a:t>
            </a:r>
            <a:r>
              <a:rPr lang="en-US" sz="6000" b="1" dirty="0"/>
              <a:t>lways </a:t>
            </a:r>
            <a:r>
              <a:rPr lang="en-US" sz="6000" b="1" dirty="0">
                <a:solidFill>
                  <a:srgbClr val="FF0000"/>
                </a:solidFill>
              </a:rPr>
              <a:t>B</a:t>
            </a:r>
            <a:r>
              <a:rPr lang="en-US" sz="6000" b="1" dirty="0"/>
              <a:t>e </a:t>
            </a:r>
            <a:r>
              <a:rPr lang="en-US" sz="6000" b="1" dirty="0" smtClean="0">
                <a:solidFill>
                  <a:srgbClr val="FF0000"/>
                </a:solidFill>
              </a:rPr>
              <a:t>C</a:t>
            </a:r>
            <a:r>
              <a:rPr lang="en-US" sz="6000" b="1" dirty="0" smtClean="0"/>
              <a:t>onnecting</a:t>
            </a:r>
          </a:p>
          <a:p>
            <a:pPr algn="ctr"/>
            <a:endParaRPr lang="en-US" b="1" dirty="0"/>
          </a:p>
          <a:p>
            <a:pPr algn="ctr"/>
            <a:r>
              <a:rPr lang="en-US" sz="6000" b="1" dirty="0">
                <a:solidFill>
                  <a:srgbClr val="FF0000"/>
                </a:solidFill>
              </a:rPr>
              <a:t>A</a:t>
            </a:r>
            <a:r>
              <a:rPr lang="en-US" sz="6000" b="1" dirty="0"/>
              <a:t>lways </a:t>
            </a:r>
            <a:r>
              <a:rPr lang="en-US" sz="6000" b="1" dirty="0" smtClean="0">
                <a:solidFill>
                  <a:srgbClr val="FF0000"/>
                </a:solidFill>
              </a:rPr>
              <a:t>B</a:t>
            </a:r>
            <a:r>
              <a:rPr lang="en-US" sz="6000" b="1" dirty="0" smtClean="0"/>
              <a:t>uild </a:t>
            </a:r>
            <a:r>
              <a:rPr lang="en-US" sz="6000" b="1" dirty="0" smtClean="0">
                <a:solidFill>
                  <a:srgbClr val="FF0000"/>
                </a:solidFill>
              </a:rPr>
              <a:t>C</a:t>
            </a:r>
            <a:r>
              <a:rPr lang="en-US" sz="6000" b="1" dirty="0" smtClean="0"/>
              <a:t>ompetence</a:t>
            </a:r>
            <a:endParaRPr lang="en-US" sz="6000" b="1" dirty="0"/>
          </a:p>
          <a:p>
            <a:pPr algn="ctr"/>
            <a:endParaRPr lang="en-US" sz="6000" b="1" dirty="0"/>
          </a:p>
        </p:txBody>
      </p:sp>
    </p:spTree>
    <p:extLst>
      <p:ext uri="{BB962C8B-B14F-4D97-AF65-F5344CB8AC3E}">
        <p14:creationId xmlns:p14="http://schemas.microsoft.com/office/powerpoint/2010/main" val="148278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99323" cy="4031873"/>
          </a:xfrm>
          <a:prstGeom prst="rect">
            <a:avLst/>
          </a:prstGeom>
          <a:noFill/>
        </p:spPr>
        <p:txBody>
          <a:bodyPr wrap="none" rtlCol="0">
            <a:spAutoFit/>
          </a:bodyPr>
          <a:lstStyle/>
          <a:p>
            <a:pPr algn="ctr"/>
            <a:r>
              <a:rPr lang="en-US" sz="3600" b="1" dirty="0" smtClean="0">
                <a:solidFill>
                  <a:srgbClr val="002060"/>
                </a:solidFill>
              </a:rPr>
              <a:t>How do we learn?  </a:t>
            </a:r>
          </a:p>
          <a:p>
            <a:pPr algn="ctr"/>
            <a:endParaRPr lang="en-US" sz="3600" b="1" dirty="0" smtClean="0">
              <a:solidFill>
                <a:schemeClr val="tx2"/>
              </a:solidFill>
            </a:endParaRPr>
          </a:p>
          <a:p>
            <a:pPr algn="ctr"/>
            <a:r>
              <a:rPr lang="en-US" sz="2800" dirty="0" smtClean="0"/>
              <a:t>Quickly? ……(in an instant?)    </a:t>
            </a:r>
          </a:p>
          <a:p>
            <a:pPr algn="ctr"/>
            <a:r>
              <a:rPr lang="en-US" sz="2800" dirty="0" smtClean="0"/>
              <a:t>Slowly? (over several lessons?) (“or several  exposures”)</a:t>
            </a:r>
          </a:p>
          <a:p>
            <a:pPr algn="ctr"/>
            <a:endParaRPr lang="en-US" sz="2800" dirty="0" smtClean="0"/>
          </a:p>
          <a:p>
            <a:pPr algn="ctr"/>
            <a:r>
              <a:rPr lang="en-US" sz="3600" b="1" dirty="0" smtClean="0">
                <a:solidFill>
                  <a:schemeClr val="tx2"/>
                </a:solidFill>
              </a:rPr>
              <a:t>How and what do we remember?</a:t>
            </a:r>
          </a:p>
          <a:p>
            <a:pPr algn="ctr"/>
            <a:endParaRPr lang="en-US" sz="3600" b="1" dirty="0" smtClean="0">
              <a:solidFill>
                <a:schemeClr val="tx2"/>
              </a:solidFill>
            </a:endParaRPr>
          </a:p>
          <a:p>
            <a:pPr algn="ctr"/>
            <a:r>
              <a:rPr lang="en-US" sz="2800" dirty="0" smtClean="0"/>
              <a:t>Why are concepts more important than facts?</a:t>
            </a:r>
          </a:p>
        </p:txBody>
      </p:sp>
      <p:sp>
        <p:nvSpPr>
          <p:cNvPr id="3" name="TextBox 2"/>
          <p:cNvSpPr txBox="1"/>
          <p:nvPr/>
        </p:nvSpPr>
        <p:spPr>
          <a:xfrm>
            <a:off x="167486" y="5181600"/>
            <a:ext cx="8573950" cy="954107"/>
          </a:xfrm>
          <a:prstGeom prst="rect">
            <a:avLst/>
          </a:prstGeom>
          <a:noFill/>
        </p:spPr>
        <p:txBody>
          <a:bodyPr wrap="none" rtlCol="0">
            <a:spAutoFit/>
          </a:bodyPr>
          <a:lstStyle/>
          <a:p>
            <a:pPr algn="ctr"/>
            <a:r>
              <a:rPr lang="en-US" sz="2800" b="1" dirty="0" smtClean="0">
                <a:solidFill>
                  <a:srgbClr val="C00000"/>
                </a:solidFill>
              </a:rPr>
              <a:t>How the brain works should affect the ways  we teach….</a:t>
            </a:r>
          </a:p>
          <a:p>
            <a:pPr algn="ctr"/>
            <a:r>
              <a:rPr lang="en-US" sz="2800" b="1" dirty="0" smtClean="0">
                <a:solidFill>
                  <a:srgbClr val="C00000"/>
                </a:solidFill>
              </a:rPr>
              <a:t>How does your brain work?</a:t>
            </a:r>
            <a:endParaRPr lang="en-US" sz="2800" b="1" dirty="0">
              <a:solidFill>
                <a:srgbClr val="C00000"/>
              </a:solidFill>
            </a:endParaRPr>
          </a:p>
        </p:txBody>
      </p:sp>
    </p:spTree>
    <p:extLst>
      <p:ext uri="{BB962C8B-B14F-4D97-AF65-F5344CB8AC3E}">
        <p14:creationId xmlns:p14="http://schemas.microsoft.com/office/powerpoint/2010/main" val="218136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a:t>
            </a:fld>
            <a:endParaRPr lang="en-US"/>
          </a:p>
        </p:txBody>
      </p:sp>
      <p:sp>
        <p:nvSpPr>
          <p:cNvPr id="3" name="TextBox 2"/>
          <p:cNvSpPr txBox="1"/>
          <p:nvPr/>
        </p:nvSpPr>
        <p:spPr>
          <a:xfrm>
            <a:off x="1790373" y="152400"/>
            <a:ext cx="4921412" cy="3970318"/>
          </a:xfrm>
          <a:prstGeom prst="rect">
            <a:avLst/>
          </a:prstGeom>
          <a:noFill/>
        </p:spPr>
        <p:txBody>
          <a:bodyPr wrap="none" rtlCol="0">
            <a:spAutoFit/>
          </a:bodyPr>
          <a:lstStyle/>
          <a:p>
            <a:pPr algn="ctr"/>
            <a:r>
              <a:rPr lang="en-US" sz="3600" b="1" dirty="0" smtClean="0">
                <a:solidFill>
                  <a:srgbClr val="C00000"/>
                </a:solidFill>
              </a:rPr>
              <a:t>Questions</a:t>
            </a:r>
          </a:p>
          <a:p>
            <a:pPr algn="ctr"/>
            <a:r>
              <a:rPr lang="en-US" sz="3600" b="1" dirty="0" smtClean="0">
                <a:solidFill>
                  <a:srgbClr val="C00000"/>
                </a:solidFill>
              </a:rPr>
              <a:t>Questions</a:t>
            </a:r>
          </a:p>
          <a:p>
            <a:pPr algn="ctr"/>
            <a:r>
              <a:rPr lang="en-US" sz="3600" b="1" dirty="0" smtClean="0">
                <a:solidFill>
                  <a:srgbClr val="C00000"/>
                </a:solidFill>
              </a:rPr>
              <a:t>Questions</a:t>
            </a:r>
          </a:p>
          <a:p>
            <a:pPr algn="ctr"/>
            <a:endParaRPr lang="en-US" sz="3600" b="1" dirty="0">
              <a:solidFill>
                <a:srgbClr val="C00000"/>
              </a:solidFill>
            </a:endParaRPr>
          </a:p>
          <a:p>
            <a:pPr algn="ctr"/>
            <a:r>
              <a:rPr lang="en-US" sz="3600" b="1" dirty="0" smtClean="0">
                <a:solidFill>
                  <a:srgbClr val="37814A"/>
                </a:solidFill>
              </a:rPr>
              <a:t>The Questioning Class</a:t>
            </a:r>
          </a:p>
          <a:p>
            <a:pPr algn="ctr"/>
            <a:r>
              <a:rPr lang="en-US" sz="3600" b="1" dirty="0" smtClean="0">
                <a:solidFill>
                  <a:srgbClr val="37814A"/>
                </a:solidFill>
              </a:rPr>
              <a:t>(Teachers </a:t>
            </a:r>
            <a:r>
              <a:rPr lang="en-US" sz="3600" b="1" dirty="0" smtClean="0">
                <a:solidFill>
                  <a:srgbClr val="C00000"/>
                </a:solidFill>
              </a:rPr>
              <a:t>AND</a:t>
            </a:r>
            <a:r>
              <a:rPr lang="en-US" sz="3600" b="1" dirty="0" smtClean="0">
                <a:solidFill>
                  <a:srgbClr val="37814A"/>
                </a:solidFill>
              </a:rPr>
              <a:t> Students)</a:t>
            </a:r>
          </a:p>
          <a:p>
            <a:endParaRPr lang="en-US" dirty="0"/>
          </a:p>
          <a:p>
            <a:endParaRPr lang="en-US" dirty="0"/>
          </a:p>
        </p:txBody>
      </p:sp>
      <p:sp>
        <p:nvSpPr>
          <p:cNvPr id="4" name="TextBox 3"/>
          <p:cNvSpPr txBox="1"/>
          <p:nvPr/>
        </p:nvSpPr>
        <p:spPr>
          <a:xfrm>
            <a:off x="-6754" y="3581400"/>
            <a:ext cx="8757718" cy="2862322"/>
          </a:xfrm>
          <a:prstGeom prst="rect">
            <a:avLst/>
          </a:prstGeom>
          <a:noFill/>
        </p:spPr>
        <p:txBody>
          <a:bodyPr wrap="none" rtlCol="0">
            <a:spAutoFit/>
          </a:bodyPr>
          <a:lstStyle/>
          <a:p>
            <a:pPr algn="ctr"/>
            <a:r>
              <a:rPr lang="en-US" sz="3600" b="1" dirty="0" smtClean="0">
                <a:solidFill>
                  <a:srgbClr val="002060"/>
                </a:solidFill>
              </a:rPr>
              <a:t>Inquiring minds want to know!!</a:t>
            </a:r>
          </a:p>
          <a:p>
            <a:pPr algn="ctr"/>
            <a:endParaRPr lang="en-US" sz="3600" b="1" dirty="0">
              <a:solidFill>
                <a:srgbClr val="002060"/>
              </a:solidFill>
            </a:endParaRPr>
          </a:p>
          <a:p>
            <a:pPr algn="ctr"/>
            <a:r>
              <a:rPr lang="en-US" sz="3600" b="1" dirty="0" smtClean="0">
                <a:solidFill>
                  <a:srgbClr val="002060"/>
                </a:solidFill>
              </a:rPr>
              <a:t>Are there many answers to </a:t>
            </a:r>
            <a:r>
              <a:rPr lang="en-US" sz="3600" b="1" dirty="0" smtClean="0">
                <a:solidFill>
                  <a:srgbClr val="C00000"/>
                </a:solidFill>
              </a:rPr>
              <a:t>your</a:t>
            </a:r>
            <a:r>
              <a:rPr lang="en-US" sz="3600" b="1" dirty="0" smtClean="0">
                <a:solidFill>
                  <a:srgbClr val="002060"/>
                </a:solidFill>
              </a:rPr>
              <a:t> questions?</a:t>
            </a:r>
          </a:p>
          <a:p>
            <a:pPr algn="ctr"/>
            <a:r>
              <a:rPr lang="en-US" sz="3600" b="1" dirty="0">
                <a:solidFill>
                  <a:srgbClr val="002060"/>
                </a:solidFill>
              </a:rPr>
              <a:t>Are there many answers to </a:t>
            </a:r>
            <a:r>
              <a:rPr lang="en-US" sz="3600" b="1" dirty="0" smtClean="0">
                <a:solidFill>
                  <a:srgbClr val="C00000"/>
                </a:solidFill>
              </a:rPr>
              <a:t>THEIR</a:t>
            </a:r>
            <a:r>
              <a:rPr lang="en-US" sz="3600" b="1" dirty="0" smtClean="0">
                <a:solidFill>
                  <a:srgbClr val="002060"/>
                </a:solidFill>
              </a:rPr>
              <a:t> </a:t>
            </a:r>
            <a:r>
              <a:rPr lang="en-US" sz="3600" b="1" dirty="0">
                <a:solidFill>
                  <a:srgbClr val="002060"/>
                </a:solidFill>
              </a:rPr>
              <a:t>questions?</a:t>
            </a:r>
          </a:p>
          <a:p>
            <a:pPr algn="ctr"/>
            <a:endParaRPr lang="en-US" sz="3600" b="1" dirty="0">
              <a:solidFill>
                <a:srgbClr val="002060"/>
              </a:solidFill>
            </a:endParaRPr>
          </a:p>
        </p:txBody>
      </p:sp>
    </p:spTree>
    <p:extLst>
      <p:ext uri="{BB962C8B-B14F-4D97-AF65-F5344CB8AC3E}">
        <p14:creationId xmlns:p14="http://schemas.microsoft.com/office/powerpoint/2010/main" val="4088291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a:t>
            </a:fld>
            <a:endParaRPr lang="en-US"/>
          </a:p>
        </p:txBody>
      </p:sp>
      <p:sp>
        <p:nvSpPr>
          <p:cNvPr id="3" name="TextBox 2"/>
          <p:cNvSpPr txBox="1"/>
          <p:nvPr/>
        </p:nvSpPr>
        <p:spPr>
          <a:xfrm>
            <a:off x="576943" y="1066800"/>
            <a:ext cx="8104270" cy="646331"/>
          </a:xfrm>
          <a:prstGeom prst="rect">
            <a:avLst/>
          </a:prstGeom>
          <a:noFill/>
        </p:spPr>
        <p:txBody>
          <a:bodyPr wrap="none" rtlCol="0">
            <a:spAutoFit/>
          </a:bodyPr>
          <a:lstStyle/>
          <a:p>
            <a:r>
              <a:rPr lang="en-US" sz="3600" b="1" dirty="0" smtClean="0">
                <a:solidFill>
                  <a:srgbClr val="002060"/>
                </a:solidFill>
              </a:rPr>
              <a:t>Questions in a “Constructivist” classroom</a:t>
            </a:r>
            <a:endParaRPr lang="en-US" sz="3600" b="1" dirty="0">
              <a:solidFill>
                <a:srgbClr val="002060"/>
              </a:solidFill>
            </a:endParaRPr>
          </a:p>
        </p:txBody>
      </p:sp>
      <p:sp>
        <p:nvSpPr>
          <p:cNvPr id="4" name="TextBox 3"/>
          <p:cNvSpPr txBox="1"/>
          <p:nvPr/>
        </p:nvSpPr>
        <p:spPr>
          <a:xfrm>
            <a:off x="457200" y="2286000"/>
            <a:ext cx="8111451" cy="707886"/>
          </a:xfrm>
          <a:prstGeom prst="rect">
            <a:avLst/>
          </a:prstGeom>
          <a:noFill/>
        </p:spPr>
        <p:txBody>
          <a:bodyPr wrap="none" rtlCol="0">
            <a:spAutoFit/>
          </a:bodyPr>
          <a:lstStyle/>
          <a:p>
            <a:r>
              <a:rPr lang="en-US" sz="4000" b="1" dirty="0" smtClean="0">
                <a:solidFill>
                  <a:srgbClr val="002060"/>
                </a:solidFill>
              </a:rPr>
              <a:t>What is a “constructivist” classroom?</a:t>
            </a:r>
            <a:endParaRPr lang="en-US" sz="4000" b="1" dirty="0">
              <a:solidFill>
                <a:srgbClr val="002060"/>
              </a:solidFill>
            </a:endParaRPr>
          </a:p>
        </p:txBody>
      </p:sp>
      <p:sp>
        <p:nvSpPr>
          <p:cNvPr id="5" name="TextBox 4"/>
          <p:cNvSpPr txBox="1"/>
          <p:nvPr/>
        </p:nvSpPr>
        <p:spPr>
          <a:xfrm>
            <a:off x="457200" y="3962400"/>
            <a:ext cx="7787261" cy="1200329"/>
          </a:xfrm>
          <a:prstGeom prst="rect">
            <a:avLst/>
          </a:prstGeom>
          <a:noFill/>
        </p:spPr>
        <p:txBody>
          <a:bodyPr wrap="none" rtlCol="0">
            <a:spAutoFit/>
          </a:bodyPr>
          <a:lstStyle/>
          <a:p>
            <a:pPr algn="ctr"/>
            <a:r>
              <a:rPr lang="en-US" sz="3600" b="1" dirty="0" smtClean="0">
                <a:solidFill>
                  <a:srgbClr val="C00000"/>
                </a:solidFill>
              </a:rPr>
              <a:t>Just another word for “Guided Inquiry” </a:t>
            </a:r>
          </a:p>
          <a:p>
            <a:pPr algn="ctr"/>
            <a:r>
              <a:rPr lang="en-US" sz="3600" b="1" dirty="0" smtClean="0">
                <a:solidFill>
                  <a:srgbClr val="C00000"/>
                </a:solidFill>
              </a:rPr>
              <a:t>The essence of the ISI……..</a:t>
            </a:r>
            <a:endParaRPr lang="en-US" sz="3600" b="1" dirty="0">
              <a:solidFill>
                <a:srgbClr val="C00000"/>
              </a:solidFill>
            </a:endParaRPr>
          </a:p>
        </p:txBody>
      </p:sp>
    </p:spTree>
    <p:extLst>
      <p:ext uri="{BB962C8B-B14F-4D97-AF65-F5344CB8AC3E}">
        <p14:creationId xmlns:p14="http://schemas.microsoft.com/office/powerpoint/2010/main" val="18034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471488" y="66675"/>
            <a:ext cx="7162800" cy="1143000"/>
          </a:xfrm>
          <a:prstGeom prst="rect">
            <a:avLst/>
          </a:prstGeom>
          <a:noFill/>
          <a:ln w="12700">
            <a:noFill/>
            <a:miter lim="800000"/>
            <a:headEnd/>
            <a:tailEnd/>
          </a:ln>
        </p:spPr>
        <p:txBody>
          <a:bodyPr lIns="90487" tIns="44450" rIns="90487" bIns="44450" anchor="b"/>
          <a:lstStyle/>
          <a:p>
            <a:pPr>
              <a:lnSpc>
                <a:spcPct val="90000"/>
              </a:lnSpc>
            </a:pPr>
            <a:endParaRPr lang="en-US" sz="4800">
              <a:solidFill>
                <a:schemeClr val="tx2"/>
              </a:solidFill>
              <a:latin typeface="Arial" pitchFamily="34" charset="0"/>
            </a:endParaRPr>
          </a:p>
        </p:txBody>
      </p:sp>
      <p:sp>
        <p:nvSpPr>
          <p:cNvPr id="22535" name="Rectangle 7"/>
          <p:cNvSpPr>
            <a:spLocks noChangeArrowheads="1"/>
          </p:cNvSpPr>
          <p:nvPr/>
        </p:nvSpPr>
        <p:spPr bwMode="auto">
          <a:xfrm>
            <a:off x="471488" y="838200"/>
            <a:ext cx="7963590" cy="4173450"/>
          </a:xfrm>
          <a:prstGeom prst="rect">
            <a:avLst/>
          </a:prstGeom>
          <a:noFill/>
          <a:ln w="12700">
            <a:noFill/>
            <a:miter lim="800000"/>
            <a:headEnd/>
            <a:tailEnd/>
          </a:ln>
          <a:effectLst/>
        </p:spPr>
        <p:txBody>
          <a:bodyPr wrap="none">
            <a:spAutoFit/>
          </a:bodyPr>
          <a:lstStyle/>
          <a:p>
            <a:pPr>
              <a:lnSpc>
                <a:spcPct val="150000"/>
              </a:lnSpc>
              <a:spcBef>
                <a:spcPct val="30000"/>
              </a:spcBef>
            </a:pPr>
            <a:r>
              <a:rPr lang="en-US" sz="2000" b="0" dirty="0">
                <a:latin typeface="Verdana" pitchFamily="34" charset="0"/>
              </a:rPr>
              <a:t>         </a:t>
            </a:r>
            <a:r>
              <a:rPr lang="en-US" sz="2800" b="0" i="1" dirty="0" smtClean="0">
                <a:solidFill>
                  <a:srgbClr val="C00000"/>
                </a:solidFill>
                <a:effectLst>
                  <a:outerShdw blurRad="38100" dist="38100" dir="2700000" algn="tl">
                    <a:srgbClr val="000000"/>
                  </a:outerShdw>
                </a:effectLst>
                <a:latin typeface="Verdana" pitchFamily="34" charset="0"/>
              </a:rPr>
              <a:t>constructivist    </a:t>
            </a:r>
            <a:r>
              <a:rPr lang="en-US" sz="2800" b="0" i="1" dirty="0" err="1">
                <a:solidFill>
                  <a:srgbClr val="C00000"/>
                </a:solidFill>
                <a:effectLst>
                  <a:outerShdw blurRad="38100" dist="38100" dir="2700000" algn="tl">
                    <a:srgbClr val="000000"/>
                  </a:outerShdw>
                </a:effectLst>
                <a:latin typeface="Verdana" pitchFamily="34" charset="0"/>
              </a:rPr>
              <a:t>vs</a:t>
            </a:r>
            <a:r>
              <a:rPr lang="en-US" sz="2800" b="0" i="1" dirty="0">
                <a:solidFill>
                  <a:srgbClr val="C00000"/>
                </a:solidFill>
                <a:effectLst>
                  <a:outerShdw blurRad="38100" dist="38100" dir="2700000" algn="tl">
                    <a:srgbClr val="000000"/>
                  </a:outerShdw>
                </a:effectLst>
                <a:latin typeface="Verdana" pitchFamily="34" charset="0"/>
              </a:rPr>
              <a:t>    </a:t>
            </a:r>
            <a:r>
              <a:rPr lang="en-US" sz="2800" b="0" i="1" dirty="0" err="1">
                <a:solidFill>
                  <a:srgbClr val="C00000"/>
                </a:solidFill>
                <a:effectLst>
                  <a:outerShdw blurRad="38100" dist="38100" dir="2700000" algn="tl">
                    <a:srgbClr val="000000"/>
                  </a:outerShdw>
                </a:effectLst>
                <a:latin typeface="Verdana" pitchFamily="34" charset="0"/>
              </a:rPr>
              <a:t>transmissionist</a:t>
            </a:r>
            <a:endParaRPr lang="en-US" sz="2800" b="0" dirty="0">
              <a:solidFill>
                <a:srgbClr val="C00000"/>
              </a:solidFill>
              <a:effectLst>
                <a:outerShdw blurRad="38100" dist="38100" dir="2700000" algn="tl">
                  <a:srgbClr val="000000"/>
                </a:outerShdw>
              </a:effectLst>
              <a:latin typeface="Verdana" pitchFamily="34" charset="0"/>
            </a:endParaRPr>
          </a:p>
          <a:p>
            <a:pPr>
              <a:lnSpc>
                <a:spcPct val="150000"/>
              </a:lnSpc>
              <a:spcBef>
                <a:spcPct val="30000"/>
              </a:spcBef>
            </a:pPr>
            <a:r>
              <a:rPr lang="en-US" sz="2400" b="0" dirty="0">
                <a:effectLst>
                  <a:outerShdw blurRad="38100" dist="38100" dir="2700000" algn="tl">
                    <a:srgbClr val="000000"/>
                  </a:outerShdw>
                </a:effectLst>
                <a:latin typeface="Verdana" pitchFamily="34" charset="0"/>
              </a:rPr>
              <a:t>cooperative inquiry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lecture/demonstration</a:t>
            </a:r>
          </a:p>
          <a:p>
            <a:pPr>
              <a:lnSpc>
                <a:spcPct val="150000"/>
              </a:lnSpc>
            </a:pPr>
            <a:r>
              <a:rPr lang="en-US" sz="2400" b="0" dirty="0">
                <a:effectLst>
                  <a:outerShdw blurRad="38100" dist="38100" dir="2700000" algn="tl">
                    <a:srgbClr val="000000"/>
                  </a:outerShdw>
                </a:effectLst>
                <a:latin typeface="Verdana" pitchFamily="34" charset="0"/>
              </a:rPr>
              <a:t>   student-centered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teacher-centered</a:t>
            </a:r>
          </a:p>
          <a:p>
            <a:pPr>
              <a:lnSpc>
                <a:spcPct val="150000"/>
              </a:lnSpc>
            </a:pPr>
            <a:r>
              <a:rPr lang="en-US" sz="2400" b="0" dirty="0">
                <a:effectLst>
                  <a:outerShdw blurRad="38100" dist="38100" dir="2700000" algn="tl">
                    <a:srgbClr val="000000"/>
                  </a:outerShdw>
                </a:effectLst>
                <a:latin typeface="Verdana" pitchFamily="34" charset="0"/>
              </a:rPr>
              <a:t>active engagement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passive reception    </a:t>
            </a:r>
          </a:p>
          <a:p>
            <a:pPr>
              <a:lnSpc>
                <a:spcPct val="150000"/>
              </a:lnSpc>
            </a:pPr>
            <a:r>
              <a:rPr lang="en-US" sz="2400" b="0" dirty="0">
                <a:effectLst>
                  <a:outerShdw blurRad="38100" dist="38100" dir="2700000" algn="tl">
                    <a:srgbClr val="000000"/>
                  </a:outerShdw>
                </a:effectLst>
                <a:latin typeface="Verdana" pitchFamily="34" charset="0"/>
              </a:rPr>
              <a:t>       student activity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 demonstration</a:t>
            </a:r>
          </a:p>
          <a:p>
            <a:pPr>
              <a:lnSpc>
                <a:spcPct val="150000"/>
              </a:lnSpc>
            </a:pPr>
            <a:r>
              <a:rPr lang="en-US" sz="2400" b="0" dirty="0">
                <a:effectLst>
                  <a:outerShdw blurRad="38100" dist="38100" dir="2700000" algn="tl">
                    <a:srgbClr val="000000"/>
                  </a:outerShdw>
                </a:effectLst>
                <a:latin typeface="Verdana" pitchFamily="34" charset="0"/>
              </a:rPr>
              <a:t>student articulation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 presentation</a:t>
            </a:r>
          </a:p>
          <a:p>
            <a:pPr>
              <a:lnSpc>
                <a:spcPct val="150000"/>
              </a:lnSpc>
            </a:pPr>
            <a:r>
              <a:rPr lang="en-US" sz="2400" b="0" dirty="0">
                <a:effectLst>
                  <a:outerShdw blurRad="38100" dist="38100" dir="2700000" algn="tl">
                    <a:srgbClr val="000000"/>
                  </a:outerShdw>
                </a:effectLst>
                <a:latin typeface="Verdana" pitchFamily="34" charset="0"/>
              </a:rPr>
              <a:t>              lab-based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textbook-based</a:t>
            </a:r>
            <a:endParaRPr lang="en-US" sz="2000" b="0" dirty="0">
              <a:latin typeface="Verdana" pitchFamily="34" charset="0"/>
            </a:endParaRPr>
          </a:p>
        </p:txBody>
      </p:sp>
      <p:sp>
        <p:nvSpPr>
          <p:cNvPr id="6" name="TextBox 5"/>
          <p:cNvSpPr txBox="1"/>
          <p:nvPr/>
        </p:nvSpPr>
        <p:spPr>
          <a:xfrm>
            <a:off x="471488" y="5105400"/>
            <a:ext cx="8268610" cy="954107"/>
          </a:xfrm>
          <a:prstGeom prst="rect">
            <a:avLst/>
          </a:prstGeom>
          <a:noFill/>
        </p:spPr>
        <p:txBody>
          <a:bodyPr wrap="none" rtlCol="0">
            <a:spAutoFit/>
          </a:bodyPr>
          <a:lstStyle/>
          <a:p>
            <a:r>
              <a:rPr lang="en-US" sz="2800" dirty="0" smtClean="0">
                <a:solidFill>
                  <a:srgbClr val="000CDD"/>
                </a:solidFill>
              </a:rPr>
              <a:t>Guided Inquiry  -&gt; group investigations </a:t>
            </a:r>
          </a:p>
          <a:p>
            <a:r>
              <a:rPr lang="en-US" sz="2800" dirty="0">
                <a:solidFill>
                  <a:srgbClr val="000CDD"/>
                </a:solidFill>
              </a:rPr>
              <a:t>	</a:t>
            </a:r>
            <a:r>
              <a:rPr lang="en-US" sz="2800" dirty="0" smtClean="0">
                <a:solidFill>
                  <a:srgbClr val="000CDD"/>
                </a:solidFill>
              </a:rPr>
              <a:t>			-&gt; peer learning of </a:t>
            </a:r>
            <a:r>
              <a:rPr lang="en-US" sz="2800" b="1" dirty="0" smtClean="0">
                <a:solidFill>
                  <a:srgbClr val="000CDD"/>
                </a:solidFill>
              </a:rPr>
              <a:t>concepts</a:t>
            </a:r>
            <a:endParaRPr lang="en-US" sz="2800" b="1" dirty="0">
              <a:solidFill>
                <a:srgbClr val="000CDD"/>
              </a:solidFill>
            </a:endParaRPr>
          </a:p>
        </p:txBody>
      </p:sp>
    </p:spTree>
    <p:extLst>
      <p:ext uri="{BB962C8B-B14F-4D97-AF65-F5344CB8AC3E}">
        <p14:creationId xmlns:p14="http://schemas.microsoft.com/office/powerpoint/2010/main" val="14067134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7</a:t>
            </a:fld>
            <a:endParaRPr lang="en-US"/>
          </a:p>
        </p:txBody>
      </p:sp>
      <p:sp>
        <p:nvSpPr>
          <p:cNvPr id="6" name="Rectangle 5"/>
          <p:cNvSpPr/>
          <p:nvPr/>
        </p:nvSpPr>
        <p:spPr>
          <a:xfrm>
            <a:off x="838200" y="1447800"/>
            <a:ext cx="6858000" cy="4401205"/>
          </a:xfrm>
          <a:prstGeom prst="rect">
            <a:avLst/>
          </a:prstGeom>
        </p:spPr>
        <p:txBody>
          <a:bodyPr wrap="square">
            <a:spAutoFit/>
          </a:bodyPr>
          <a:lstStyle/>
          <a:p>
            <a:r>
              <a:rPr lang="en-US" sz="2800" dirty="0">
                <a:solidFill>
                  <a:srgbClr val="002060"/>
                </a:solidFill>
                <a:latin typeface="Arial Narrow" pitchFamily="34" charset="0"/>
              </a:rPr>
              <a:t>1.</a:t>
            </a:r>
            <a:r>
              <a:rPr lang="en-US" sz="2800" b="1" dirty="0">
                <a:solidFill>
                  <a:srgbClr val="002060"/>
                </a:solidFill>
                <a:latin typeface="Arial Narrow" pitchFamily="34" charset="0"/>
              </a:rPr>
              <a:t> Asking </a:t>
            </a:r>
            <a:r>
              <a:rPr lang="en-US" sz="2800" dirty="0">
                <a:solidFill>
                  <a:srgbClr val="002060"/>
                </a:solidFill>
                <a:latin typeface="Arial Narrow" pitchFamily="34" charset="0"/>
              </a:rPr>
              <a:t>questions  </a:t>
            </a:r>
            <a:r>
              <a:rPr lang="en-US" sz="2800" dirty="0" smtClean="0">
                <a:solidFill>
                  <a:srgbClr val="002060"/>
                </a:solidFill>
                <a:latin typeface="Arial Narrow" pitchFamily="34" charset="0"/>
              </a:rPr>
              <a:t>&amp;  </a:t>
            </a:r>
            <a:r>
              <a:rPr lang="en-US" sz="2800" b="1" dirty="0">
                <a:solidFill>
                  <a:srgbClr val="002060"/>
                </a:solidFill>
                <a:latin typeface="Arial Narrow" pitchFamily="34" charset="0"/>
              </a:rPr>
              <a:t>defining</a:t>
            </a:r>
            <a:r>
              <a:rPr lang="en-US" sz="2800" dirty="0">
                <a:solidFill>
                  <a:srgbClr val="002060"/>
                </a:solidFill>
                <a:latin typeface="Arial Narrow" pitchFamily="34" charset="0"/>
              </a:rPr>
              <a:t> problems </a:t>
            </a:r>
            <a:r>
              <a:rPr lang="en-US" sz="2800" dirty="0" smtClean="0">
                <a:solidFill>
                  <a:srgbClr val="002060"/>
                </a:solidFill>
                <a:latin typeface="Arial Narrow" pitchFamily="34" charset="0"/>
              </a:rPr>
              <a:t> </a:t>
            </a:r>
            <a:endParaRPr lang="en-US" sz="2800" dirty="0">
              <a:solidFill>
                <a:srgbClr val="002060"/>
              </a:solidFill>
              <a:latin typeface="Arial Narrow" pitchFamily="34" charset="0"/>
            </a:endParaRPr>
          </a:p>
          <a:p>
            <a:r>
              <a:rPr lang="en-US" sz="2800" dirty="0">
                <a:solidFill>
                  <a:srgbClr val="002060"/>
                </a:solidFill>
                <a:latin typeface="Arial Narrow" pitchFamily="34" charset="0"/>
              </a:rPr>
              <a:t>2. </a:t>
            </a:r>
            <a:r>
              <a:rPr lang="en-US" sz="2800" b="1" dirty="0" smtClean="0">
                <a:solidFill>
                  <a:srgbClr val="002060"/>
                </a:solidFill>
                <a:latin typeface="Arial Narrow" pitchFamily="34" charset="0"/>
              </a:rPr>
              <a:t>Developing</a:t>
            </a:r>
            <a:r>
              <a:rPr lang="en-US" sz="2800" dirty="0" smtClean="0">
                <a:solidFill>
                  <a:srgbClr val="002060"/>
                </a:solidFill>
                <a:latin typeface="Arial Narrow" pitchFamily="34" charset="0"/>
              </a:rPr>
              <a:t> &amp; </a:t>
            </a:r>
            <a:r>
              <a:rPr lang="en-US" sz="2800" b="1" dirty="0" smtClean="0">
                <a:solidFill>
                  <a:srgbClr val="002060"/>
                </a:solidFill>
                <a:latin typeface="Arial Narrow" pitchFamily="34" charset="0"/>
              </a:rPr>
              <a:t>using </a:t>
            </a:r>
            <a:r>
              <a:rPr lang="en-US" sz="2800" b="1" dirty="0">
                <a:solidFill>
                  <a:srgbClr val="002060"/>
                </a:solidFill>
                <a:latin typeface="Arial Narrow" pitchFamily="34" charset="0"/>
              </a:rPr>
              <a:t>models</a:t>
            </a:r>
          </a:p>
          <a:p>
            <a:r>
              <a:rPr lang="en-US" sz="2800" dirty="0">
                <a:solidFill>
                  <a:srgbClr val="0070C0"/>
                </a:solidFill>
                <a:latin typeface="Arial Narrow" pitchFamily="34" charset="0"/>
              </a:rPr>
              <a:t>3. </a:t>
            </a:r>
            <a:r>
              <a:rPr lang="en-US" sz="2800" b="1" dirty="0">
                <a:solidFill>
                  <a:srgbClr val="0070C0"/>
                </a:solidFill>
                <a:latin typeface="Arial Narrow" pitchFamily="34" charset="0"/>
              </a:rPr>
              <a:t>Planning</a:t>
            </a:r>
            <a:r>
              <a:rPr lang="en-US" sz="2800" dirty="0">
                <a:solidFill>
                  <a:srgbClr val="0070C0"/>
                </a:solidFill>
                <a:latin typeface="Arial Narrow" pitchFamily="34" charset="0"/>
              </a:rPr>
              <a:t>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carrying </a:t>
            </a:r>
            <a:r>
              <a:rPr lang="en-US" sz="2800" b="1" dirty="0">
                <a:solidFill>
                  <a:srgbClr val="0070C0"/>
                </a:solidFill>
                <a:latin typeface="Arial Narrow" pitchFamily="34" charset="0"/>
              </a:rPr>
              <a:t>out </a:t>
            </a:r>
            <a:r>
              <a:rPr lang="en-US" sz="2800" dirty="0">
                <a:solidFill>
                  <a:srgbClr val="0070C0"/>
                </a:solidFill>
                <a:latin typeface="Arial Narrow" pitchFamily="34" charset="0"/>
              </a:rPr>
              <a:t>investigations</a:t>
            </a:r>
          </a:p>
          <a:p>
            <a:r>
              <a:rPr lang="en-US" sz="2800" dirty="0">
                <a:solidFill>
                  <a:srgbClr val="0070C0"/>
                </a:solidFill>
                <a:latin typeface="Arial Narrow" pitchFamily="34" charset="0"/>
              </a:rPr>
              <a:t>4.</a:t>
            </a:r>
            <a:r>
              <a:rPr lang="en-US" sz="2800" b="1" dirty="0">
                <a:solidFill>
                  <a:srgbClr val="0070C0"/>
                </a:solidFill>
                <a:latin typeface="Arial Narrow" pitchFamily="34" charset="0"/>
              </a:rPr>
              <a:t> Analyzing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interpreting </a:t>
            </a:r>
            <a:r>
              <a:rPr lang="en-US" sz="2800" dirty="0">
                <a:solidFill>
                  <a:srgbClr val="0070C0"/>
                </a:solidFill>
                <a:latin typeface="Arial Narrow" pitchFamily="34" charset="0"/>
              </a:rPr>
              <a:t>data</a:t>
            </a:r>
          </a:p>
          <a:p>
            <a:r>
              <a:rPr lang="en-US" sz="2800" dirty="0">
                <a:solidFill>
                  <a:srgbClr val="0070C0"/>
                </a:solidFill>
                <a:latin typeface="Arial Narrow" pitchFamily="34" charset="0"/>
              </a:rPr>
              <a:t>5</a:t>
            </a:r>
            <a:r>
              <a:rPr lang="en-US" sz="2800" b="1" dirty="0">
                <a:solidFill>
                  <a:srgbClr val="0070C0"/>
                </a:solidFill>
                <a:latin typeface="Arial Narrow" pitchFamily="34" charset="0"/>
              </a:rPr>
              <a:t>. Using mathematics </a:t>
            </a:r>
            <a:r>
              <a:rPr lang="en-US" sz="2800" dirty="0">
                <a:solidFill>
                  <a:srgbClr val="0070C0"/>
                </a:solidFill>
                <a:latin typeface="Arial Narrow" pitchFamily="34" charset="0"/>
              </a:rPr>
              <a:t>and computational thinking</a:t>
            </a:r>
          </a:p>
          <a:p>
            <a:r>
              <a:rPr lang="en-US" sz="2800" dirty="0">
                <a:solidFill>
                  <a:srgbClr val="0070C0"/>
                </a:solidFill>
                <a:latin typeface="Arial Narrow" pitchFamily="34" charset="0"/>
              </a:rPr>
              <a:t>6. </a:t>
            </a:r>
            <a:r>
              <a:rPr lang="en-US" sz="2800" b="1" dirty="0">
                <a:solidFill>
                  <a:srgbClr val="0070C0"/>
                </a:solidFill>
                <a:latin typeface="Arial Narrow" pitchFamily="34" charset="0"/>
              </a:rPr>
              <a:t>Constructing </a:t>
            </a:r>
            <a:r>
              <a:rPr lang="en-US" sz="2800" dirty="0">
                <a:solidFill>
                  <a:srgbClr val="0070C0"/>
                </a:solidFill>
                <a:latin typeface="Arial Narrow" pitchFamily="34" charset="0"/>
              </a:rPr>
              <a:t>explanations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designing</a:t>
            </a:r>
            <a:endParaRPr lang="en-US" sz="2800" b="1" dirty="0">
              <a:solidFill>
                <a:srgbClr val="0070C0"/>
              </a:solidFill>
              <a:latin typeface="Arial Narrow" pitchFamily="34" charset="0"/>
            </a:endParaRPr>
          </a:p>
          <a:p>
            <a:r>
              <a:rPr lang="en-US" sz="2800" dirty="0">
                <a:solidFill>
                  <a:srgbClr val="0070C0"/>
                </a:solidFill>
                <a:latin typeface="Arial Narrow" pitchFamily="34" charset="0"/>
              </a:rPr>
              <a:t>solutions </a:t>
            </a:r>
          </a:p>
          <a:p>
            <a:r>
              <a:rPr lang="en-US" sz="2800" dirty="0" smtClean="0">
                <a:solidFill>
                  <a:srgbClr val="006600"/>
                </a:solidFill>
                <a:latin typeface="Arial Narrow" pitchFamily="34" charset="0"/>
              </a:rPr>
              <a:t>7</a:t>
            </a:r>
            <a:r>
              <a:rPr lang="en-US" sz="2800" dirty="0">
                <a:solidFill>
                  <a:srgbClr val="006600"/>
                </a:solidFill>
                <a:latin typeface="Arial Narrow" pitchFamily="34" charset="0"/>
              </a:rPr>
              <a:t>. </a:t>
            </a:r>
            <a:r>
              <a:rPr lang="en-US" sz="2800" b="1" dirty="0">
                <a:solidFill>
                  <a:srgbClr val="006600"/>
                </a:solidFill>
                <a:latin typeface="Arial Narrow" pitchFamily="34" charset="0"/>
              </a:rPr>
              <a:t>Engaging </a:t>
            </a:r>
            <a:r>
              <a:rPr lang="en-US" sz="2800" dirty="0">
                <a:solidFill>
                  <a:srgbClr val="006600"/>
                </a:solidFill>
                <a:latin typeface="Arial Narrow" pitchFamily="34" charset="0"/>
              </a:rPr>
              <a:t>in argument from evidence</a:t>
            </a:r>
          </a:p>
          <a:p>
            <a:r>
              <a:rPr lang="en-US" sz="2800" dirty="0">
                <a:solidFill>
                  <a:srgbClr val="006600"/>
                </a:solidFill>
                <a:latin typeface="Arial Narrow" pitchFamily="34" charset="0"/>
              </a:rPr>
              <a:t>8</a:t>
            </a:r>
            <a:r>
              <a:rPr lang="en-US" sz="2800" b="1" dirty="0">
                <a:solidFill>
                  <a:srgbClr val="006600"/>
                </a:solidFill>
                <a:latin typeface="Arial Narrow" pitchFamily="34" charset="0"/>
              </a:rPr>
              <a:t>. Obtaining, evaluating</a:t>
            </a:r>
            <a:r>
              <a:rPr lang="en-US" sz="2800" dirty="0">
                <a:solidFill>
                  <a:srgbClr val="006600"/>
                </a:solidFill>
                <a:latin typeface="Arial Narrow" pitchFamily="34" charset="0"/>
              </a:rPr>
              <a:t>, </a:t>
            </a:r>
            <a:r>
              <a:rPr lang="en-US" sz="2800" dirty="0" smtClean="0">
                <a:solidFill>
                  <a:srgbClr val="006600"/>
                </a:solidFill>
                <a:latin typeface="Arial Narrow" pitchFamily="34" charset="0"/>
              </a:rPr>
              <a:t>&amp; </a:t>
            </a:r>
            <a:r>
              <a:rPr lang="en-US" sz="2800" b="1" dirty="0" smtClean="0">
                <a:solidFill>
                  <a:srgbClr val="006600"/>
                </a:solidFill>
                <a:latin typeface="Arial Narrow" pitchFamily="34" charset="0"/>
              </a:rPr>
              <a:t>communicating </a:t>
            </a:r>
            <a:r>
              <a:rPr lang="en-US" sz="2800" dirty="0">
                <a:solidFill>
                  <a:srgbClr val="006600"/>
                </a:solidFill>
                <a:latin typeface="Arial Narrow" pitchFamily="34" charset="0"/>
              </a:rPr>
              <a:t>information</a:t>
            </a:r>
          </a:p>
        </p:txBody>
      </p:sp>
      <p:sp>
        <p:nvSpPr>
          <p:cNvPr id="8" name="TextBox 7"/>
          <p:cNvSpPr txBox="1"/>
          <p:nvPr/>
        </p:nvSpPr>
        <p:spPr>
          <a:xfrm>
            <a:off x="381000" y="228600"/>
            <a:ext cx="7239000" cy="1077218"/>
          </a:xfrm>
          <a:prstGeom prst="rect">
            <a:avLst/>
          </a:prstGeom>
          <a:noFill/>
        </p:spPr>
        <p:txBody>
          <a:bodyPr wrap="square" rtlCol="0">
            <a:spAutoFit/>
          </a:bodyPr>
          <a:lstStyle/>
          <a:p>
            <a:pPr algn="ctr"/>
            <a:r>
              <a:rPr lang="en-US" sz="3200" b="1" dirty="0" smtClean="0">
                <a:solidFill>
                  <a:srgbClr val="FF0000"/>
                </a:solidFill>
              </a:rPr>
              <a:t>The NGSS’s Framework of </a:t>
            </a:r>
          </a:p>
          <a:p>
            <a:pPr algn="ctr"/>
            <a:r>
              <a:rPr lang="en-US" sz="3200" b="1" dirty="0" smtClean="0">
                <a:solidFill>
                  <a:srgbClr val="FF0000"/>
                </a:solidFill>
              </a:rPr>
              <a:t>Scientific and Engineering Practices </a:t>
            </a:r>
            <a:endParaRPr lang="en-US" sz="3200" b="1" dirty="0">
              <a:solidFill>
                <a:srgbClr val="FF0000"/>
              </a:solidFill>
            </a:endParaRPr>
          </a:p>
        </p:txBody>
      </p:sp>
    </p:spTree>
    <p:extLst>
      <p:ext uri="{BB962C8B-B14F-4D97-AF65-F5344CB8AC3E}">
        <p14:creationId xmlns:p14="http://schemas.microsoft.com/office/powerpoint/2010/main" val="169546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8916729"/>
              </p:ext>
            </p:extLst>
          </p:nvPr>
        </p:nvGraphicFramePr>
        <p:xfrm>
          <a:off x="152400" y="1009922"/>
          <a:ext cx="8458200" cy="4170045"/>
        </p:xfrm>
        <a:graphic>
          <a:graphicData uri="http://schemas.openxmlformats.org/drawingml/2006/table">
            <a:tbl>
              <a:tblPr>
                <a:tableStyleId>{5C22544A-7EE6-4342-B048-85BDC9FD1C3A}</a:tableStyleId>
              </a:tblPr>
              <a:tblGrid>
                <a:gridCol w="2255165"/>
                <a:gridCol w="6203035"/>
              </a:tblGrid>
              <a:tr h="1165860">
                <a:tc>
                  <a:txBody>
                    <a:bodyPr/>
                    <a:lstStyle/>
                    <a:p>
                      <a:pPr algn="l" fontAlgn="t"/>
                      <a:r>
                        <a:rPr lang="en-US" sz="2400" b="1" u="none" strike="noStrike" dirty="0">
                          <a:effectLst/>
                        </a:rPr>
                        <a:t>PING PONG</a:t>
                      </a:r>
                      <a:r>
                        <a:rPr lang="en-US" sz="2400" u="none" strike="noStrike" dirty="0">
                          <a:effectLst/>
                        </a:rPr>
                        <a:t> </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Facilitator/teacher asks a question; labels response right or wrong and then moves onto another question and another student</a:t>
                      </a:r>
                      <a:endParaRPr lang="en-US" sz="2400" b="0" i="0" u="none" strike="noStrike" dirty="0">
                        <a:solidFill>
                          <a:srgbClr val="000000"/>
                        </a:solidFill>
                        <a:effectLst/>
                        <a:latin typeface="Calibri"/>
                      </a:endParaRPr>
                    </a:p>
                  </a:txBody>
                  <a:tcPr marL="9525" marR="9525" marT="9525" marB="0"/>
                </a:tc>
              </a:tr>
              <a:tr h="1165860">
                <a:tc>
                  <a:txBody>
                    <a:bodyPr/>
                    <a:lstStyle/>
                    <a:p>
                      <a:pPr algn="l" fontAlgn="t"/>
                      <a:r>
                        <a:rPr lang="en-US" sz="2400" b="1" u="none" strike="noStrike" dirty="0">
                          <a:effectLst/>
                        </a:rPr>
                        <a:t>FEEDBACK LOOPs </a:t>
                      </a:r>
                      <a:r>
                        <a:rPr lang="en-US" sz="2400" u="none" strike="noStrike" dirty="0">
                          <a:effectLst/>
                        </a:rPr>
                        <a:t>(Batting practice)</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Teacher/facilitator and responder engage in more than a single exchange as point is clarified or expanded. May involve more than 1 participant</a:t>
                      </a:r>
                      <a:endParaRPr lang="en-US" sz="2400" b="0" i="0" u="none" strike="noStrike" dirty="0">
                        <a:solidFill>
                          <a:srgbClr val="000000"/>
                        </a:solidFill>
                        <a:effectLst/>
                        <a:latin typeface="Calibri"/>
                      </a:endParaRPr>
                    </a:p>
                  </a:txBody>
                  <a:tcPr marL="9525" marR="9525" marT="9525" marB="0"/>
                </a:tc>
              </a:tr>
              <a:tr h="1554480">
                <a:tc>
                  <a:txBody>
                    <a:bodyPr/>
                    <a:lstStyle/>
                    <a:p>
                      <a:pPr algn="l" fontAlgn="t"/>
                      <a:r>
                        <a:rPr lang="en-US" sz="2400" b="1" u="none" strike="noStrike" dirty="0">
                          <a:effectLst/>
                        </a:rPr>
                        <a:t>RICH CONVERSATIONS </a:t>
                      </a:r>
                      <a:r>
                        <a:rPr lang="en-US" sz="2400" u="none" strike="noStrike" dirty="0">
                          <a:effectLst/>
                        </a:rPr>
                        <a:t>(Volleyball)</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While the facilitator takes responsibility for guiding the conversation, all members of the learning community take active roles in commenting, questioning, offering clarifications and extending the thought.</a:t>
                      </a:r>
                      <a:endParaRPr lang="en-US" sz="2400" b="0" i="0" u="none" strike="noStrike" dirty="0">
                        <a:solidFill>
                          <a:srgbClr val="000000"/>
                        </a:solidFill>
                        <a:effectLst/>
                        <a:latin typeface="Calibri"/>
                      </a:endParaRPr>
                    </a:p>
                  </a:txBody>
                  <a:tcPr marL="9525" marR="9525" marT="9525" marB="0"/>
                </a:tc>
              </a:tr>
            </a:tbl>
          </a:graphicData>
        </a:graphic>
      </p:graphicFrame>
      <p:sp>
        <p:nvSpPr>
          <p:cNvPr id="5" name="TextBox 4"/>
          <p:cNvSpPr txBox="1"/>
          <p:nvPr/>
        </p:nvSpPr>
        <p:spPr>
          <a:xfrm>
            <a:off x="152400" y="228600"/>
            <a:ext cx="8867812" cy="523220"/>
          </a:xfrm>
          <a:prstGeom prst="rect">
            <a:avLst/>
          </a:prstGeom>
          <a:noFill/>
        </p:spPr>
        <p:txBody>
          <a:bodyPr wrap="none" rtlCol="0">
            <a:spAutoFit/>
          </a:bodyPr>
          <a:lstStyle/>
          <a:p>
            <a:r>
              <a:rPr lang="en-US" sz="2800" b="1" dirty="0">
                <a:solidFill>
                  <a:srgbClr val="C00000"/>
                </a:solidFill>
              </a:rPr>
              <a:t>Facilitator/ Participant Teacher/Student Interaction Model</a:t>
            </a:r>
          </a:p>
        </p:txBody>
      </p:sp>
    </p:spTree>
    <p:extLst>
      <p:ext uri="{BB962C8B-B14F-4D97-AF65-F5344CB8AC3E}">
        <p14:creationId xmlns:p14="http://schemas.microsoft.com/office/powerpoint/2010/main" val="80047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38422121"/>
              </p:ext>
            </p:extLst>
          </p:nvPr>
        </p:nvGraphicFramePr>
        <p:xfrm>
          <a:off x="76200" y="1447800"/>
          <a:ext cx="8991600" cy="4446270"/>
        </p:xfrm>
        <a:graphic>
          <a:graphicData uri="http://schemas.openxmlformats.org/drawingml/2006/table">
            <a:tbl>
              <a:tblPr>
                <a:tableStyleId>{5C22544A-7EE6-4342-B048-85BDC9FD1C3A}</a:tableStyleId>
              </a:tblPr>
              <a:tblGrid>
                <a:gridCol w="2149308"/>
                <a:gridCol w="6842292"/>
              </a:tblGrid>
              <a:tr h="200025">
                <a:tc>
                  <a:txBody>
                    <a:bodyPr/>
                    <a:lstStyle/>
                    <a:p>
                      <a:pPr algn="l" fontAlgn="t"/>
                      <a:r>
                        <a:rPr lang="en-US" sz="1800" b="1" u="none" strike="noStrike" dirty="0">
                          <a:effectLst/>
                        </a:rPr>
                        <a:t>Closed Questions</a:t>
                      </a:r>
                      <a:endParaRPr lang="en-US" sz="1800" b="1" i="0" u="none" strike="noStrike" dirty="0">
                        <a:solidFill>
                          <a:srgbClr val="000000"/>
                        </a:solidFill>
                        <a:effectLst/>
                        <a:latin typeface="Calibri"/>
                      </a:endParaRPr>
                    </a:p>
                  </a:txBody>
                  <a:tcPr marL="9525" marR="9525" marT="9525" marB="0"/>
                </a:tc>
                <a:tc>
                  <a:txBody>
                    <a:bodyPr/>
                    <a:lstStyle/>
                    <a:p>
                      <a:pPr algn="l" fontAlgn="t"/>
                      <a:r>
                        <a:rPr lang="en-US" sz="1800" b="1" u="none" strike="noStrike" dirty="0">
                          <a:effectLst/>
                        </a:rPr>
                        <a:t>Comprehension Level questions: “Right” or “Wrong” Answers</a:t>
                      </a:r>
                      <a:endParaRPr lang="en-US" sz="1800" b="1" i="0" u="none" strike="noStrike" dirty="0">
                        <a:solidFill>
                          <a:srgbClr val="000000"/>
                        </a:solidFill>
                        <a:effectLst/>
                        <a:latin typeface="Calibri"/>
                      </a:endParaRPr>
                    </a:p>
                  </a:txBody>
                  <a:tcPr marL="9525" marR="9525" marT="9525" marB="0"/>
                </a:tc>
              </a:tr>
              <a:tr h="762000">
                <a:tc>
                  <a:txBody>
                    <a:bodyPr/>
                    <a:lstStyle/>
                    <a:p>
                      <a:pPr algn="l" fontAlgn="t"/>
                      <a:r>
                        <a:rPr lang="en-US" sz="1800" u="none" strike="noStrike" dirty="0">
                          <a:effectLst/>
                        </a:rPr>
                        <a:t>Open and shut closed questions</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Call for a yes or no or can be answered with a single word or phrase. Often Ping Pong interactions use this exclusively. Emphasis on rote recall Not productive in stimulating thinking feedback loops or conversation.</a:t>
                      </a:r>
                      <a:endParaRPr lang="en-US" sz="1800" b="0" i="0" u="none" strike="noStrike" dirty="0">
                        <a:solidFill>
                          <a:srgbClr val="000000"/>
                        </a:solidFill>
                        <a:effectLst/>
                        <a:latin typeface="Calibri"/>
                      </a:endParaRPr>
                    </a:p>
                  </a:txBody>
                  <a:tcPr marL="9525" marR="9525" marT="9525" marB="0"/>
                </a:tc>
              </a:tr>
              <a:tr h="381000">
                <a:tc>
                  <a:txBody>
                    <a:bodyPr/>
                    <a:lstStyle/>
                    <a:p>
                      <a:pPr algn="l" fontAlgn="t"/>
                      <a:r>
                        <a:rPr lang="en-US" sz="1800" b="1" u="none" strike="noStrike" dirty="0">
                          <a:effectLst/>
                        </a:rPr>
                        <a:t>Level 1: </a:t>
                      </a:r>
                      <a:r>
                        <a:rPr lang="en-US" sz="1800" u="none" strike="noStrike" dirty="0">
                          <a:effectLst/>
                        </a:rPr>
                        <a:t>Unlocked closed questions</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Very useful for developing and clarifying comprehension of the text as well as of a respondent’s meaning.</a:t>
                      </a:r>
                      <a:endParaRPr lang="en-US" sz="1800" b="0" i="0" u="none" strike="noStrike" dirty="0">
                        <a:solidFill>
                          <a:srgbClr val="000000"/>
                        </a:solidFill>
                        <a:effectLst/>
                        <a:latin typeface="Calibri"/>
                      </a:endParaRPr>
                    </a:p>
                  </a:txBody>
                  <a:tcPr marL="9525" marR="9525" marT="9525" marB="0"/>
                </a:tc>
              </a:tr>
              <a:tr h="381000">
                <a:tc>
                  <a:txBody>
                    <a:bodyPr/>
                    <a:lstStyle/>
                    <a:p>
                      <a:pPr algn="l" fontAlgn="t"/>
                      <a:r>
                        <a:rPr lang="en-US" sz="1800" u="none" strike="noStrike">
                          <a:effectLst/>
                        </a:rPr>
                        <a:t>Open Questions </a:t>
                      </a:r>
                      <a:endParaRPr lang="en-US" sz="1800" b="1" i="0" u="none" strike="noStrike">
                        <a:solidFill>
                          <a:srgbClr val="000000"/>
                        </a:solidFill>
                        <a:effectLst/>
                        <a:latin typeface="Calibri"/>
                      </a:endParaRPr>
                    </a:p>
                  </a:txBody>
                  <a:tcPr marL="9525" marR="9525" marT="9525" marB="0"/>
                </a:tc>
                <a:tc>
                  <a:txBody>
                    <a:bodyPr/>
                    <a:lstStyle/>
                    <a:p>
                      <a:pPr algn="l" fontAlgn="t"/>
                      <a:r>
                        <a:rPr lang="en-US" sz="1800" u="none" strike="noStrike" dirty="0">
                          <a:effectLst/>
                        </a:rPr>
                        <a:t>Call for thinking/reflection; part of problem-solving process Answers must be supported</a:t>
                      </a:r>
                      <a:endParaRPr lang="en-US" sz="1800" b="0" i="0" u="none" strike="noStrike" dirty="0">
                        <a:solidFill>
                          <a:srgbClr val="000000"/>
                        </a:solidFill>
                        <a:effectLst/>
                        <a:latin typeface="Calibri"/>
                      </a:endParaRPr>
                    </a:p>
                  </a:txBody>
                  <a:tcPr marL="9525" marR="9525" marT="9525" marB="0"/>
                </a:tc>
              </a:tr>
              <a:tr h="762000">
                <a:tc>
                  <a:txBody>
                    <a:bodyPr/>
                    <a:lstStyle/>
                    <a:p>
                      <a:pPr algn="l" fontAlgn="t"/>
                      <a:r>
                        <a:rPr lang="en-US" sz="1800" b="1" u="none" strike="noStrike" dirty="0">
                          <a:effectLst/>
                        </a:rPr>
                        <a:t>Level 2: </a:t>
                      </a:r>
                      <a:r>
                        <a:rPr lang="en-US" sz="1800" u="none" strike="noStrike" dirty="0">
                          <a:effectLst/>
                        </a:rPr>
                        <a:t>Analyzing questions</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involve inferences as well as comparisons or other kinds of structural analysis; More than one response is possible, but all must include explanations or support that are likely to go back to the text or to further unpacking a previous statement, including asking for examples.</a:t>
                      </a:r>
                      <a:endParaRPr lang="en-US" sz="1800" b="0" i="0" u="none" strike="noStrike" dirty="0">
                        <a:solidFill>
                          <a:srgbClr val="000000"/>
                        </a:solidFill>
                        <a:effectLst/>
                        <a:latin typeface="Calibri"/>
                      </a:endParaRPr>
                    </a:p>
                  </a:txBody>
                  <a:tcPr marL="9525" marR="9525" marT="9525" marB="0"/>
                </a:tc>
              </a:tr>
              <a:tr h="762000">
                <a:tc>
                  <a:txBody>
                    <a:bodyPr/>
                    <a:lstStyle/>
                    <a:p>
                      <a:pPr algn="l" fontAlgn="t"/>
                      <a:r>
                        <a:rPr lang="en-US" sz="1800" b="1" u="none" strike="noStrike" dirty="0">
                          <a:effectLst/>
                        </a:rPr>
                        <a:t>Level 3</a:t>
                      </a:r>
                      <a:r>
                        <a:rPr lang="en-US" sz="1800" u="none" strike="noStrike" dirty="0">
                          <a:effectLst/>
                        </a:rPr>
                        <a:t>: Evaluating and synthesizing open questions</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Call for “higher order thinking” in systems like Bloom’s taxonomy of knowledge. They are questions that allow respondents to make highly personal, individual connections and synthesize understandings in a unique and creative way.</a:t>
                      </a:r>
                      <a:endParaRPr lang="en-US" sz="1800" b="0" i="0" u="none" strike="noStrike" dirty="0">
                        <a:solidFill>
                          <a:srgbClr val="000000"/>
                        </a:solidFill>
                        <a:effectLst/>
                        <a:latin typeface="Calibri"/>
                      </a:endParaRPr>
                    </a:p>
                  </a:txBody>
                  <a:tcPr marL="9525" marR="9525" marT="9525" marB="0"/>
                </a:tc>
              </a:tr>
            </a:tbl>
          </a:graphicData>
        </a:graphic>
      </p:graphicFrame>
      <p:sp>
        <p:nvSpPr>
          <p:cNvPr id="4" name="TextBox 3"/>
          <p:cNvSpPr txBox="1"/>
          <p:nvPr/>
        </p:nvSpPr>
        <p:spPr>
          <a:xfrm>
            <a:off x="816429" y="381000"/>
            <a:ext cx="7020896" cy="584775"/>
          </a:xfrm>
          <a:prstGeom prst="rect">
            <a:avLst/>
          </a:prstGeom>
          <a:noFill/>
        </p:spPr>
        <p:txBody>
          <a:bodyPr wrap="none" rtlCol="0">
            <a:spAutoFit/>
          </a:bodyPr>
          <a:lstStyle/>
          <a:p>
            <a:r>
              <a:rPr lang="en-US" sz="3200" b="1" i="1" dirty="0">
                <a:solidFill>
                  <a:srgbClr val="C00000"/>
                </a:solidFill>
              </a:rPr>
              <a:t>Question Rungs on the Ladder of Inquiry</a:t>
            </a:r>
            <a:endParaRPr lang="en-US" sz="3200" dirty="0">
              <a:solidFill>
                <a:srgbClr val="C00000"/>
              </a:solidFill>
            </a:endParaRPr>
          </a:p>
        </p:txBody>
      </p:sp>
    </p:spTree>
    <p:extLst>
      <p:ext uri="{BB962C8B-B14F-4D97-AF65-F5344CB8AC3E}">
        <p14:creationId xmlns:p14="http://schemas.microsoft.com/office/powerpoint/2010/main" val="2932374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7238</TotalTime>
  <Words>1011</Words>
  <Application>Microsoft Office PowerPoint</Application>
  <PresentationFormat>On-screen Show (4:3)</PresentationFormat>
  <Paragraphs>178</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Adjacency</vt:lpstr>
      <vt:lpstr>Acrobat Document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All Children are born  hard-wired for Inquiry</vt:lpstr>
      <vt:lpstr>Traditionally  Science teachers have been trained to do “Cook book” Science </vt:lpstr>
      <vt:lpstr>PowerPoint Presentation</vt:lpstr>
      <vt:lpstr>PowerPoint Presentation</vt:lpstr>
      <vt:lpstr>PowerPoint Presentation</vt:lpstr>
      <vt:lpstr>PowerPoint Presentation</vt:lpstr>
      <vt:lpstr>What Makes a successful  Guided Inquiry Lesson?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Teachers about Guided Inquiry: Reading an Object  Drawing Like a Scientist</dc:title>
  <dc:creator>Mary H-B</dc:creator>
  <cp:lastModifiedBy>Gordon</cp:lastModifiedBy>
  <cp:revision>68</cp:revision>
  <cp:lastPrinted>2012-07-12T09:28:54Z</cp:lastPrinted>
  <dcterms:created xsi:type="dcterms:W3CDTF">2012-06-26T01:32:31Z</dcterms:created>
  <dcterms:modified xsi:type="dcterms:W3CDTF">2013-02-09T11:50:10Z</dcterms:modified>
</cp:coreProperties>
</file>