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9"/>
  </p:notesMasterIdLst>
  <p:sldIdLst>
    <p:sldId id="256" r:id="rId2"/>
    <p:sldId id="257" r:id="rId3"/>
    <p:sldId id="285" r:id="rId4"/>
    <p:sldId id="258" r:id="rId5"/>
    <p:sldId id="259" r:id="rId6"/>
    <p:sldId id="262" r:id="rId7"/>
    <p:sldId id="295" r:id="rId8"/>
    <p:sldId id="277" r:id="rId9"/>
    <p:sldId id="288" r:id="rId10"/>
    <p:sldId id="293" r:id="rId11"/>
    <p:sldId id="289" r:id="rId12"/>
    <p:sldId id="264" r:id="rId13"/>
    <p:sldId id="265" r:id="rId14"/>
    <p:sldId id="294" r:id="rId15"/>
    <p:sldId id="278" r:id="rId16"/>
    <p:sldId id="296" r:id="rId17"/>
    <p:sldId id="297" r:id="rId18"/>
    <p:sldId id="266" r:id="rId19"/>
    <p:sldId id="267" r:id="rId20"/>
    <p:sldId id="290" r:id="rId21"/>
    <p:sldId id="279" r:id="rId22"/>
    <p:sldId id="281" r:id="rId23"/>
    <p:sldId id="280" r:id="rId24"/>
    <p:sldId id="269" r:id="rId25"/>
    <p:sldId id="292" r:id="rId26"/>
    <p:sldId id="298" r:id="rId27"/>
    <p:sldId id="29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14A"/>
    <a:srgbClr val="CCECFF"/>
    <a:srgbClr val="86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3012" autoAdjust="0"/>
  </p:normalViewPr>
  <p:slideViewPr>
    <p:cSldViewPr>
      <p:cViewPr>
        <p:scale>
          <a:sx n="88" d="100"/>
          <a:sy n="88" d="100"/>
        </p:scale>
        <p:origin x="-71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585AFC8-564A-40AE-BECF-7BBDFAB00E26}" type="datetimeFigureOut">
              <a:rPr lang="en-US" smtClean="0"/>
              <a:t>2/8/2013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E0AC315-BEEB-4AF2-977F-9B4165C7AB4C}" type="slidenum">
              <a:rPr lang="en-US" smtClean="0"/>
              <a:t>‹#›</a:t>
            </a:fld>
            <a:endParaRPr lang="en-US"/>
          </a:p>
        </p:txBody>
      </p:sp>
    </p:spTree>
    <p:extLst>
      <p:ext uri="{BB962C8B-B14F-4D97-AF65-F5344CB8AC3E}">
        <p14:creationId xmlns:p14="http://schemas.microsoft.com/office/powerpoint/2010/main" val="4004045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Hour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Focus - Mary</a:t>
            </a:r>
          </a:p>
          <a:p>
            <a:r>
              <a:rPr lang="en-US" sz="1200" kern="1200" dirty="0" smtClean="0">
                <a:solidFill>
                  <a:schemeClr val="tx1"/>
                </a:solidFill>
                <a:effectLst/>
                <a:latin typeface="+mn-lt"/>
                <a:ea typeface="+mn-ea"/>
                <a:cs typeface="+mn-cs"/>
              </a:rPr>
              <a:t>Need</a:t>
            </a:r>
          </a:p>
          <a:p>
            <a:r>
              <a:rPr lang="en-US" sz="1200" kern="1200" dirty="0" smtClean="0">
                <a:solidFill>
                  <a:schemeClr val="tx1"/>
                </a:solidFill>
                <a:effectLst/>
                <a:latin typeface="+mn-lt"/>
                <a:ea typeface="+mn-ea"/>
                <a:cs typeface="+mn-cs"/>
              </a:rPr>
              <a:t>9-9:20</a:t>
            </a:r>
          </a:p>
          <a:p>
            <a:r>
              <a:rPr lang="en-US" sz="1200" kern="1200" dirty="0" smtClean="0">
                <a:solidFill>
                  <a:schemeClr val="tx1"/>
                </a:solidFill>
                <a:effectLst/>
                <a:latin typeface="+mn-lt"/>
                <a:ea typeface="+mn-ea"/>
                <a:cs typeface="+mn-cs"/>
              </a:rPr>
              <a:t>Brief Intro and drawing a catfish experience </a:t>
            </a:r>
          </a:p>
          <a:p>
            <a:r>
              <a:rPr lang="en-US" sz="1200" kern="1200" dirty="0" smtClean="0">
                <a:solidFill>
                  <a:schemeClr val="tx1"/>
                </a:solidFill>
                <a:effectLst/>
                <a:latin typeface="+mn-lt"/>
                <a:ea typeface="+mn-ea"/>
                <a:cs typeface="+mn-cs"/>
              </a:rPr>
              <a:t>Blank paper, </a:t>
            </a:r>
            <a:r>
              <a:rPr lang="en-US" sz="1200" kern="1200" dirty="0" smtClean="0">
                <a:solidFill>
                  <a:srgbClr val="C00000"/>
                </a:solidFill>
                <a:effectLst/>
                <a:latin typeface="+mn-lt"/>
                <a:ea typeface="+mn-ea"/>
                <a:cs typeface="+mn-cs"/>
              </a:rPr>
              <a:t>(1 sheet</a:t>
            </a:r>
            <a:r>
              <a:rPr lang="en-US" sz="1200" kern="1200" baseline="0" dirty="0" smtClean="0">
                <a:solidFill>
                  <a:srgbClr val="C00000"/>
                </a:solidFill>
                <a:effectLst/>
                <a:latin typeface="+mn-lt"/>
                <a:ea typeface="+mn-ea"/>
                <a:cs typeface="+mn-cs"/>
              </a:rPr>
              <a:t> </a:t>
            </a:r>
            <a:r>
              <a:rPr lang="en-US" sz="1200" kern="1200" dirty="0" smtClean="0">
                <a:solidFill>
                  <a:srgbClr val="C00000"/>
                </a:solidFill>
                <a:effectLst/>
                <a:latin typeface="+mn-lt"/>
                <a:ea typeface="+mn-ea"/>
                <a:cs typeface="+mn-cs"/>
              </a:rPr>
              <a:t>or notebook?)</a:t>
            </a:r>
          </a:p>
          <a:p>
            <a:r>
              <a:rPr lang="en-US" sz="1200" kern="1200" dirty="0" smtClean="0">
                <a:solidFill>
                  <a:schemeClr val="tx1"/>
                </a:solidFill>
                <a:effectLst/>
                <a:latin typeface="+mn-lt"/>
                <a:ea typeface="+mn-ea"/>
                <a:cs typeface="+mn-cs"/>
              </a:rPr>
              <a:t>Catfish photos</a:t>
            </a:r>
          </a:p>
          <a:p>
            <a:r>
              <a:rPr lang="en-US" sz="1200" kern="1200" dirty="0" smtClean="0">
                <a:solidFill>
                  <a:schemeClr val="tx1"/>
                </a:solidFill>
                <a:effectLst/>
                <a:latin typeface="+mn-lt"/>
                <a:ea typeface="+mn-ea"/>
                <a:cs typeface="+mn-cs"/>
              </a:rPr>
              <a:t>Informational handout on catfish</a:t>
            </a:r>
          </a:p>
          <a:p>
            <a:r>
              <a:rPr lang="en-US" sz="1200" kern="1200" dirty="0" smtClean="0">
                <a:solidFill>
                  <a:schemeClr val="tx1"/>
                </a:solidFill>
                <a:effectLst/>
                <a:latin typeface="+mn-lt"/>
                <a:ea typeface="+mn-ea"/>
                <a:cs typeface="+mn-cs"/>
              </a:rPr>
              <a:t>9:20-9:40</a:t>
            </a:r>
          </a:p>
          <a:p>
            <a:r>
              <a:rPr lang="en-US" sz="1200" kern="1200" dirty="0" smtClean="0">
                <a:solidFill>
                  <a:schemeClr val="tx1"/>
                </a:solidFill>
                <a:effectLst/>
                <a:latin typeface="+mn-lt"/>
                <a:ea typeface="+mn-ea"/>
                <a:cs typeface="+mn-cs"/>
              </a:rPr>
              <a:t>Reflection and theory  - Mary – 14 min</a:t>
            </a:r>
          </a:p>
          <a:p>
            <a:r>
              <a:rPr lang="en-US" sz="1200" kern="1200" dirty="0" smtClean="0">
                <a:solidFill>
                  <a:schemeClr val="tx1"/>
                </a:solidFill>
                <a:effectLst/>
                <a:latin typeface="+mn-lt"/>
                <a:ea typeface="+mn-ea"/>
                <a:cs typeface="+mn-cs"/>
              </a:rPr>
              <a:t>PPT  Gordon – 6 min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9:40-10:00</a:t>
            </a:r>
          </a:p>
          <a:p>
            <a:r>
              <a:rPr lang="en-US" sz="1200" kern="1200" dirty="0" smtClean="0">
                <a:solidFill>
                  <a:schemeClr val="tx1"/>
                </a:solidFill>
                <a:effectLst/>
                <a:latin typeface="+mn-lt"/>
                <a:ea typeface="+mn-ea"/>
                <a:cs typeface="+mn-cs"/>
              </a:rPr>
              <a:t>Cases in Point:  preschool teachers and children – 9 minutes</a:t>
            </a:r>
          </a:p>
          <a:p>
            <a:r>
              <a:rPr lang="en-US" sz="1200" kern="1200" dirty="0" smtClean="0">
                <a:solidFill>
                  <a:schemeClr val="tx1"/>
                </a:solidFill>
                <a:effectLst/>
                <a:latin typeface="+mn-lt"/>
                <a:ea typeface="+mn-ea"/>
                <a:cs typeface="+mn-cs"/>
              </a:rPr>
              <a:t>Middle and high school – 10 minutes </a:t>
            </a:r>
          </a:p>
          <a:p>
            <a:r>
              <a:rPr lang="en-US" sz="1200" kern="1200" dirty="0" smtClean="0">
                <a:solidFill>
                  <a:schemeClr val="tx1"/>
                </a:solidFill>
                <a:effectLst/>
                <a:latin typeface="+mn-lt"/>
                <a:ea typeface="+mn-ea"/>
                <a:cs typeface="+mn-cs"/>
              </a:rPr>
              <a:t>1 minute – reflections slide – 1 sheet blank paper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E0AC315-BEEB-4AF2-977F-9B4165C7AB4C}" type="slidenum">
              <a:rPr lang="en-US" smtClean="0"/>
              <a:t>1</a:t>
            </a:fld>
            <a:endParaRPr lang="en-US"/>
          </a:p>
        </p:txBody>
      </p:sp>
    </p:spTree>
    <p:extLst>
      <p:ext uri="{BB962C8B-B14F-4D97-AF65-F5344CB8AC3E}">
        <p14:creationId xmlns:p14="http://schemas.microsoft.com/office/powerpoint/2010/main" val="720867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Gordon</a:t>
            </a:r>
            <a:endParaRPr lang="en-US" dirty="0"/>
          </a:p>
        </p:txBody>
      </p:sp>
      <p:sp>
        <p:nvSpPr>
          <p:cNvPr id="4" name="Slide Number Placeholder 3"/>
          <p:cNvSpPr>
            <a:spLocks noGrp="1"/>
          </p:cNvSpPr>
          <p:nvPr>
            <p:ph type="sldNum" sz="quarter" idx="10"/>
          </p:nvPr>
        </p:nvSpPr>
        <p:spPr/>
        <p:txBody>
          <a:bodyPr/>
          <a:lstStyle/>
          <a:p>
            <a:pPr>
              <a:defRPr/>
            </a:pPr>
            <a:fld id="{76979594-418C-44FB-BAD4-09FB5A70AFE3}"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E00971-B11A-4DC1-84CA-107BBB7EE822}" type="slidenum">
              <a:rPr lang="en-US" smtClean="0"/>
              <a:pPr/>
              <a:t>27</a:t>
            </a:fld>
            <a:endParaRPr lang="en-US"/>
          </a:p>
        </p:txBody>
      </p:sp>
    </p:spTree>
    <p:extLst>
      <p:ext uri="{BB962C8B-B14F-4D97-AF65-F5344CB8AC3E}">
        <p14:creationId xmlns:p14="http://schemas.microsoft.com/office/powerpoint/2010/main" val="334630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noFill/>
          <a:ln w="9525"/>
        </p:spPr>
        <p:txBody>
          <a:bodyPr/>
          <a:lstStyle/>
          <a:p>
            <a:r>
              <a:rPr lang="en-US" smtClean="0">
                <a:latin typeface="Book Antiqua" pitchFamily="18" charset="0"/>
              </a:rPr>
              <a:t>Here are the key ways in which the modeling method differs from conventional instruction.</a:t>
            </a:r>
          </a:p>
          <a:p>
            <a:r>
              <a:rPr lang="en-US" smtClean="0">
                <a:latin typeface="Book Antiqua" pitchFamily="18" charset="0"/>
              </a:rPr>
              <a:t>Students present solutions to problems which they have to defend, rather than listen to clear presentations from the instructor.  The instructor, by paying attention to student’s reasoning, can judge the level of student understanding. </a:t>
            </a:r>
          </a:p>
        </p:txBody>
      </p:sp>
      <p:sp>
        <p:nvSpPr>
          <p:cNvPr id="57347" name="Rectangle 3"/>
          <p:cNvSpPr>
            <a:spLocks noGrp="1" noRot="1" noChangeAspect="1" noChangeArrowheads="1" noTextEdit="1"/>
          </p:cNvSpPr>
          <p:nvPr>
            <p:ph type="sldImg"/>
          </p:nvPr>
        </p:nvSpPr>
        <p:spPr>
          <a:xfrm>
            <a:off x="1190625" y="703263"/>
            <a:ext cx="4629150" cy="347345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AC315-BEEB-4AF2-977F-9B4165C7AB4C}" type="slidenum">
              <a:rPr lang="en-US" smtClean="0"/>
              <a:t>8</a:t>
            </a:fld>
            <a:endParaRPr lang="en-US"/>
          </a:p>
        </p:txBody>
      </p:sp>
    </p:spTree>
    <p:extLst>
      <p:ext uri="{BB962C8B-B14F-4D97-AF65-F5344CB8AC3E}">
        <p14:creationId xmlns:p14="http://schemas.microsoft.com/office/powerpoint/2010/main" val="272003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AC315-BEEB-4AF2-977F-9B4165C7AB4C}" type="slidenum">
              <a:rPr lang="en-US" smtClean="0"/>
              <a:t>11</a:t>
            </a:fld>
            <a:endParaRPr lang="en-US"/>
          </a:p>
        </p:txBody>
      </p:sp>
    </p:spTree>
    <p:extLst>
      <p:ext uri="{BB962C8B-B14F-4D97-AF65-F5344CB8AC3E}">
        <p14:creationId xmlns:p14="http://schemas.microsoft.com/office/powerpoint/2010/main" val="319608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Gordon</a:t>
            </a:r>
            <a:endParaRPr lang="en-US" dirty="0"/>
          </a:p>
        </p:txBody>
      </p:sp>
      <p:sp>
        <p:nvSpPr>
          <p:cNvPr id="4" name="Slide Number Placeholder 3"/>
          <p:cNvSpPr>
            <a:spLocks noGrp="1"/>
          </p:cNvSpPr>
          <p:nvPr>
            <p:ph type="sldNum" sz="quarter" idx="10"/>
          </p:nvPr>
        </p:nvSpPr>
        <p:spPr/>
        <p:txBody>
          <a:bodyPr/>
          <a:lstStyle/>
          <a:p>
            <a:pPr>
              <a:defRPr/>
            </a:pPr>
            <a:fld id="{76979594-418C-44FB-BAD4-09FB5A70AFE3}" type="slidenum">
              <a:rPr lang="en-US" smtClean="0"/>
              <a:pPr>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Gordon</a:t>
            </a:r>
            <a:endParaRPr lang="en-US" dirty="0"/>
          </a:p>
        </p:txBody>
      </p:sp>
      <p:sp>
        <p:nvSpPr>
          <p:cNvPr id="4" name="Slide Number Placeholder 3"/>
          <p:cNvSpPr>
            <a:spLocks noGrp="1"/>
          </p:cNvSpPr>
          <p:nvPr>
            <p:ph type="sldNum" sz="quarter" idx="10"/>
          </p:nvPr>
        </p:nvSpPr>
        <p:spPr/>
        <p:txBody>
          <a:bodyPr/>
          <a:lstStyle/>
          <a:p>
            <a:pPr>
              <a:defRPr/>
            </a:pPr>
            <a:fld id="{76979594-418C-44FB-BAD4-09FB5A70AFE3}" type="slidenum">
              <a:rPr lang="en-US" smtClean="0"/>
              <a:pPr>
                <a:defRPr/>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noFill/>
          <a:ln w="9525"/>
        </p:spPr>
        <p:txBody>
          <a:bodyPr/>
          <a:lstStyle/>
          <a:p>
            <a:r>
              <a:rPr lang="en-US" dirty="0" smtClean="0">
                <a:latin typeface="Book Antiqua" pitchFamily="18" charset="0"/>
              </a:rPr>
              <a:t>This word is used in many ways.</a:t>
            </a:r>
          </a:p>
          <a:p>
            <a:r>
              <a:rPr lang="en-US" dirty="0" smtClean="0">
                <a:latin typeface="Book Antiqua" pitchFamily="18" charset="0"/>
              </a:rPr>
              <a:t>The physical system is objective; i.e., open to inspection by everyone.  Each one of us attempts to make sense of it through the use of metaphors.  Unfortunately, there is no way to peek into another’s mind to view their physical intuition.  Instead, we are forced to make external symbolic representations; we can reach consensus on the way to do this, and judge the fidelity of one’s mental picture by the kinds of representations they make.  </a:t>
            </a:r>
          </a:p>
          <a:p>
            <a:r>
              <a:rPr lang="en-US" dirty="0" smtClean="0">
                <a:latin typeface="Book Antiqua" pitchFamily="18" charset="0"/>
              </a:rPr>
              <a:t>So the structure of a model is distributed over these various representations; later we’ll provide some specific examples.</a:t>
            </a:r>
          </a:p>
        </p:txBody>
      </p:sp>
      <p:sp>
        <p:nvSpPr>
          <p:cNvPr id="40963" name="Rectangle 3"/>
          <p:cNvSpPr>
            <a:spLocks noGrp="1" noRot="1" noChangeAspect="1" noChangeArrowheads="1" noTextEdit="1"/>
          </p:cNvSpPr>
          <p:nvPr>
            <p:ph type="sldImg"/>
          </p:nvPr>
        </p:nvSpPr>
        <p:spPr>
          <a:xfrm>
            <a:off x="1189038" y="703263"/>
            <a:ext cx="4632325" cy="347345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EE786F-9A54-4C30-B68C-D9EF79D33199}" type="slidenum">
              <a:rPr lang="en-US" smtClean="0"/>
              <a:pPr/>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AC315-BEEB-4AF2-977F-9B4165C7AB4C}" type="slidenum">
              <a:rPr lang="en-US" smtClean="0"/>
              <a:t>24</a:t>
            </a:fld>
            <a:endParaRPr lang="en-US"/>
          </a:p>
        </p:txBody>
      </p:sp>
    </p:spTree>
    <p:extLst>
      <p:ext uri="{BB962C8B-B14F-4D97-AF65-F5344CB8AC3E}">
        <p14:creationId xmlns:p14="http://schemas.microsoft.com/office/powerpoint/2010/main" val="272003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2/8/2013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2/8/2013</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2/8/2013</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gberry@n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ryhbe@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fohn.net/camel-pictures-facts/camel-quiz.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fficeone.mvps.org/ppsctmgr/ppsctmgr.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officeone.mvps.org/powershow/powershow.html" TargetMode="External"/><Relationship Id="rId4" Type="http://schemas.openxmlformats.org/officeDocument/2006/relationships/hyperlink" Target="http://officeone.mvps.org/ppshortcuts/ppshortcuts.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Microsoft_Word_97_-_2003_Document1.doc"/></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7772400" cy="2895600"/>
          </a:xfrm>
        </p:spPr>
        <p:txBody>
          <a:bodyPr/>
          <a:lstStyle/>
          <a:p>
            <a:pPr algn="ctr"/>
            <a:r>
              <a:rPr lang="en-US" sz="3600" b="1" dirty="0" smtClean="0">
                <a:solidFill>
                  <a:srgbClr val="002060"/>
                </a:solidFill>
              </a:rPr>
              <a:t>Integrating Guided Inquiry</a:t>
            </a:r>
            <a:r>
              <a:rPr lang="en-US" sz="3600" b="1" dirty="0">
                <a:solidFill>
                  <a:srgbClr val="002060"/>
                </a:solidFill>
              </a:rPr>
              <a:t> </a:t>
            </a:r>
            <a:r>
              <a:rPr lang="en-US" sz="3600" b="1" dirty="0" smtClean="0">
                <a:solidFill>
                  <a:srgbClr val="002060"/>
                </a:solidFill>
              </a:rPr>
              <a:t>and Modeling:</a:t>
            </a:r>
            <a:br>
              <a:rPr lang="en-US" sz="3600" b="1" dirty="0" smtClean="0">
                <a:solidFill>
                  <a:srgbClr val="002060"/>
                </a:solidFill>
              </a:rPr>
            </a:br>
            <a:r>
              <a:rPr lang="en-US" sz="3600" b="1" dirty="0" smtClean="0">
                <a:solidFill>
                  <a:srgbClr val="002060"/>
                </a:solidFill>
              </a:rPr>
              <a:t>An example of </a:t>
            </a:r>
            <a:r>
              <a:rPr lang="en-US" sz="3600" b="1" dirty="0" smtClean="0">
                <a:solidFill>
                  <a:srgbClr val="002060"/>
                </a:solidFill>
              </a:rPr>
              <a:t> </a:t>
            </a:r>
            <a:r>
              <a:rPr lang="en-US" sz="3600" b="1" dirty="0" smtClean="0">
                <a:solidFill>
                  <a:schemeClr val="accent3">
                    <a:lumMod val="50000"/>
                  </a:schemeClr>
                </a:solidFill>
              </a:rPr>
              <a:t>“</a:t>
            </a:r>
            <a:r>
              <a:rPr lang="en-US" sz="3600" b="1" dirty="0" smtClean="0">
                <a:solidFill>
                  <a:schemeClr val="accent3">
                    <a:lumMod val="50000"/>
                  </a:schemeClr>
                </a:solidFill>
              </a:rPr>
              <a:t>Reading </a:t>
            </a:r>
            <a:r>
              <a:rPr lang="en-US" sz="3600" b="1" dirty="0">
                <a:solidFill>
                  <a:schemeClr val="accent3">
                    <a:lumMod val="50000"/>
                  </a:schemeClr>
                </a:solidFill>
              </a:rPr>
              <a:t>an </a:t>
            </a:r>
            <a:r>
              <a:rPr lang="en-US" sz="3600" b="1" dirty="0" smtClean="0">
                <a:solidFill>
                  <a:schemeClr val="accent3">
                    <a:lumMod val="50000"/>
                  </a:schemeClr>
                </a:solidFill>
              </a:rPr>
              <a:t>Object”</a:t>
            </a:r>
            <a:br>
              <a:rPr lang="en-US" sz="3600" b="1" dirty="0" smtClean="0">
                <a:solidFill>
                  <a:schemeClr val="accent3">
                    <a:lumMod val="50000"/>
                  </a:schemeClr>
                </a:solidFill>
              </a:rPr>
            </a:br>
            <a:r>
              <a:rPr lang="en-US" sz="3600" b="1" dirty="0" smtClean="0">
                <a:solidFill>
                  <a:schemeClr val="accent3">
                    <a:lumMod val="50000"/>
                  </a:schemeClr>
                </a:solidFill>
              </a:rPr>
              <a:t> </a:t>
            </a:r>
            <a:br>
              <a:rPr lang="en-US" sz="3600" b="1" dirty="0" smtClean="0">
                <a:solidFill>
                  <a:schemeClr val="accent3">
                    <a:lumMod val="50000"/>
                  </a:schemeClr>
                </a:solidFill>
              </a:rPr>
            </a:br>
            <a:r>
              <a:rPr lang="en-US" sz="2400" b="1" dirty="0" smtClean="0">
                <a:solidFill>
                  <a:srgbClr val="7030A0"/>
                </a:solidFill>
              </a:rPr>
              <a:t>for any grade,  any age,   any science topic</a:t>
            </a:r>
            <a:endParaRPr lang="en-US" sz="2400" dirty="0">
              <a:solidFill>
                <a:srgbClr val="7030A0"/>
              </a:solidFill>
            </a:endParaRPr>
          </a:p>
        </p:txBody>
      </p:sp>
      <p:sp>
        <p:nvSpPr>
          <p:cNvPr id="3" name="Subtitle 2"/>
          <p:cNvSpPr>
            <a:spLocks noGrp="1"/>
          </p:cNvSpPr>
          <p:nvPr>
            <p:ph type="subTitle" idx="1"/>
          </p:nvPr>
        </p:nvSpPr>
        <p:spPr>
          <a:xfrm>
            <a:off x="228600" y="3352800"/>
            <a:ext cx="8001000" cy="2590800"/>
          </a:xfrm>
        </p:spPr>
        <p:txBody>
          <a:bodyPr>
            <a:normAutofit fontScale="92500"/>
          </a:bodyPr>
          <a:lstStyle/>
          <a:p>
            <a:pPr algn="ctr"/>
            <a:r>
              <a:rPr lang="en-US" sz="3300" b="1" dirty="0" smtClean="0">
                <a:solidFill>
                  <a:srgbClr val="FF0000"/>
                </a:solidFill>
                <a:latin typeface="Arial Narrow" pitchFamily="34" charset="0"/>
              </a:rPr>
              <a:t>Gordon Berry</a:t>
            </a:r>
            <a:r>
              <a:rPr lang="en-US" sz="3300" b="1" dirty="0">
                <a:solidFill>
                  <a:srgbClr val="C00000"/>
                </a:solidFill>
                <a:latin typeface="Arial Narrow" pitchFamily="34" charset="0"/>
              </a:rPr>
              <a:t>*</a:t>
            </a:r>
            <a:r>
              <a:rPr lang="en-US" sz="3300" b="1" dirty="0" smtClean="0">
                <a:solidFill>
                  <a:srgbClr val="C00000"/>
                </a:solidFill>
                <a:latin typeface="Arial Narrow" pitchFamily="34" charset="0"/>
              </a:rPr>
              <a:t> </a:t>
            </a:r>
            <a:r>
              <a:rPr lang="en-US" sz="3300" b="1" dirty="0" smtClean="0">
                <a:solidFill>
                  <a:srgbClr val="FF0000"/>
                </a:solidFill>
                <a:latin typeface="Arial Narrow" pitchFamily="34" charset="0"/>
              </a:rPr>
              <a:t>and</a:t>
            </a:r>
            <a:r>
              <a:rPr lang="en-US" sz="3300" b="1" dirty="0" smtClean="0">
                <a:solidFill>
                  <a:srgbClr val="C00000"/>
                </a:solidFill>
                <a:latin typeface="Arial Narrow" pitchFamily="34" charset="0"/>
              </a:rPr>
              <a:t> </a:t>
            </a:r>
            <a:r>
              <a:rPr lang="en-US" sz="3600" b="1" dirty="0" smtClean="0">
                <a:solidFill>
                  <a:srgbClr val="FF0000"/>
                </a:solidFill>
                <a:latin typeface="Arial Narrow" pitchFamily="34" charset="0"/>
              </a:rPr>
              <a:t>Mary Hynes-Berry</a:t>
            </a:r>
            <a:r>
              <a:rPr lang="en-US" sz="3600" b="1" dirty="0" smtClean="0">
                <a:solidFill>
                  <a:schemeClr val="tx2">
                    <a:lumMod val="50000"/>
                  </a:schemeClr>
                </a:solidFill>
                <a:latin typeface="Arial Narrow" pitchFamily="34" charset="0"/>
              </a:rPr>
              <a:t>** </a:t>
            </a:r>
            <a:endParaRPr lang="en-US" sz="3600" b="1" dirty="0">
              <a:solidFill>
                <a:schemeClr val="tx2">
                  <a:lumMod val="50000"/>
                </a:schemeClr>
              </a:solidFill>
              <a:latin typeface="Arial Narrow" pitchFamily="34" charset="0"/>
            </a:endParaRPr>
          </a:p>
          <a:p>
            <a:pPr algn="ctr"/>
            <a:endParaRPr lang="en-US" sz="3300" b="1" dirty="0" smtClean="0">
              <a:solidFill>
                <a:srgbClr val="C00000"/>
              </a:solidFill>
              <a:latin typeface="Arial Narrow" pitchFamily="34" charset="0"/>
            </a:endParaRPr>
          </a:p>
          <a:p>
            <a:pPr algn="ctr"/>
            <a:r>
              <a:rPr lang="en-US" sz="2600" b="1" dirty="0" smtClean="0">
                <a:solidFill>
                  <a:schemeClr val="tx2">
                    <a:lumMod val="50000"/>
                  </a:schemeClr>
                </a:solidFill>
                <a:latin typeface="Arial Narrow" pitchFamily="34" charset="0"/>
              </a:rPr>
              <a:t>*Physics </a:t>
            </a:r>
            <a:r>
              <a:rPr lang="en-US" sz="2600" b="1" dirty="0">
                <a:solidFill>
                  <a:schemeClr val="tx2">
                    <a:lumMod val="50000"/>
                  </a:schemeClr>
                </a:solidFill>
                <a:latin typeface="Arial Narrow" pitchFamily="34" charset="0"/>
              </a:rPr>
              <a:t>Dept., University of Notre </a:t>
            </a:r>
            <a:r>
              <a:rPr lang="en-US" sz="2600" b="1" dirty="0" smtClean="0">
                <a:solidFill>
                  <a:schemeClr val="tx2">
                    <a:lumMod val="50000"/>
                  </a:schemeClr>
                </a:solidFill>
                <a:latin typeface="Arial Narrow" pitchFamily="34" charset="0"/>
              </a:rPr>
              <a:t>Dame, Notre </a:t>
            </a:r>
            <a:r>
              <a:rPr lang="en-US" sz="2600" b="1" dirty="0">
                <a:solidFill>
                  <a:schemeClr val="tx2">
                    <a:lumMod val="50000"/>
                  </a:schemeClr>
                </a:solidFill>
                <a:latin typeface="Arial Narrow" pitchFamily="34" charset="0"/>
              </a:rPr>
              <a:t>Dame IN 46556</a:t>
            </a:r>
          </a:p>
          <a:p>
            <a:pPr algn="ctr"/>
            <a:r>
              <a:rPr lang="en-US" sz="2600" b="1" u="sng" dirty="0" smtClean="0">
                <a:latin typeface="Arial Narrow" pitchFamily="34" charset="0"/>
                <a:hlinkClick r:id="rId3"/>
              </a:rPr>
              <a:t>hgberry@nd.edu</a:t>
            </a:r>
            <a:r>
              <a:rPr lang="en-US" sz="2600" b="1" dirty="0" smtClean="0">
                <a:latin typeface="Arial Narrow" pitchFamily="34" charset="0"/>
              </a:rPr>
              <a:t> </a:t>
            </a:r>
            <a:endParaRPr lang="en-US" sz="2600" b="1" dirty="0">
              <a:latin typeface="Arial Narrow" pitchFamily="34" charset="0"/>
            </a:endParaRPr>
          </a:p>
          <a:p>
            <a:pPr algn="ctr"/>
            <a:r>
              <a:rPr lang="en-US" sz="2600" b="1" dirty="0" smtClean="0">
                <a:solidFill>
                  <a:schemeClr val="tx2">
                    <a:lumMod val="50000"/>
                  </a:schemeClr>
                </a:solidFill>
                <a:latin typeface="Arial Narrow" pitchFamily="34" charset="0"/>
              </a:rPr>
              <a:t>**The </a:t>
            </a:r>
            <a:r>
              <a:rPr lang="en-US" sz="2600" b="1" dirty="0">
                <a:solidFill>
                  <a:schemeClr val="tx2">
                    <a:lumMod val="50000"/>
                  </a:schemeClr>
                </a:solidFill>
                <a:latin typeface="Arial Narrow" pitchFamily="34" charset="0"/>
              </a:rPr>
              <a:t>Erikson Institute, Chicago, </a:t>
            </a:r>
            <a:r>
              <a:rPr lang="en-US" sz="2600" b="1" dirty="0" smtClean="0">
                <a:solidFill>
                  <a:schemeClr val="accent3">
                    <a:lumMod val="50000"/>
                  </a:schemeClr>
                </a:solidFill>
                <a:latin typeface="Arial Narrow" pitchFamily="34" charset="0"/>
                <a:hlinkClick r:id="rId4"/>
              </a:rPr>
              <a:t>maryhbe@gmail.com</a:t>
            </a:r>
            <a:r>
              <a:rPr lang="en-US" sz="2600" b="1" dirty="0" smtClean="0">
                <a:solidFill>
                  <a:schemeClr val="accent3">
                    <a:lumMod val="50000"/>
                  </a:schemeClr>
                </a:solidFill>
                <a:latin typeface="Arial Narrow" pitchFamily="34" charset="0"/>
              </a:rPr>
              <a:t> </a:t>
            </a:r>
            <a:r>
              <a:rPr lang="en-US" sz="2600" b="1" dirty="0">
                <a:solidFill>
                  <a:schemeClr val="tx2">
                    <a:lumMod val="50000"/>
                  </a:schemeClr>
                </a:solidFill>
                <a:latin typeface="Arial Narrow" pitchFamily="34" charset="0"/>
              </a:rPr>
              <a:t> </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1949625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10</a:t>
            </a:fld>
            <a:endParaRPr lang="en-US"/>
          </a:p>
        </p:txBody>
      </p:sp>
      <p:sp>
        <p:nvSpPr>
          <p:cNvPr id="3" name="Title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b="1" smtClean="0">
                <a:solidFill>
                  <a:schemeClr val="accent3">
                    <a:lumMod val="50000"/>
                  </a:schemeClr>
                </a:solidFill>
              </a:rPr>
              <a:t>Keep Hunting</a:t>
            </a:r>
            <a:endParaRPr lang="en-US" b="1" dirty="0">
              <a:solidFill>
                <a:schemeClr val="accent3">
                  <a:lumMod val="50000"/>
                </a:schemeClr>
              </a:solidFill>
            </a:endParaRPr>
          </a:p>
        </p:txBody>
      </p:sp>
      <p:sp>
        <p:nvSpPr>
          <p:cNvPr id="4" name="TextBox 3"/>
          <p:cNvSpPr txBox="1"/>
          <p:nvPr/>
        </p:nvSpPr>
        <p:spPr>
          <a:xfrm>
            <a:off x="489857" y="1905000"/>
            <a:ext cx="7280134" cy="3016210"/>
          </a:xfrm>
          <a:prstGeom prst="rect">
            <a:avLst/>
          </a:prstGeom>
          <a:noFill/>
        </p:spPr>
        <p:txBody>
          <a:bodyPr wrap="none" rtlCol="0">
            <a:spAutoFit/>
          </a:bodyPr>
          <a:lstStyle/>
          <a:p>
            <a:r>
              <a:rPr lang="en-US" sz="3200" b="1" dirty="0" smtClean="0">
                <a:solidFill>
                  <a:srgbClr val="7030A0"/>
                </a:solidFill>
              </a:rPr>
              <a:t>in your group – now using a whiteboard…</a:t>
            </a:r>
          </a:p>
          <a:p>
            <a:endParaRPr lang="en-US" sz="2800" dirty="0">
              <a:solidFill>
                <a:srgbClr val="C00000"/>
              </a:solidFill>
            </a:endParaRPr>
          </a:p>
          <a:p>
            <a:r>
              <a:rPr lang="en-US" sz="2800" dirty="0" smtClean="0">
                <a:solidFill>
                  <a:srgbClr val="C00000"/>
                </a:solidFill>
              </a:rPr>
              <a:t>- Draw </a:t>
            </a:r>
            <a:r>
              <a:rPr lang="en-US" sz="2800" dirty="0">
                <a:solidFill>
                  <a:srgbClr val="C00000"/>
                </a:solidFill>
              </a:rPr>
              <a:t>a second draft of </a:t>
            </a:r>
            <a:r>
              <a:rPr lang="en-US" sz="2800" dirty="0" smtClean="0">
                <a:solidFill>
                  <a:srgbClr val="C00000"/>
                </a:solidFill>
              </a:rPr>
              <a:t>an </a:t>
            </a:r>
            <a:r>
              <a:rPr lang="en-US" sz="2800" b="1" dirty="0" smtClean="0">
                <a:solidFill>
                  <a:srgbClr val="C00000"/>
                </a:solidFill>
              </a:rPr>
              <a:t>alpaca</a:t>
            </a:r>
            <a:r>
              <a:rPr lang="en-US" sz="2800" dirty="0" smtClean="0">
                <a:solidFill>
                  <a:srgbClr val="C00000"/>
                </a:solidFill>
              </a:rPr>
              <a:t>, </a:t>
            </a:r>
          </a:p>
          <a:p>
            <a:r>
              <a:rPr lang="en-US" sz="2800" dirty="0">
                <a:solidFill>
                  <a:srgbClr val="C00000"/>
                </a:solidFill>
              </a:rPr>
              <a:t>	</a:t>
            </a:r>
            <a:r>
              <a:rPr lang="en-US" sz="2800" dirty="0" smtClean="0">
                <a:solidFill>
                  <a:srgbClr val="C00000"/>
                </a:solidFill>
              </a:rPr>
              <a:t>		based </a:t>
            </a:r>
            <a:r>
              <a:rPr lang="en-US" sz="2800" dirty="0">
                <a:solidFill>
                  <a:srgbClr val="C00000"/>
                </a:solidFill>
              </a:rPr>
              <a:t>on your discussion</a:t>
            </a:r>
            <a:r>
              <a:rPr lang="en-US" sz="2800" dirty="0" smtClean="0">
                <a:solidFill>
                  <a:srgbClr val="C00000"/>
                </a:solidFill>
              </a:rPr>
              <a:t>.</a:t>
            </a:r>
          </a:p>
          <a:p>
            <a:endParaRPr lang="en-US" sz="2800" dirty="0">
              <a:solidFill>
                <a:srgbClr val="C00000"/>
              </a:solidFill>
            </a:endParaRPr>
          </a:p>
          <a:p>
            <a:r>
              <a:rPr lang="en-US" sz="2800" dirty="0" smtClean="0">
                <a:solidFill>
                  <a:srgbClr val="C00000"/>
                </a:solidFill>
              </a:rPr>
              <a:t>- Has your group any questions about Alpacas?</a:t>
            </a:r>
            <a:endParaRPr lang="en-US" sz="2800" dirty="0">
              <a:solidFill>
                <a:srgbClr val="C00000"/>
              </a:solidFill>
            </a:endParaRPr>
          </a:p>
          <a:p>
            <a:endParaRPr lang="en-US" dirty="0"/>
          </a:p>
        </p:txBody>
      </p:sp>
      <p:sp>
        <p:nvSpPr>
          <p:cNvPr id="5" name="TextBox 4"/>
          <p:cNvSpPr txBox="1"/>
          <p:nvPr/>
        </p:nvSpPr>
        <p:spPr>
          <a:xfrm>
            <a:off x="629986" y="5010834"/>
            <a:ext cx="6806350" cy="646331"/>
          </a:xfrm>
          <a:prstGeom prst="rect">
            <a:avLst/>
          </a:prstGeom>
          <a:noFill/>
        </p:spPr>
        <p:txBody>
          <a:bodyPr wrap="none" rtlCol="0">
            <a:spAutoFit/>
          </a:bodyPr>
          <a:lstStyle/>
          <a:p>
            <a:r>
              <a:rPr lang="en-US" sz="3600" b="1" dirty="0" smtClean="0"/>
              <a:t>Let’s have a whiteboard session….</a:t>
            </a:r>
            <a:endParaRPr lang="en-US" sz="3600" b="1" dirty="0"/>
          </a:p>
        </p:txBody>
      </p:sp>
    </p:spTree>
    <p:extLst>
      <p:ext uri="{BB962C8B-B14F-4D97-AF65-F5344CB8AC3E}">
        <p14:creationId xmlns:p14="http://schemas.microsoft.com/office/powerpoint/2010/main" val="517558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Keep Hunting</a:t>
            </a:r>
            <a:endParaRPr lang="en-US" b="1" dirty="0">
              <a:solidFill>
                <a:srgbClr val="0070C0"/>
              </a:solidFill>
            </a:endParaRPr>
          </a:p>
        </p:txBody>
      </p:sp>
      <p:sp>
        <p:nvSpPr>
          <p:cNvPr id="3" name="Content Placeholder 2"/>
          <p:cNvSpPr>
            <a:spLocks noGrp="1"/>
          </p:cNvSpPr>
          <p:nvPr>
            <p:ph sz="half" idx="1"/>
          </p:nvPr>
        </p:nvSpPr>
        <p:spPr>
          <a:xfrm>
            <a:off x="0" y="1447800"/>
            <a:ext cx="8305800" cy="4267200"/>
          </a:xfrm>
        </p:spPr>
        <p:txBody>
          <a:bodyPr>
            <a:noAutofit/>
          </a:bodyPr>
          <a:lstStyle/>
          <a:p>
            <a:pPr>
              <a:buFont typeface="Wingdings" pitchFamily="2" charset="2"/>
              <a:buChar char="q"/>
            </a:pPr>
            <a:r>
              <a:rPr lang="en-US" sz="2400" dirty="0" smtClean="0">
                <a:solidFill>
                  <a:srgbClr val="C00000"/>
                </a:solidFill>
              </a:rPr>
              <a:t> In your trio, read the “blurb” about alpacas…</a:t>
            </a:r>
          </a:p>
          <a:p>
            <a:pPr>
              <a:buFont typeface="Wingdings" pitchFamily="2" charset="2"/>
              <a:buChar char="q"/>
            </a:pPr>
            <a:r>
              <a:rPr lang="en-US" sz="2400" dirty="0" smtClean="0">
                <a:solidFill>
                  <a:srgbClr val="C00000"/>
                </a:solidFill>
              </a:rPr>
              <a:t> Examine the different “wools”</a:t>
            </a:r>
          </a:p>
          <a:p>
            <a:pPr>
              <a:buFont typeface="Wingdings" pitchFamily="2" charset="2"/>
              <a:buChar char="q"/>
            </a:pPr>
            <a:r>
              <a:rPr lang="en-US" sz="2400" dirty="0">
                <a:solidFill>
                  <a:srgbClr val="C00000"/>
                </a:solidFill>
              </a:rPr>
              <a:t> E</a:t>
            </a:r>
            <a:r>
              <a:rPr lang="en-US" sz="2400" dirty="0" smtClean="0">
                <a:solidFill>
                  <a:srgbClr val="C00000"/>
                </a:solidFill>
              </a:rPr>
              <a:t>xamine the photos of  the </a:t>
            </a:r>
            <a:r>
              <a:rPr lang="en-US" sz="2400" dirty="0" err="1" smtClean="0">
                <a:solidFill>
                  <a:srgbClr val="C00000"/>
                </a:solidFill>
              </a:rPr>
              <a:t>camelids</a:t>
            </a:r>
            <a:endParaRPr lang="en-US" sz="2400" dirty="0" smtClean="0">
              <a:solidFill>
                <a:srgbClr val="C00000"/>
              </a:solidFill>
            </a:endParaRPr>
          </a:p>
          <a:p>
            <a:pPr>
              <a:buFont typeface="Wingdings" pitchFamily="2" charset="2"/>
              <a:buChar char="q"/>
            </a:pPr>
            <a:endParaRPr lang="en-US" sz="2400" dirty="0" smtClean="0">
              <a:solidFill>
                <a:srgbClr val="C00000"/>
              </a:solidFill>
            </a:endParaRPr>
          </a:p>
          <a:p>
            <a:pPr>
              <a:buFont typeface="Wingdings" pitchFamily="2" charset="2"/>
              <a:buChar char="q"/>
            </a:pPr>
            <a:r>
              <a:rPr lang="en-US" sz="2400" dirty="0" smtClean="0">
                <a:solidFill>
                  <a:srgbClr val="C00000"/>
                </a:solidFill>
              </a:rPr>
              <a:t>Can you complete a careful “scientific” drawing of an alpaca  (which distinguishes it from the other </a:t>
            </a:r>
            <a:r>
              <a:rPr lang="en-US" sz="2400" dirty="0" err="1" smtClean="0">
                <a:solidFill>
                  <a:srgbClr val="C00000"/>
                </a:solidFill>
              </a:rPr>
              <a:t>camelids</a:t>
            </a:r>
            <a:r>
              <a:rPr lang="en-US" sz="2400" dirty="0" smtClean="0">
                <a:solidFill>
                  <a:srgbClr val="C00000"/>
                </a:solidFill>
              </a:rPr>
              <a:t>, and other “wooly” animals such as sheep, goats….?)</a:t>
            </a:r>
          </a:p>
          <a:p>
            <a:pPr marL="114300" indent="0">
              <a:buNone/>
            </a:pPr>
            <a:endParaRPr lang="en-US" sz="2400" dirty="0" smtClean="0">
              <a:solidFill>
                <a:srgbClr val="C00000"/>
              </a:solidFill>
            </a:endParaRPr>
          </a:p>
          <a:p>
            <a:pPr>
              <a:buFont typeface="Wingdings" pitchFamily="2" charset="2"/>
              <a:buChar char="q"/>
            </a:pPr>
            <a:r>
              <a:rPr lang="en-US" sz="2400" dirty="0" smtClean="0">
                <a:solidFill>
                  <a:srgbClr val="C00000"/>
                </a:solidFill>
              </a:rPr>
              <a:t>Record questions and thoughts that you have about alpacas and the other </a:t>
            </a:r>
            <a:r>
              <a:rPr lang="en-US" sz="2400" dirty="0" err="1" smtClean="0">
                <a:solidFill>
                  <a:srgbClr val="C00000"/>
                </a:solidFill>
              </a:rPr>
              <a:t>camelids</a:t>
            </a:r>
            <a:endParaRPr lang="en-US" sz="2400" dirty="0" smtClean="0">
              <a:solidFill>
                <a:srgbClr val="C00000"/>
              </a:solidFill>
            </a:endParaRPr>
          </a:p>
          <a:p>
            <a:pPr>
              <a:buFont typeface="Wingdings" pitchFamily="2" charset="2"/>
              <a:buChar char="q"/>
            </a:pPr>
            <a:endParaRPr lang="en-US" sz="2400" dirty="0" smtClean="0">
              <a:solidFill>
                <a:srgbClr val="C00000"/>
              </a:solidFill>
            </a:endParaRPr>
          </a:p>
          <a:p>
            <a:pPr>
              <a:buFont typeface="Wingdings" pitchFamily="2" charset="2"/>
              <a:buChar char="q"/>
            </a:pPr>
            <a:r>
              <a:rPr lang="en-US" sz="2400" b="1" dirty="0" smtClean="0">
                <a:solidFill>
                  <a:srgbClr val="0070C0"/>
                </a:solidFill>
              </a:rPr>
              <a:t>Debriefing discussion</a:t>
            </a:r>
            <a:endParaRPr lang="en-US" sz="2400" b="1" dirty="0">
              <a:solidFill>
                <a:srgbClr val="0070C0"/>
              </a:solidFill>
            </a:endParaRPr>
          </a:p>
        </p:txBody>
      </p:sp>
    </p:spTree>
    <p:extLst>
      <p:ext uri="{BB962C8B-B14F-4D97-AF65-F5344CB8AC3E}">
        <p14:creationId xmlns:p14="http://schemas.microsoft.com/office/powerpoint/2010/main" val="242439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12</a:t>
            </a:fld>
            <a:endParaRPr lang="en-US"/>
          </a:p>
        </p:txBody>
      </p:sp>
      <p:sp>
        <p:nvSpPr>
          <p:cNvPr id="3" name="TextBox 2"/>
          <p:cNvSpPr txBox="1"/>
          <p:nvPr/>
        </p:nvSpPr>
        <p:spPr>
          <a:xfrm>
            <a:off x="57702" y="609600"/>
            <a:ext cx="6190698" cy="3508653"/>
          </a:xfrm>
          <a:prstGeom prst="rect">
            <a:avLst/>
          </a:prstGeom>
          <a:noFill/>
        </p:spPr>
        <p:txBody>
          <a:bodyPr wrap="square" rtlCol="0">
            <a:spAutoFit/>
          </a:bodyPr>
          <a:lstStyle/>
          <a:p>
            <a:pPr algn="ctr"/>
            <a:r>
              <a:rPr lang="en-US" sz="4800" dirty="0" smtClean="0"/>
              <a:t>REFLECTION</a:t>
            </a:r>
          </a:p>
          <a:p>
            <a:pPr algn="ctr"/>
            <a:r>
              <a:rPr lang="en-US" sz="4800" b="1" dirty="0" smtClean="0">
                <a:solidFill>
                  <a:schemeClr val="accent3">
                    <a:lumMod val="50000"/>
                  </a:schemeClr>
                </a:solidFill>
              </a:rPr>
              <a:t>Force- Fed Learning </a:t>
            </a:r>
          </a:p>
          <a:p>
            <a:pPr algn="ctr"/>
            <a:r>
              <a:rPr lang="en-US" sz="3600" b="1" dirty="0">
                <a:solidFill>
                  <a:srgbClr val="C00000"/>
                </a:solidFill>
              </a:rPr>
              <a:t>Or </a:t>
            </a:r>
            <a:endParaRPr lang="en-US" sz="3600" b="1" dirty="0" smtClean="0">
              <a:solidFill>
                <a:schemeClr val="accent3">
                  <a:lumMod val="50000"/>
                </a:schemeClr>
              </a:solidFill>
            </a:endParaRPr>
          </a:p>
          <a:p>
            <a:pPr algn="ctr"/>
            <a:r>
              <a:rPr lang="en-US" sz="5400" b="1" dirty="0" smtClean="0">
                <a:solidFill>
                  <a:srgbClr val="C00000"/>
                </a:solidFill>
              </a:rPr>
              <a:t>Hunting for ideas ? </a:t>
            </a:r>
          </a:p>
          <a:p>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57200"/>
            <a:ext cx="2009013" cy="2895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733800"/>
            <a:ext cx="3652157" cy="2739118"/>
          </a:xfrm>
          <a:prstGeom prst="rect">
            <a:avLst/>
          </a:prstGeom>
        </p:spPr>
      </p:pic>
    </p:spTree>
    <p:extLst>
      <p:ext uri="{BB962C8B-B14F-4D97-AF65-F5344CB8AC3E}">
        <p14:creationId xmlns:p14="http://schemas.microsoft.com/office/powerpoint/2010/main" val="4218148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13</a:t>
            </a:fld>
            <a:endParaRPr lang="en-US"/>
          </a:p>
        </p:txBody>
      </p:sp>
      <p:sp>
        <p:nvSpPr>
          <p:cNvPr id="3" name="TextBox 2"/>
          <p:cNvSpPr txBox="1"/>
          <p:nvPr/>
        </p:nvSpPr>
        <p:spPr>
          <a:xfrm>
            <a:off x="457200" y="990600"/>
            <a:ext cx="7086600" cy="5078313"/>
          </a:xfrm>
          <a:prstGeom prst="rect">
            <a:avLst/>
          </a:prstGeom>
          <a:noFill/>
        </p:spPr>
        <p:txBody>
          <a:bodyPr wrap="square" rtlCol="0">
            <a:spAutoFit/>
          </a:bodyPr>
          <a:lstStyle/>
          <a:p>
            <a:pPr algn="ctr"/>
            <a:r>
              <a:rPr lang="en-US" sz="4800" b="1" dirty="0" smtClean="0">
                <a:solidFill>
                  <a:schemeClr val="accent3">
                    <a:lumMod val="50000"/>
                  </a:schemeClr>
                </a:solidFill>
              </a:rPr>
              <a:t>Which of the Framework Practice Standards Came Into Play? </a:t>
            </a:r>
          </a:p>
          <a:p>
            <a:pPr algn="ctr"/>
            <a:endParaRPr lang="en-US" sz="4800" b="1" dirty="0" smtClean="0">
              <a:solidFill>
                <a:schemeClr val="accent3">
                  <a:lumMod val="50000"/>
                </a:schemeClr>
              </a:solidFill>
            </a:endParaRPr>
          </a:p>
          <a:p>
            <a:pPr algn="ctr"/>
            <a:r>
              <a:rPr lang="en-US" sz="4800" b="1" dirty="0" smtClean="0">
                <a:solidFill>
                  <a:srgbClr val="FF0000"/>
                </a:solidFill>
              </a:rPr>
              <a:t>Whose </a:t>
            </a:r>
            <a:r>
              <a:rPr lang="en-US" sz="4800" b="1" dirty="0">
                <a:solidFill>
                  <a:srgbClr val="FF0000"/>
                </a:solidFill>
              </a:rPr>
              <a:t>Questions Drove this Inquiry?</a:t>
            </a:r>
          </a:p>
          <a:p>
            <a:endParaRPr lang="en-US" sz="3600" dirty="0"/>
          </a:p>
        </p:txBody>
      </p:sp>
    </p:spTree>
    <p:extLst>
      <p:ext uri="{BB962C8B-B14F-4D97-AF65-F5344CB8AC3E}">
        <p14:creationId xmlns:p14="http://schemas.microsoft.com/office/powerpoint/2010/main" val="238631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14</a:t>
            </a:fld>
            <a:endParaRPr lang="en-US"/>
          </a:p>
        </p:txBody>
      </p:sp>
      <p:sp>
        <p:nvSpPr>
          <p:cNvPr id="6" name="Rectangle 5"/>
          <p:cNvSpPr/>
          <p:nvPr/>
        </p:nvSpPr>
        <p:spPr>
          <a:xfrm>
            <a:off x="838200" y="1447800"/>
            <a:ext cx="6858000" cy="4401205"/>
          </a:xfrm>
          <a:prstGeom prst="rect">
            <a:avLst/>
          </a:prstGeom>
        </p:spPr>
        <p:txBody>
          <a:bodyPr wrap="square">
            <a:spAutoFit/>
          </a:bodyPr>
          <a:lstStyle/>
          <a:p>
            <a:r>
              <a:rPr lang="en-US" sz="2800" dirty="0">
                <a:latin typeface="Arial Narrow" pitchFamily="34" charset="0"/>
              </a:rPr>
              <a:t>1.</a:t>
            </a:r>
            <a:r>
              <a:rPr lang="en-US" sz="2800" b="1" dirty="0">
                <a:latin typeface="Arial Narrow" pitchFamily="34" charset="0"/>
              </a:rPr>
              <a:t> Asking </a:t>
            </a:r>
            <a:r>
              <a:rPr lang="en-US" sz="2800" dirty="0">
                <a:latin typeface="Arial Narrow" pitchFamily="34" charset="0"/>
              </a:rPr>
              <a:t>questions  </a:t>
            </a:r>
            <a:r>
              <a:rPr lang="en-US" sz="2800" dirty="0" smtClean="0">
                <a:latin typeface="Arial Narrow" pitchFamily="34" charset="0"/>
              </a:rPr>
              <a:t>&amp;  </a:t>
            </a:r>
            <a:r>
              <a:rPr lang="en-US" sz="2800" b="1" dirty="0">
                <a:latin typeface="Arial Narrow" pitchFamily="34" charset="0"/>
              </a:rPr>
              <a:t>defining</a:t>
            </a:r>
            <a:r>
              <a:rPr lang="en-US" sz="2800" dirty="0">
                <a:latin typeface="Arial Narrow" pitchFamily="34" charset="0"/>
              </a:rPr>
              <a:t> problems </a:t>
            </a:r>
            <a:r>
              <a:rPr lang="en-US" sz="2800" dirty="0" smtClean="0">
                <a:latin typeface="Arial Narrow" pitchFamily="34" charset="0"/>
              </a:rPr>
              <a:t> </a:t>
            </a:r>
            <a:endParaRPr lang="en-US" sz="2800" dirty="0">
              <a:latin typeface="Arial Narrow" pitchFamily="34" charset="0"/>
            </a:endParaRPr>
          </a:p>
          <a:p>
            <a:r>
              <a:rPr lang="en-US" sz="2800" dirty="0">
                <a:latin typeface="Arial Narrow" pitchFamily="34" charset="0"/>
              </a:rPr>
              <a:t>2. </a:t>
            </a:r>
            <a:r>
              <a:rPr lang="en-US" sz="2800" b="1" dirty="0" smtClean="0">
                <a:latin typeface="Arial Narrow" pitchFamily="34" charset="0"/>
              </a:rPr>
              <a:t>Developing</a:t>
            </a:r>
            <a:r>
              <a:rPr lang="en-US" sz="2800" dirty="0" smtClean="0">
                <a:latin typeface="Arial Narrow" pitchFamily="34" charset="0"/>
              </a:rPr>
              <a:t> &amp; </a:t>
            </a:r>
            <a:r>
              <a:rPr lang="en-US" sz="2800" b="1" dirty="0" smtClean="0">
                <a:latin typeface="Arial Narrow" pitchFamily="34" charset="0"/>
              </a:rPr>
              <a:t>using </a:t>
            </a:r>
            <a:r>
              <a:rPr lang="en-US" sz="2800" b="1" dirty="0">
                <a:latin typeface="Arial Narrow" pitchFamily="34" charset="0"/>
              </a:rPr>
              <a:t>models</a:t>
            </a:r>
          </a:p>
          <a:p>
            <a:r>
              <a:rPr lang="en-US" sz="2800" dirty="0">
                <a:solidFill>
                  <a:srgbClr val="0070C0"/>
                </a:solidFill>
                <a:latin typeface="Arial Narrow" pitchFamily="34" charset="0"/>
              </a:rPr>
              <a:t>3. </a:t>
            </a:r>
            <a:r>
              <a:rPr lang="en-US" sz="2800" b="1" dirty="0">
                <a:solidFill>
                  <a:srgbClr val="0070C0"/>
                </a:solidFill>
                <a:latin typeface="Arial Narrow" pitchFamily="34" charset="0"/>
              </a:rPr>
              <a:t>Planning</a:t>
            </a:r>
            <a:r>
              <a:rPr lang="en-US" sz="2800" dirty="0">
                <a:solidFill>
                  <a:srgbClr val="0070C0"/>
                </a:solidFill>
                <a:latin typeface="Arial Narrow" pitchFamily="34" charset="0"/>
              </a:rPr>
              <a:t> </a:t>
            </a:r>
            <a:r>
              <a:rPr lang="en-US" sz="2800" dirty="0" smtClean="0">
                <a:solidFill>
                  <a:srgbClr val="0070C0"/>
                </a:solidFill>
                <a:latin typeface="Arial Narrow" pitchFamily="34" charset="0"/>
              </a:rPr>
              <a:t>&amp; </a:t>
            </a:r>
            <a:r>
              <a:rPr lang="en-US" sz="2800" b="1" dirty="0" smtClean="0">
                <a:solidFill>
                  <a:srgbClr val="0070C0"/>
                </a:solidFill>
                <a:latin typeface="Arial Narrow" pitchFamily="34" charset="0"/>
              </a:rPr>
              <a:t>carrying </a:t>
            </a:r>
            <a:r>
              <a:rPr lang="en-US" sz="2800" b="1" dirty="0">
                <a:solidFill>
                  <a:srgbClr val="0070C0"/>
                </a:solidFill>
                <a:latin typeface="Arial Narrow" pitchFamily="34" charset="0"/>
              </a:rPr>
              <a:t>out </a:t>
            </a:r>
            <a:r>
              <a:rPr lang="en-US" sz="2800" dirty="0">
                <a:solidFill>
                  <a:srgbClr val="0070C0"/>
                </a:solidFill>
                <a:latin typeface="Arial Narrow" pitchFamily="34" charset="0"/>
              </a:rPr>
              <a:t>investigations</a:t>
            </a:r>
          </a:p>
          <a:p>
            <a:r>
              <a:rPr lang="en-US" sz="2800" dirty="0">
                <a:solidFill>
                  <a:srgbClr val="0070C0"/>
                </a:solidFill>
                <a:latin typeface="Arial Narrow" pitchFamily="34" charset="0"/>
              </a:rPr>
              <a:t>4.</a:t>
            </a:r>
            <a:r>
              <a:rPr lang="en-US" sz="2800" b="1" dirty="0">
                <a:solidFill>
                  <a:srgbClr val="0070C0"/>
                </a:solidFill>
                <a:latin typeface="Arial Narrow" pitchFamily="34" charset="0"/>
              </a:rPr>
              <a:t> Analyzing </a:t>
            </a:r>
            <a:r>
              <a:rPr lang="en-US" sz="2800" dirty="0" smtClean="0">
                <a:solidFill>
                  <a:srgbClr val="0070C0"/>
                </a:solidFill>
                <a:latin typeface="Arial Narrow" pitchFamily="34" charset="0"/>
              </a:rPr>
              <a:t>&amp; </a:t>
            </a:r>
            <a:r>
              <a:rPr lang="en-US" sz="2800" b="1" dirty="0" smtClean="0">
                <a:solidFill>
                  <a:srgbClr val="0070C0"/>
                </a:solidFill>
                <a:latin typeface="Arial Narrow" pitchFamily="34" charset="0"/>
              </a:rPr>
              <a:t>interpreting </a:t>
            </a:r>
            <a:r>
              <a:rPr lang="en-US" sz="2800" dirty="0">
                <a:solidFill>
                  <a:srgbClr val="0070C0"/>
                </a:solidFill>
                <a:latin typeface="Arial Narrow" pitchFamily="34" charset="0"/>
              </a:rPr>
              <a:t>data</a:t>
            </a:r>
          </a:p>
          <a:p>
            <a:r>
              <a:rPr lang="en-US" sz="2800" dirty="0">
                <a:solidFill>
                  <a:srgbClr val="0070C0"/>
                </a:solidFill>
                <a:latin typeface="Arial Narrow" pitchFamily="34" charset="0"/>
              </a:rPr>
              <a:t>5</a:t>
            </a:r>
            <a:r>
              <a:rPr lang="en-US" sz="2800" b="1" dirty="0">
                <a:solidFill>
                  <a:srgbClr val="0070C0"/>
                </a:solidFill>
                <a:latin typeface="Arial Narrow" pitchFamily="34" charset="0"/>
              </a:rPr>
              <a:t>. Using mathematics </a:t>
            </a:r>
            <a:r>
              <a:rPr lang="en-US" sz="2800" dirty="0">
                <a:solidFill>
                  <a:srgbClr val="0070C0"/>
                </a:solidFill>
                <a:latin typeface="Arial Narrow" pitchFamily="34" charset="0"/>
              </a:rPr>
              <a:t>and computational thinking</a:t>
            </a:r>
          </a:p>
          <a:p>
            <a:r>
              <a:rPr lang="en-US" sz="2800" dirty="0">
                <a:solidFill>
                  <a:srgbClr val="0070C0"/>
                </a:solidFill>
                <a:latin typeface="Arial Narrow" pitchFamily="34" charset="0"/>
              </a:rPr>
              <a:t>6. </a:t>
            </a:r>
            <a:r>
              <a:rPr lang="en-US" sz="2800" b="1" dirty="0">
                <a:solidFill>
                  <a:srgbClr val="0070C0"/>
                </a:solidFill>
                <a:latin typeface="Arial Narrow" pitchFamily="34" charset="0"/>
              </a:rPr>
              <a:t>Constructing </a:t>
            </a:r>
            <a:r>
              <a:rPr lang="en-US" sz="2800" dirty="0">
                <a:solidFill>
                  <a:srgbClr val="0070C0"/>
                </a:solidFill>
                <a:latin typeface="Arial Narrow" pitchFamily="34" charset="0"/>
              </a:rPr>
              <a:t>explanations </a:t>
            </a:r>
            <a:r>
              <a:rPr lang="en-US" sz="2800" dirty="0" smtClean="0">
                <a:solidFill>
                  <a:srgbClr val="0070C0"/>
                </a:solidFill>
                <a:latin typeface="Arial Narrow" pitchFamily="34" charset="0"/>
              </a:rPr>
              <a:t>&amp; </a:t>
            </a:r>
            <a:r>
              <a:rPr lang="en-US" sz="2800" b="1" dirty="0" smtClean="0">
                <a:solidFill>
                  <a:srgbClr val="0070C0"/>
                </a:solidFill>
                <a:latin typeface="Arial Narrow" pitchFamily="34" charset="0"/>
              </a:rPr>
              <a:t>designing</a:t>
            </a:r>
            <a:endParaRPr lang="en-US" sz="2800" b="1" dirty="0">
              <a:solidFill>
                <a:srgbClr val="0070C0"/>
              </a:solidFill>
              <a:latin typeface="Arial Narrow" pitchFamily="34" charset="0"/>
            </a:endParaRPr>
          </a:p>
          <a:p>
            <a:r>
              <a:rPr lang="en-US" sz="2800" dirty="0">
                <a:solidFill>
                  <a:srgbClr val="0070C0"/>
                </a:solidFill>
                <a:latin typeface="Arial Narrow" pitchFamily="34" charset="0"/>
              </a:rPr>
              <a:t>solutions </a:t>
            </a:r>
          </a:p>
          <a:p>
            <a:r>
              <a:rPr lang="en-US" sz="2800" dirty="0" smtClean="0">
                <a:latin typeface="Arial Narrow" pitchFamily="34" charset="0"/>
              </a:rPr>
              <a:t>7</a:t>
            </a:r>
            <a:r>
              <a:rPr lang="en-US" sz="2800" dirty="0">
                <a:latin typeface="Arial Narrow" pitchFamily="34" charset="0"/>
              </a:rPr>
              <a:t>. </a:t>
            </a:r>
            <a:r>
              <a:rPr lang="en-US" sz="2800" b="1" dirty="0">
                <a:latin typeface="Arial Narrow" pitchFamily="34" charset="0"/>
              </a:rPr>
              <a:t>Engaging </a:t>
            </a:r>
            <a:r>
              <a:rPr lang="en-US" sz="2800" dirty="0">
                <a:latin typeface="Arial Narrow" pitchFamily="34" charset="0"/>
              </a:rPr>
              <a:t>in argument from evidence</a:t>
            </a:r>
          </a:p>
          <a:p>
            <a:r>
              <a:rPr lang="en-US" sz="2800" dirty="0">
                <a:latin typeface="Arial Narrow" pitchFamily="34" charset="0"/>
              </a:rPr>
              <a:t>8</a:t>
            </a:r>
            <a:r>
              <a:rPr lang="en-US" sz="2800" b="1" dirty="0">
                <a:latin typeface="Arial Narrow" pitchFamily="34" charset="0"/>
              </a:rPr>
              <a:t>. Obtaining, evaluating</a:t>
            </a:r>
            <a:r>
              <a:rPr lang="en-US" sz="2800" dirty="0">
                <a:latin typeface="Arial Narrow" pitchFamily="34" charset="0"/>
              </a:rPr>
              <a:t>, </a:t>
            </a:r>
            <a:r>
              <a:rPr lang="en-US" sz="2800" dirty="0" smtClean="0">
                <a:latin typeface="Arial Narrow" pitchFamily="34" charset="0"/>
              </a:rPr>
              <a:t>&amp; </a:t>
            </a:r>
            <a:r>
              <a:rPr lang="en-US" sz="2800" b="1" dirty="0" smtClean="0">
                <a:latin typeface="Arial Narrow" pitchFamily="34" charset="0"/>
              </a:rPr>
              <a:t>communicating </a:t>
            </a:r>
            <a:r>
              <a:rPr lang="en-US" sz="2800" dirty="0">
                <a:latin typeface="Arial Narrow" pitchFamily="34" charset="0"/>
              </a:rPr>
              <a:t>information</a:t>
            </a:r>
          </a:p>
        </p:txBody>
      </p:sp>
      <p:sp>
        <p:nvSpPr>
          <p:cNvPr id="8" name="TextBox 7"/>
          <p:cNvSpPr txBox="1"/>
          <p:nvPr/>
        </p:nvSpPr>
        <p:spPr>
          <a:xfrm>
            <a:off x="381000" y="228600"/>
            <a:ext cx="7239000" cy="1077218"/>
          </a:xfrm>
          <a:prstGeom prst="rect">
            <a:avLst/>
          </a:prstGeom>
          <a:noFill/>
        </p:spPr>
        <p:txBody>
          <a:bodyPr wrap="square" rtlCol="0">
            <a:spAutoFit/>
          </a:bodyPr>
          <a:lstStyle/>
          <a:p>
            <a:pPr algn="ctr"/>
            <a:r>
              <a:rPr lang="en-US" sz="3200" b="1" dirty="0" smtClean="0">
                <a:solidFill>
                  <a:srgbClr val="FF0000"/>
                </a:solidFill>
              </a:rPr>
              <a:t>The NGSS’s Framework of </a:t>
            </a:r>
          </a:p>
          <a:p>
            <a:pPr algn="ctr"/>
            <a:r>
              <a:rPr lang="en-US" sz="3200" b="1" dirty="0" smtClean="0">
                <a:solidFill>
                  <a:srgbClr val="FF0000"/>
                </a:solidFill>
              </a:rPr>
              <a:t>Scientific and Engineering Practices </a:t>
            </a:r>
            <a:endParaRPr lang="en-US" sz="3200" b="1" dirty="0">
              <a:solidFill>
                <a:srgbClr val="FF0000"/>
              </a:solidFill>
            </a:endParaRPr>
          </a:p>
        </p:txBody>
      </p:sp>
    </p:spTree>
    <p:extLst>
      <p:ext uri="{BB962C8B-B14F-4D97-AF65-F5344CB8AC3E}">
        <p14:creationId xmlns:p14="http://schemas.microsoft.com/office/powerpoint/2010/main" val="1614163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15</a:t>
            </a:fld>
            <a:endParaRPr lang="en-US"/>
          </a:p>
        </p:txBody>
      </p:sp>
      <p:sp>
        <p:nvSpPr>
          <p:cNvPr id="3" name="TextBox 2"/>
          <p:cNvSpPr txBox="1"/>
          <p:nvPr/>
        </p:nvSpPr>
        <p:spPr>
          <a:xfrm>
            <a:off x="489856" y="762000"/>
            <a:ext cx="7587343" cy="5078313"/>
          </a:xfrm>
          <a:prstGeom prst="rect">
            <a:avLst/>
          </a:prstGeom>
          <a:noFill/>
        </p:spPr>
        <p:txBody>
          <a:bodyPr wrap="square" rtlCol="0">
            <a:spAutoFit/>
          </a:bodyPr>
          <a:lstStyle/>
          <a:p>
            <a:pPr algn="ctr"/>
            <a:r>
              <a:rPr lang="en-US" sz="4800" b="1" dirty="0" smtClean="0">
                <a:solidFill>
                  <a:srgbClr val="FF0000"/>
                </a:solidFill>
              </a:rPr>
              <a:t>Whose </a:t>
            </a:r>
            <a:r>
              <a:rPr lang="en-US" sz="4800" b="1" dirty="0">
                <a:solidFill>
                  <a:srgbClr val="FF0000"/>
                </a:solidFill>
              </a:rPr>
              <a:t>Questions Drove this Inquiry</a:t>
            </a:r>
            <a:r>
              <a:rPr lang="en-US" sz="4800" b="1" dirty="0" smtClean="0">
                <a:solidFill>
                  <a:srgbClr val="FF0000"/>
                </a:solidFill>
              </a:rPr>
              <a:t>?</a:t>
            </a:r>
          </a:p>
          <a:p>
            <a:pPr algn="ctr"/>
            <a:r>
              <a:rPr lang="en-US" sz="4800" b="1" dirty="0">
                <a:solidFill>
                  <a:srgbClr val="FF0000"/>
                </a:solidFill>
              </a:rPr>
              <a:t> </a:t>
            </a:r>
            <a:r>
              <a:rPr lang="en-US" sz="4800" b="1" dirty="0" smtClean="0">
                <a:solidFill>
                  <a:schemeClr val="accent3">
                    <a:lumMod val="50000"/>
                  </a:schemeClr>
                </a:solidFill>
              </a:rPr>
              <a:t>In how many different ways did information/understanding</a:t>
            </a:r>
          </a:p>
          <a:p>
            <a:pPr algn="ctr"/>
            <a:r>
              <a:rPr lang="en-US" sz="4800" b="1" dirty="0">
                <a:solidFill>
                  <a:schemeClr val="accent3">
                    <a:lumMod val="50000"/>
                  </a:schemeClr>
                </a:solidFill>
              </a:rPr>
              <a:t>g</a:t>
            </a:r>
            <a:r>
              <a:rPr lang="en-US" sz="4800" b="1" dirty="0" smtClean="0">
                <a:solidFill>
                  <a:schemeClr val="accent3">
                    <a:lumMod val="50000"/>
                  </a:schemeClr>
                </a:solidFill>
              </a:rPr>
              <a:t>et represented?</a:t>
            </a:r>
            <a:endParaRPr lang="en-US" sz="4800" b="1" dirty="0">
              <a:solidFill>
                <a:schemeClr val="accent3">
                  <a:lumMod val="50000"/>
                </a:schemeClr>
              </a:solidFill>
            </a:endParaRPr>
          </a:p>
          <a:p>
            <a:endParaRPr lang="en-US" sz="3600" dirty="0">
              <a:solidFill>
                <a:schemeClr val="accent3">
                  <a:lumMod val="50000"/>
                </a:schemeClr>
              </a:solidFill>
            </a:endParaRPr>
          </a:p>
        </p:txBody>
      </p:sp>
      <p:sp>
        <p:nvSpPr>
          <p:cNvPr id="4" name="TextBox 3"/>
          <p:cNvSpPr txBox="1"/>
          <p:nvPr/>
        </p:nvSpPr>
        <p:spPr>
          <a:xfrm>
            <a:off x="609600" y="5840313"/>
            <a:ext cx="5248937" cy="369332"/>
          </a:xfrm>
          <a:prstGeom prst="rect">
            <a:avLst/>
          </a:prstGeom>
          <a:noFill/>
        </p:spPr>
        <p:txBody>
          <a:bodyPr wrap="none" rtlCol="0">
            <a:spAutoFit/>
          </a:bodyPr>
          <a:lstStyle/>
          <a:p>
            <a:r>
              <a:rPr lang="en-US" dirty="0">
                <a:solidFill>
                  <a:srgbClr val="C00000"/>
                </a:solidFill>
                <a:hlinkClick r:id="rId2"/>
              </a:rPr>
              <a:t>http://</a:t>
            </a:r>
            <a:r>
              <a:rPr lang="en-US" dirty="0" smtClean="0">
                <a:solidFill>
                  <a:srgbClr val="C00000"/>
                </a:solidFill>
                <a:hlinkClick r:id="rId2"/>
              </a:rPr>
              <a:t>fohn.net/camel-pictures-facts/camel-quiz.html</a:t>
            </a:r>
            <a:r>
              <a:rPr lang="en-US" dirty="0" smtClean="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2863033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16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27898528"/>
              </p:ext>
            </p:extLst>
          </p:nvPr>
        </p:nvGraphicFramePr>
        <p:xfrm>
          <a:off x="152400" y="1009922"/>
          <a:ext cx="8458200" cy="4170045"/>
        </p:xfrm>
        <a:graphic>
          <a:graphicData uri="http://schemas.openxmlformats.org/drawingml/2006/table">
            <a:tbl>
              <a:tblPr>
                <a:tableStyleId>{5C22544A-7EE6-4342-B048-85BDC9FD1C3A}</a:tableStyleId>
              </a:tblPr>
              <a:tblGrid>
                <a:gridCol w="2255165"/>
                <a:gridCol w="6203035"/>
              </a:tblGrid>
              <a:tr h="1165860">
                <a:tc>
                  <a:txBody>
                    <a:bodyPr/>
                    <a:lstStyle/>
                    <a:p>
                      <a:pPr algn="l" fontAlgn="t"/>
                      <a:r>
                        <a:rPr lang="en-US" sz="2400" b="1" u="none" strike="noStrike" dirty="0">
                          <a:effectLst/>
                        </a:rPr>
                        <a:t>PING PONG</a:t>
                      </a:r>
                      <a:r>
                        <a:rPr lang="en-US" sz="2400" u="none" strike="noStrike" dirty="0">
                          <a:effectLst/>
                        </a:rPr>
                        <a:t> </a:t>
                      </a:r>
                      <a:endParaRPr lang="en-US" sz="2400" b="0" i="0" u="none" strike="noStrike" dirty="0">
                        <a:solidFill>
                          <a:srgbClr val="000000"/>
                        </a:solidFill>
                        <a:effectLst/>
                        <a:latin typeface="Calibri"/>
                      </a:endParaRPr>
                    </a:p>
                  </a:txBody>
                  <a:tcPr marL="9525" marR="9525" marT="9525" marB="0"/>
                </a:tc>
                <a:tc>
                  <a:txBody>
                    <a:bodyPr/>
                    <a:lstStyle/>
                    <a:p>
                      <a:pPr algn="l" fontAlgn="t"/>
                      <a:r>
                        <a:rPr lang="en-US" sz="2400" u="none" strike="noStrike" dirty="0">
                          <a:effectLst/>
                        </a:rPr>
                        <a:t>Facilitator/teacher asks a question; labels response right or wrong and then moves onto another question and another student</a:t>
                      </a:r>
                      <a:endParaRPr lang="en-US" sz="2400" b="0" i="0" u="none" strike="noStrike" dirty="0">
                        <a:solidFill>
                          <a:srgbClr val="000000"/>
                        </a:solidFill>
                        <a:effectLst/>
                        <a:latin typeface="Calibri"/>
                      </a:endParaRPr>
                    </a:p>
                  </a:txBody>
                  <a:tcPr marL="9525" marR="9525" marT="9525" marB="0"/>
                </a:tc>
              </a:tr>
              <a:tr h="1165860">
                <a:tc>
                  <a:txBody>
                    <a:bodyPr/>
                    <a:lstStyle/>
                    <a:p>
                      <a:pPr algn="l" fontAlgn="t"/>
                      <a:r>
                        <a:rPr lang="en-US" sz="2400" b="1" u="none" strike="noStrike" dirty="0">
                          <a:effectLst/>
                        </a:rPr>
                        <a:t>FEEDBACK LOOPs </a:t>
                      </a:r>
                      <a:r>
                        <a:rPr lang="en-US" sz="2400" u="none" strike="noStrike" dirty="0">
                          <a:effectLst/>
                        </a:rPr>
                        <a:t>(Batting practice)</a:t>
                      </a:r>
                      <a:endParaRPr lang="en-US" sz="2400" b="0" i="0" u="none" strike="noStrike" dirty="0">
                        <a:solidFill>
                          <a:srgbClr val="000000"/>
                        </a:solidFill>
                        <a:effectLst/>
                        <a:latin typeface="Calibri"/>
                      </a:endParaRPr>
                    </a:p>
                  </a:txBody>
                  <a:tcPr marL="9525" marR="9525" marT="9525" marB="0"/>
                </a:tc>
                <a:tc>
                  <a:txBody>
                    <a:bodyPr/>
                    <a:lstStyle/>
                    <a:p>
                      <a:pPr algn="l" fontAlgn="t"/>
                      <a:r>
                        <a:rPr lang="en-US" sz="2400" u="none" strike="noStrike" dirty="0">
                          <a:effectLst/>
                        </a:rPr>
                        <a:t>Teacher/facilitator and responder engage in more than a single exchange as point is clarified or expanded. May involve more than 1 participant</a:t>
                      </a:r>
                      <a:endParaRPr lang="en-US" sz="2400" b="0" i="0" u="none" strike="noStrike" dirty="0">
                        <a:solidFill>
                          <a:srgbClr val="000000"/>
                        </a:solidFill>
                        <a:effectLst/>
                        <a:latin typeface="Calibri"/>
                      </a:endParaRPr>
                    </a:p>
                  </a:txBody>
                  <a:tcPr marL="9525" marR="9525" marT="9525" marB="0"/>
                </a:tc>
              </a:tr>
              <a:tr h="1554480">
                <a:tc>
                  <a:txBody>
                    <a:bodyPr/>
                    <a:lstStyle/>
                    <a:p>
                      <a:pPr algn="l" fontAlgn="t"/>
                      <a:r>
                        <a:rPr lang="en-US" sz="2400" b="1" u="none" strike="noStrike" dirty="0">
                          <a:effectLst/>
                        </a:rPr>
                        <a:t>RICH CONVERSATIONS </a:t>
                      </a:r>
                      <a:r>
                        <a:rPr lang="en-US" sz="2400" u="none" strike="noStrike" dirty="0">
                          <a:effectLst/>
                        </a:rPr>
                        <a:t>(Volleyball)</a:t>
                      </a:r>
                      <a:endParaRPr lang="en-US" sz="2400" b="0" i="0" u="none" strike="noStrike" dirty="0">
                        <a:solidFill>
                          <a:srgbClr val="000000"/>
                        </a:solidFill>
                        <a:effectLst/>
                        <a:latin typeface="Calibri"/>
                      </a:endParaRPr>
                    </a:p>
                  </a:txBody>
                  <a:tcPr marL="9525" marR="9525" marT="9525" marB="0"/>
                </a:tc>
                <a:tc>
                  <a:txBody>
                    <a:bodyPr/>
                    <a:lstStyle/>
                    <a:p>
                      <a:pPr algn="l" fontAlgn="t"/>
                      <a:r>
                        <a:rPr lang="en-US" sz="2400" u="none" strike="noStrike" dirty="0">
                          <a:effectLst/>
                        </a:rPr>
                        <a:t>While the facilitator takes responsibility for guiding the conversation, all members of the learning community take active roles in commenting, questioning, offering clarifications and extending the thought.</a:t>
                      </a:r>
                      <a:endParaRPr lang="en-US" sz="2400" b="0" i="0" u="none" strike="noStrike" dirty="0">
                        <a:solidFill>
                          <a:srgbClr val="000000"/>
                        </a:solidFill>
                        <a:effectLst/>
                        <a:latin typeface="Calibri"/>
                      </a:endParaRPr>
                    </a:p>
                  </a:txBody>
                  <a:tcPr marL="9525" marR="9525" marT="9525" marB="0"/>
                </a:tc>
              </a:tr>
            </a:tbl>
          </a:graphicData>
        </a:graphic>
      </p:graphicFrame>
      <p:sp>
        <p:nvSpPr>
          <p:cNvPr id="5" name="TextBox 4"/>
          <p:cNvSpPr txBox="1"/>
          <p:nvPr/>
        </p:nvSpPr>
        <p:spPr>
          <a:xfrm>
            <a:off x="152400" y="228600"/>
            <a:ext cx="8867812" cy="523220"/>
          </a:xfrm>
          <a:prstGeom prst="rect">
            <a:avLst/>
          </a:prstGeom>
          <a:noFill/>
        </p:spPr>
        <p:txBody>
          <a:bodyPr wrap="none" rtlCol="0">
            <a:spAutoFit/>
          </a:bodyPr>
          <a:lstStyle/>
          <a:p>
            <a:r>
              <a:rPr lang="en-US" sz="2800" b="1" dirty="0">
                <a:solidFill>
                  <a:srgbClr val="C00000"/>
                </a:solidFill>
              </a:rPr>
              <a:t>Facilitator/ Participant Teacher/Student Interaction Model</a:t>
            </a:r>
          </a:p>
        </p:txBody>
      </p:sp>
    </p:spTree>
    <p:extLst>
      <p:ext uri="{BB962C8B-B14F-4D97-AF65-F5344CB8AC3E}">
        <p14:creationId xmlns:p14="http://schemas.microsoft.com/office/powerpoint/2010/main" val="3375697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351333" y="1823358"/>
            <a:ext cx="4707528" cy="42345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0800000">
            <a:off x="654773" y="2422071"/>
            <a:ext cx="4100650" cy="3635829"/>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1012479" y="3102429"/>
            <a:ext cx="3385239" cy="29337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0800000">
            <a:off x="1333499" y="3684814"/>
            <a:ext cx="2743200" cy="237308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0800000">
            <a:off x="1817641" y="4457700"/>
            <a:ext cx="1774916" cy="160020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rot="10800000">
            <a:off x="2209800" y="5181600"/>
            <a:ext cx="990600" cy="87630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10200" y="1678470"/>
            <a:ext cx="3867469" cy="4524315"/>
          </a:xfrm>
          <a:prstGeom prst="rect">
            <a:avLst/>
          </a:prstGeom>
          <a:noFill/>
        </p:spPr>
        <p:txBody>
          <a:bodyPr wrap="none" rtlCol="0">
            <a:spAutoFit/>
          </a:bodyPr>
          <a:lstStyle/>
          <a:p>
            <a:r>
              <a:rPr lang="en-US" sz="4800" dirty="0" smtClean="0"/>
              <a:t>Creating</a:t>
            </a:r>
          </a:p>
          <a:p>
            <a:r>
              <a:rPr lang="en-US" sz="4800" dirty="0" smtClean="0"/>
              <a:t>Evaluating</a:t>
            </a:r>
          </a:p>
          <a:p>
            <a:r>
              <a:rPr lang="en-US" sz="4800" dirty="0" smtClean="0"/>
              <a:t>Analyzing</a:t>
            </a:r>
          </a:p>
          <a:p>
            <a:r>
              <a:rPr lang="en-US" sz="4800" dirty="0" smtClean="0"/>
              <a:t>Applying</a:t>
            </a:r>
          </a:p>
          <a:p>
            <a:r>
              <a:rPr lang="en-US" sz="4800" dirty="0" smtClean="0"/>
              <a:t>Understanding</a:t>
            </a:r>
          </a:p>
          <a:p>
            <a:r>
              <a:rPr lang="en-US" sz="4800" dirty="0" smtClean="0"/>
              <a:t>Remembering</a:t>
            </a:r>
            <a:endParaRPr lang="en-US" sz="4800" dirty="0"/>
          </a:p>
        </p:txBody>
      </p:sp>
      <p:sp>
        <p:nvSpPr>
          <p:cNvPr id="11" name="TextBox 10"/>
          <p:cNvSpPr txBox="1"/>
          <p:nvPr/>
        </p:nvSpPr>
        <p:spPr>
          <a:xfrm>
            <a:off x="228600" y="231562"/>
            <a:ext cx="8772979" cy="1446550"/>
          </a:xfrm>
          <a:prstGeom prst="rect">
            <a:avLst/>
          </a:prstGeom>
          <a:noFill/>
        </p:spPr>
        <p:txBody>
          <a:bodyPr wrap="none" rtlCol="0">
            <a:spAutoFit/>
          </a:bodyPr>
          <a:lstStyle/>
          <a:p>
            <a:r>
              <a:rPr lang="en-US" sz="4400" dirty="0" smtClean="0">
                <a:solidFill>
                  <a:srgbClr val="00B050"/>
                </a:solidFill>
              </a:rPr>
              <a:t>Bloom’s Taxonomy of Question Levels</a:t>
            </a:r>
          </a:p>
          <a:p>
            <a:pPr algn="ctr"/>
            <a:r>
              <a:rPr lang="en-US" sz="4400" dirty="0" smtClean="0">
                <a:solidFill>
                  <a:srgbClr val="00B050"/>
                </a:solidFill>
              </a:rPr>
              <a:t>(inverse pyramid)</a:t>
            </a:r>
            <a:endParaRPr lang="en-US" sz="4400" dirty="0">
              <a:solidFill>
                <a:srgbClr val="00B050"/>
              </a:solidFill>
            </a:endParaRPr>
          </a:p>
        </p:txBody>
      </p:sp>
      <p:sp>
        <p:nvSpPr>
          <p:cNvPr id="12" name="TextBox 11"/>
          <p:cNvSpPr txBox="1"/>
          <p:nvPr/>
        </p:nvSpPr>
        <p:spPr>
          <a:xfrm>
            <a:off x="5058861" y="1678112"/>
            <a:ext cx="497252" cy="4801314"/>
          </a:xfrm>
          <a:prstGeom prst="rect">
            <a:avLst/>
          </a:prstGeom>
          <a:noFill/>
        </p:spPr>
        <p:txBody>
          <a:bodyPr wrap="none" rtlCol="0">
            <a:spAutoFit/>
          </a:bodyPr>
          <a:lstStyle/>
          <a:p>
            <a:r>
              <a:rPr lang="en-US" sz="4800" dirty="0">
                <a:solidFill>
                  <a:srgbClr val="7030A0"/>
                </a:solidFill>
              </a:rPr>
              <a:t>6</a:t>
            </a:r>
            <a:endParaRPr lang="en-US" sz="4800" dirty="0" smtClean="0">
              <a:solidFill>
                <a:srgbClr val="7030A0"/>
              </a:solidFill>
            </a:endParaRPr>
          </a:p>
          <a:p>
            <a:r>
              <a:rPr lang="en-US" sz="4800" dirty="0">
                <a:solidFill>
                  <a:srgbClr val="7030A0"/>
                </a:solidFill>
              </a:rPr>
              <a:t>5</a:t>
            </a:r>
            <a:endParaRPr lang="en-US" sz="4800" dirty="0" smtClean="0">
              <a:solidFill>
                <a:srgbClr val="7030A0"/>
              </a:solidFill>
            </a:endParaRPr>
          </a:p>
          <a:p>
            <a:r>
              <a:rPr lang="en-US" sz="4800" dirty="0">
                <a:solidFill>
                  <a:srgbClr val="7030A0"/>
                </a:solidFill>
              </a:rPr>
              <a:t>4</a:t>
            </a:r>
            <a:endParaRPr lang="en-US" sz="4800" dirty="0" smtClean="0">
              <a:solidFill>
                <a:srgbClr val="7030A0"/>
              </a:solidFill>
            </a:endParaRPr>
          </a:p>
          <a:p>
            <a:r>
              <a:rPr lang="en-US" sz="4800" dirty="0">
                <a:solidFill>
                  <a:srgbClr val="7030A0"/>
                </a:solidFill>
              </a:rPr>
              <a:t>3</a:t>
            </a:r>
            <a:endParaRPr lang="en-US" sz="4800" dirty="0" smtClean="0">
              <a:solidFill>
                <a:srgbClr val="7030A0"/>
              </a:solidFill>
            </a:endParaRPr>
          </a:p>
          <a:p>
            <a:r>
              <a:rPr lang="en-US" sz="4800" dirty="0">
                <a:solidFill>
                  <a:srgbClr val="7030A0"/>
                </a:solidFill>
              </a:rPr>
              <a:t>2</a:t>
            </a:r>
            <a:endParaRPr lang="en-US" sz="4800" dirty="0" smtClean="0">
              <a:solidFill>
                <a:srgbClr val="7030A0"/>
              </a:solidFill>
            </a:endParaRPr>
          </a:p>
          <a:p>
            <a:r>
              <a:rPr lang="en-US" sz="4800" dirty="0">
                <a:solidFill>
                  <a:srgbClr val="7030A0"/>
                </a:solidFill>
              </a:rPr>
              <a:t>1</a:t>
            </a:r>
            <a:endParaRPr lang="en-US" sz="4800" dirty="0" smtClean="0">
              <a:solidFill>
                <a:srgbClr val="7030A0"/>
              </a:solidFill>
            </a:endParaRPr>
          </a:p>
          <a:p>
            <a:endParaRPr lang="en-US" dirty="0"/>
          </a:p>
        </p:txBody>
      </p:sp>
      <p:sp>
        <p:nvSpPr>
          <p:cNvPr id="2" name="TextBox 1"/>
          <p:cNvSpPr txBox="1"/>
          <p:nvPr/>
        </p:nvSpPr>
        <p:spPr>
          <a:xfrm>
            <a:off x="1776424" y="6294760"/>
            <a:ext cx="6564874" cy="369332"/>
          </a:xfrm>
          <a:prstGeom prst="rect">
            <a:avLst/>
          </a:prstGeom>
          <a:noFill/>
        </p:spPr>
        <p:txBody>
          <a:bodyPr wrap="none" rtlCol="0">
            <a:spAutoFit/>
          </a:bodyPr>
          <a:lstStyle/>
          <a:p>
            <a:r>
              <a:rPr lang="en-US" dirty="0"/>
              <a:t>http://www.odu.edu/educ/roverbau/Bloom/blooms_taxonomy.htm</a:t>
            </a:r>
          </a:p>
        </p:txBody>
      </p:sp>
    </p:spTree>
    <p:extLst>
      <p:ext uri="{BB962C8B-B14F-4D97-AF65-F5344CB8AC3E}">
        <p14:creationId xmlns:p14="http://schemas.microsoft.com/office/powerpoint/2010/main" val="1141889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Just sip.jpg"/>
          <p:cNvPicPr>
            <a:picLocks noChangeAspect="1"/>
          </p:cNvPicPr>
          <p:nvPr/>
        </p:nvPicPr>
        <p:blipFill>
          <a:blip r:embed="rId3" cstate="print"/>
          <a:srcRect/>
          <a:stretch>
            <a:fillRect/>
          </a:stretch>
        </p:blipFill>
        <p:spPr bwMode="auto">
          <a:xfrm>
            <a:off x="9812" y="304799"/>
            <a:ext cx="8896350" cy="4524375"/>
          </a:xfrm>
          <a:prstGeom prst="rect">
            <a:avLst/>
          </a:prstGeom>
          <a:noFill/>
          <a:ln w="9525">
            <a:noFill/>
            <a:miter lim="800000"/>
            <a:headEnd/>
            <a:tailEnd/>
          </a:ln>
        </p:spPr>
      </p:pic>
      <p:sp>
        <p:nvSpPr>
          <p:cNvPr id="46082" name="TextBox 2"/>
          <p:cNvSpPr txBox="1">
            <a:spLocks noChangeArrowheads="1"/>
          </p:cNvSpPr>
          <p:nvPr/>
        </p:nvSpPr>
        <p:spPr bwMode="auto">
          <a:xfrm>
            <a:off x="247649" y="5181600"/>
            <a:ext cx="8058151" cy="1323439"/>
          </a:xfrm>
          <a:prstGeom prst="rect">
            <a:avLst/>
          </a:prstGeom>
          <a:noFill/>
          <a:ln w="9525">
            <a:noFill/>
            <a:miter lim="800000"/>
            <a:headEnd/>
            <a:tailEnd/>
          </a:ln>
        </p:spPr>
        <p:txBody>
          <a:bodyPr wrap="square">
            <a:spAutoFit/>
          </a:bodyPr>
          <a:lstStyle/>
          <a:p>
            <a:pPr algn="ctr"/>
            <a:r>
              <a:rPr lang="en-US" sz="4000" dirty="0" smtClean="0">
                <a:solidFill>
                  <a:srgbClr val="C00000"/>
                </a:solidFill>
              </a:rPr>
              <a:t>Inquiry and Play and science research are Synonymous </a:t>
            </a:r>
            <a:endParaRPr lang="en-US" sz="4000" dirty="0">
              <a:solidFill>
                <a:srgbClr val="C00000"/>
              </a:solidFill>
            </a:endParaRPr>
          </a:p>
        </p:txBody>
      </p:sp>
    </p:spTree>
    <p:extLst>
      <p:ext uri="{BB962C8B-B14F-4D97-AF65-F5344CB8AC3E}">
        <p14:creationId xmlns:p14="http://schemas.microsoft.com/office/powerpoint/2010/main" val="407626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35649"/>
            <a:ext cx="7840980" cy="6586418"/>
          </a:xfrm>
          <a:prstGeom prst="rect">
            <a:avLst/>
          </a:prstGeom>
          <a:noFill/>
        </p:spPr>
        <p:txBody>
          <a:bodyPr wrap="square" rtlCol="0">
            <a:spAutoFit/>
          </a:bodyPr>
          <a:lstStyle/>
          <a:p>
            <a:pPr algn="ctr"/>
            <a:r>
              <a:rPr lang="en-US" sz="4000" b="1" dirty="0" smtClean="0">
                <a:solidFill>
                  <a:srgbClr val="C00000"/>
                </a:solidFill>
              </a:rPr>
              <a:t>DOUBLING THE SIP </a:t>
            </a:r>
          </a:p>
          <a:p>
            <a:pPr marL="571500" indent="-571500" algn="ctr">
              <a:buFont typeface="Wingdings" pitchFamily="2" charset="2"/>
              <a:buChar char="ü"/>
            </a:pPr>
            <a:r>
              <a:rPr lang="en-US" sz="4400" b="1" dirty="0">
                <a:solidFill>
                  <a:srgbClr val="C00000"/>
                </a:solidFill>
              </a:rPr>
              <a:t>S</a:t>
            </a:r>
            <a:r>
              <a:rPr lang="en-US" sz="4400" dirty="0">
                <a:solidFill>
                  <a:srgbClr val="C00000"/>
                </a:solidFill>
              </a:rPr>
              <a:t>et </a:t>
            </a:r>
            <a:r>
              <a:rPr lang="en-US" sz="3600" dirty="0">
                <a:solidFill>
                  <a:srgbClr val="C00000"/>
                </a:solidFill>
              </a:rPr>
              <a:t>a positive atmosphere by</a:t>
            </a:r>
            <a:r>
              <a:rPr lang="en-US" sz="3600" b="1" i="1" dirty="0">
                <a:solidFill>
                  <a:srgbClr val="C00000"/>
                </a:solidFill>
              </a:rPr>
              <a:t> </a:t>
            </a:r>
            <a:r>
              <a:rPr lang="en-US" sz="4400" b="1" i="1" dirty="0">
                <a:solidFill>
                  <a:srgbClr val="C00000"/>
                </a:solidFill>
              </a:rPr>
              <a:t>S</a:t>
            </a:r>
            <a:r>
              <a:rPr lang="en-US" sz="4400" dirty="0">
                <a:solidFill>
                  <a:srgbClr val="C00000"/>
                </a:solidFill>
              </a:rPr>
              <a:t>tructuring</a:t>
            </a:r>
            <a:r>
              <a:rPr lang="en-US" sz="3600" dirty="0">
                <a:solidFill>
                  <a:srgbClr val="C00000"/>
                </a:solidFill>
              </a:rPr>
              <a:t> Play---</a:t>
            </a:r>
            <a:r>
              <a:rPr lang="en-US" sz="2800" b="1" dirty="0" smtClean="0">
                <a:solidFill>
                  <a:srgbClr val="C00000"/>
                </a:solidFill>
              </a:rPr>
              <a:t>no</a:t>
            </a:r>
            <a:r>
              <a:rPr lang="en-US" sz="2800" dirty="0" smtClean="0">
                <a:solidFill>
                  <a:srgbClr val="C00000"/>
                </a:solidFill>
              </a:rPr>
              <a:t>t </a:t>
            </a:r>
            <a:r>
              <a:rPr lang="en-US" sz="2800" dirty="0">
                <a:solidFill>
                  <a:srgbClr val="C00000"/>
                </a:solidFill>
              </a:rPr>
              <a:t>cookbook science </a:t>
            </a:r>
          </a:p>
          <a:p>
            <a:pPr marL="571500" indent="-571500" algn="ctr">
              <a:buFont typeface="Wingdings" pitchFamily="2" charset="2"/>
              <a:buChar char="ü"/>
            </a:pPr>
            <a:endParaRPr lang="en-US" sz="4400" b="1" i="1" dirty="0" smtClean="0">
              <a:solidFill>
                <a:srgbClr val="C00000"/>
              </a:solidFill>
            </a:endParaRPr>
          </a:p>
          <a:p>
            <a:pPr marL="571500" indent="-571500" algn="ctr">
              <a:buFont typeface="Wingdings" pitchFamily="2" charset="2"/>
              <a:buChar char="ü"/>
            </a:pPr>
            <a:r>
              <a:rPr lang="en-US" sz="4400" b="1" i="1" dirty="0" smtClean="0">
                <a:solidFill>
                  <a:srgbClr val="C00000"/>
                </a:solidFill>
              </a:rPr>
              <a:t>I</a:t>
            </a:r>
            <a:r>
              <a:rPr lang="en-US" sz="4400" dirty="0" smtClean="0">
                <a:solidFill>
                  <a:srgbClr val="C00000"/>
                </a:solidFill>
              </a:rPr>
              <a:t>nvite  </a:t>
            </a:r>
            <a:r>
              <a:rPr lang="en-US" sz="4400" b="1" i="1" dirty="0">
                <a:solidFill>
                  <a:srgbClr val="C00000"/>
                </a:solidFill>
              </a:rPr>
              <a:t>I</a:t>
            </a:r>
            <a:r>
              <a:rPr lang="en-US" sz="4400" dirty="0">
                <a:solidFill>
                  <a:srgbClr val="C00000"/>
                </a:solidFill>
              </a:rPr>
              <a:t>nquiry</a:t>
            </a:r>
            <a:r>
              <a:rPr lang="en-US" sz="3600" dirty="0">
                <a:solidFill>
                  <a:srgbClr val="C00000"/>
                </a:solidFill>
              </a:rPr>
              <a:t>—Facilitate  </a:t>
            </a:r>
            <a:r>
              <a:rPr lang="en-US" sz="3600" dirty="0" smtClean="0">
                <a:solidFill>
                  <a:srgbClr val="C00000"/>
                </a:solidFill>
              </a:rPr>
              <a:t>questions</a:t>
            </a:r>
          </a:p>
          <a:p>
            <a:pPr marL="571500" indent="-571500" algn="ctr">
              <a:buFont typeface="Wingdings" pitchFamily="2" charset="2"/>
              <a:buChar char="ü"/>
            </a:pPr>
            <a:endParaRPr lang="en-US" sz="3600" b="1" i="1" dirty="0">
              <a:solidFill>
                <a:srgbClr val="C00000"/>
              </a:solidFill>
            </a:endParaRPr>
          </a:p>
          <a:p>
            <a:pPr marL="571500" indent="-571500" algn="ctr">
              <a:buFont typeface="Wingdings" pitchFamily="2" charset="2"/>
              <a:buChar char="ü"/>
            </a:pPr>
            <a:r>
              <a:rPr lang="en-US" sz="4400" b="1" i="1" dirty="0" smtClean="0">
                <a:solidFill>
                  <a:srgbClr val="C00000"/>
                </a:solidFill>
              </a:rPr>
              <a:t>P</a:t>
            </a:r>
            <a:r>
              <a:rPr lang="en-US" sz="4400" dirty="0" smtClean="0">
                <a:solidFill>
                  <a:srgbClr val="C00000"/>
                </a:solidFill>
              </a:rPr>
              <a:t>romote </a:t>
            </a:r>
            <a:r>
              <a:rPr lang="en-US" sz="4400" b="1" i="1" dirty="0">
                <a:solidFill>
                  <a:srgbClr val="C00000"/>
                </a:solidFill>
              </a:rPr>
              <a:t>P</a:t>
            </a:r>
            <a:r>
              <a:rPr lang="en-US" sz="4400" dirty="0">
                <a:solidFill>
                  <a:srgbClr val="C00000"/>
                </a:solidFill>
              </a:rPr>
              <a:t>roblem-solving </a:t>
            </a:r>
            <a:r>
              <a:rPr lang="en-US" sz="3600" dirty="0" smtClean="0">
                <a:solidFill>
                  <a:srgbClr val="C00000"/>
                </a:solidFill>
              </a:rPr>
              <a:t>--  </a:t>
            </a:r>
            <a:r>
              <a:rPr lang="en-US" sz="3600" dirty="0">
                <a:solidFill>
                  <a:srgbClr val="C00000"/>
                </a:solidFill>
              </a:rPr>
              <a:t>constructing understanding, not </a:t>
            </a:r>
            <a:r>
              <a:rPr lang="en-US" sz="3600" dirty="0" smtClean="0">
                <a:solidFill>
                  <a:srgbClr val="C00000"/>
                </a:solidFill>
              </a:rPr>
              <a:t>force-fed </a:t>
            </a:r>
            <a:r>
              <a:rPr lang="en-US" sz="3600" dirty="0">
                <a:solidFill>
                  <a:srgbClr val="C00000"/>
                </a:solidFill>
              </a:rPr>
              <a:t>right answers</a:t>
            </a:r>
          </a:p>
          <a:p>
            <a:endParaRPr lang="en-US" dirty="0"/>
          </a:p>
        </p:txBody>
      </p:sp>
    </p:spTree>
    <p:extLst>
      <p:ext uri="{BB962C8B-B14F-4D97-AF65-F5344CB8AC3E}">
        <p14:creationId xmlns:p14="http://schemas.microsoft.com/office/powerpoint/2010/main" val="2391790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391400" cy="1905000"/>
          </a:xfrm>
        </p:spPr>
        <p:txBody>
          <a:bodyPr/>
          <a:lstStyle/>
          <a:p>
            <a:pPr algn="ctr"/>
            <a:r>
              <a:rPr lang="en-US" sz="4800" b="1" dirty="0" smtClean="0"/>
              <a:t/>
            </a:r>
            <a:br>
              <a:rPr lang="en-US" sz="4800" b="1" dirty="0" smtClean="0"/>
            </a:br>
            <a:r>
              <a:rPr lang="en-US" sz="4800" b="1" dirty="0"/>
              <a:t/>
            </a:r>
            <a:br>
              <a:rPr lang="en-US" sz="4800" b="1" dirty="0"/>
            </a:br>
            <a:r>
              <a:rPr lang="en-US" sz="4400" b="1" dirty="0" smtClean="0">
                <a:solidFill>
                  <a:schemeClr val="accent3">
                    <a:lumMod val="50000"/>
                  </a:schemeClr>
                </a:solidFill>
              </a:rPr>
              <a:t>All students are born </a:t>
            </a:r>
            <a:br>
              <a:rPr lang="en-US" sz="4400" b="1" dirty="0" smtClean="0">
                <a:solidFill>
                  <a:schemeClr val="accent3">
                    <a:lumMod val="50000"/>
                  </a:schemeClr>
                </a:solidFill>
              </a:rPr>
            </a:br>
            <a:r>
              <a:rPr lang="en-US" sz="4400" b="1" dirty="0" smtClean="0">
                <a:solidFill>
                  <a:schemeClr val="accent3">
                    <a:lumMod val="50000"/>
                  </a:schemeClr>
                </a:solidFill>
              </a:rPr>
              <a:t>hard-wired for</a:t>
            </a:r>
            <a:br>
              <a:rPr lang="en-US" sz="4400" b="1" dirty="0" smtClean="0">
                <a:solidFill>
                  <a:schemeClr val="accent3">
                    <a:lumMod val="50000"/>
                  </a:schemeClr>
                </a:solidFill>
              </a:rPr>
            </a:br>
            <a:r>
              <a:rPr lang="en-US" sz="4400" b="1" dirty="0" smtClean="0">
                <a:solidFill>
                  <a:schemeClr val="accent3">
                    <a:lumMod val="50000"/>
                  </a:schemeClr>
                </a:solidFill>
              </a:rPr>
              <a:t>Inquiry</a:t>
            </a:r>
            <a:endParaRPr lang="en-US" sz="4400" dirty="0">
              <a:solidFill>
                <a:schemeClr val="accent3">
                  <a:lumMod val="50000"/>
                </a:schemeClr>
              </a:solidFill>
            </a:endParaRPr>
          </a:p>
        </p:txBody>
      </p:sp>
      <p:sp>
        <p:nvSpPr>
          <p:cNvPr id="3" name="Subtitle 2"/>
          <p:cNvSpPr>
            <a:spLocks noGrp="1"/>
          </p:cNvSpPr>
          <p:nvPr>
            <p:ph type="subTitle" idx="1"/>
          </p:nvPr>
        </p:nvSpPr>
        <p:spPr>
          <a:xfrm>
            <a:off x="762000" y="2514600"/>
            <a:ext cx="7147560" cy="3505200"/>
          </a:xfrm>
        </p:spPr>
        <p:txBody>
          <a:bodyPr>
            <a:normAutofit/>
          </a:bodyPr>
          <a:lstStyle/>
          <a:p>
            <a:pPr algn="ctr"/>
            <a:r>
              <a:rPr lang="en-US" sz="4400" b="1" dirty="0" smtClean="0">
                <a:solidFill>
                  <a:srgbClr val="C00000"/>
                </a:solidFill>
                <a:latin typeface="+mj-lt"/>
              </a:rPr>
              <a:t>Traditional Science teaching tends to short-circuit their curiosity </a:t>
            </a:r>
          </a:p>
          <a:p>
            <a:pPr algn="ctr"/>
            <a:r>
              <a:rPr lang="en-US" sz="4400" b="1" dirty="0" smtClean="0">
                <a:solidFill>
                  <a:srgbClr val="C00000"/>
                </a:solidFill>
                <a:latin typeface="+mj-lt"/>
              </a:rPr>
              <a:t> </a:t>
            </a:r>
            <a:endParaRPr lang="en-US" sz="4400" b="1" dirty="0">
              <a:solidFill>
                <a:srgbClr val="C00000"/>
              </a:solidFill>
              <a:latin typeface="+mj-lt"/>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dirty="0"/>
          </a:p>
        </p:txBody>
      </p:sp>
      <p:pic>
        <p:nvPicPr>
          <p:cNvPr id="1026" name="Picture 2" descr="C:\Users\Mary H-B\AppData\Local\Microsoft\Windows\Temporary Internet Files\Content.IE5\QDS86P4O\MC90043255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321629"/>
            <a:ext cx="1828514" cy="18285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ary H-B\AppData\Local\Microsoft\Windows\Temporary Internet Files\Content.IE5\QDS86P4O\MC90043255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43400"/>
            <a:ext cx="1828514" cy="182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507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71" y="54981"/>
            <a:ext cx="8126968" cy="2154436"/>
          </a:xfrm>
          <a:prstGeom prst="rect">
            <a:avLst/>
          </a:prstGeom>
          <a:noFill/>
        </p:spPr>
        <p:txBody>
          <a:bodyPr wrap="none" rtlCol="0">
            <a:spAutoFit/>
          </a:bodyPr>
          <a:lstStyle/>
          <a:p>
            <a:r>
              <a:rPr lang="en-US" sz="2800" b="1" dirty="0" smtClean="0">
                <a:solidFill>
                  <a:srgbClr val="C00000"/>
                </a:solidFill>
              </a:rPr>
              <a:t>Do we have </a:t>
            </a:r>
            <a:r>
              <a:rPr lang="en-US" sz="3200" b="1" dirty="0" smtClean="0">
                <a:solidFill>
                  <a:srgbClr val="002060"/>
                </a:solidFill>
              </a:rPr>
              <a:t>our own MODEL </a:t>
            </a:r>
            <a:r>
              <a:rPr lang="en-US" sz="2800" b="1" dirty="0" smtClean="0">
                <a:solidFill>
                  <a:srgbClr val="C00000"/>
                </a:solidFill>
              </a:rPr>
              <a:t>of the </a:t>
            </a:r>
            <a:r>
              <a:rPr lang="en-US" sz="2800" b="1" dirty="0" smtClean="0">
                <a:solidFill>
                  <a:srgbClr val="002060"/>
                </a:solidFill>
              </a:rPr>
              <a:t>CONNECTIONS</a:t>
            </a:r>
            <a:r>
              <a:rPr lang="en-US" sz="2800" b="1" dirty="0" smtClean="0">
                <a:solidFill>
                  <a:srgbClr val="C00000"/>
                </a:solidFill>
              </a:rPr>
              <a:t> </a:t>
            </a:r>
          </a:p>
          <a:p>
            <a:r>
              <a:rPr lang="en-US" sz="2800" b="1" dirty="0" smtClean="0">
                <a:solidFill>
                  <a:srgbClr val="C00000"/>
                </a:solidFill>
              </a:rPr>
              <a:t>about “learning/remembering”   that we just made?</a:t>
            </a:r>
          </a:p>
          <a:p>
            <a:endParaRPr lang="en-US" sz="2800" b="1" dirty="0">
              <a:solidFill>
                <a:srgbClr val="C00000"/>
              </a:solidFill>
            </a:endParaRPr>
          </a:p>
          <a:p>
            <a:r>
              <a:rPr lang="en-US" sz="2800" b="1" dirty="0" smtClean="0">
                <a:solidFill>
                  <a:srgbClr val="C00000"/>
                </a:solidFill>
              </a:rPr>
              <a:t>Answer     = </a:t>
            </a:r>
          </a:p>
          <a:p>
            <a:endParaRPr lang="en-US" dirty="0"/>
          </a:p>
        </p:txBody>
      </p:sp>
      <p:sp>
        <p:nvSpPr>
          <p:cNvPr id="4" name="TextBox 3"/>
          <p:cNvSpPr txBox="1"/>
          <p:nvPr/>
        </p:nvSpPr>
        <p:spPr>
          <a:xfrm>
            <a:off x="51288" y="1524000"/>
            <a:ext cx="8399647" cy="4832092"/>
          </a:xfrm>
          <a:prstGeom prst="rect">
            <a:avLst/>
          </a:prstGeom>
          <a:noFill/>
        </p:spPr>
        <p:txBody>
          <a:bodyPr wrap="square" rtlCol="0">
            <a:spAutoFit/>
          </a:bodyPr>
          <a:lstStyle/>
          <a:p>
            <a:pPr algn="ctr"/>
            <a:r>
              <a:rPr lang="en-US" sz="4000" b="1" dirty="0" smtClean="0">
                <a:solidFill>
                  <a:schemeClr val="tx2">
                    <a:lumMod val="75000"/>
                  </a:schemeClr>
                </a:solidFill>
              </a:rPr>
              <a:t>YES!!</a:t>
            </a:r>
            <a:endParaRPr lang="en-US" sz="4000" b="1" dirty="0">
              <a:solidFill>
                <a:schemeClr val="tx2">
                  <a:lumMod val="75000"/>
                </a:schemeClr>
              </a:solidFill>
            </a:endParaRPr>
          </a:p>
          <a:p>
            <a:endParaRPr lang="en-US" sz="4000" b="1" dirty="0" smtClean="0">
              <a:solidFill>
                <a:schemeClr val="tx2">
                  <a:lumMod val="75000"/>
                </a:schemeClr>
              </a:solidFill>
            </a:endParaRPr>
          </a:p>
          <a:p>
            <a:r>
              <a:rPr lang="en-US" sz="2400" b="1" dirty="0" smtClean="0">
                <a:solidFill>
                  <a:schemeClr val="tx2">
                    <a:lumMod val="75000"/>
                  </a:schemeClr>
                </a:solidFill>
              </a:rPr>
              <a:t>We (and  students) use models all the time in our everyday life        ………   AND</a:t>
            </a:r>
          </a:p>
          <a:p>
            <a:r>
              <a:rPr lang="en-US" sz="2400" b="1" dirty="0" smtClean="0">
                <a:solidFill>
                  <a:schemeClr val="tx2">
                    <a:lumMod val="75000"/>
                  </a:schemeClr>
                </a:solidFill>
              </a:rPr>
              <a:t>They depend on both your present and past experiences</a:t>
            </a:r>
          </a:p>
          <a:p>
            <a:endParaRPr lang="en-US" sz="2800" b="1" dirty="0">
              <a:solidFill>
                <a:schemeClr val="tx2">
                  <a:lumMod val="75000"/>
                </a:schemeClr>
              </a:solidFill>
            </a:endParaRPr>
          </a:p>
          <a:p>
            <a:r>
              <a:rPr lang="en-US" sz="2800" b="1" dirty="0" smtClean="0">
                <a:solidFill>
                  <a:srgbClr val="C00000"/>
                </a:solidFill>
              </a:rPr>
              <a:t>You probably have a model of </a:t>
            </a:r>
          </a:p>
          <a:p>
            <a:r>
              <a:rPr lang="en-US" sz="2400" b="1" dirty="0" smtClean="0">
                <a:solidFill>
                  <a:schemeClr val="tx2">
                    <a:lumMod val="75000"/>
                  </a:schemeClr>
                </a:solidFill>
              </a:rPr>
              <a:t>……  How PLAY relates to PROBLEM-SOLVING</a:t>
            </a:r>
          </a:p>
          <a:p>
            <a:r>
              <a:rPr lang="en-US" sz="2400" b="1" dirty="0" smtClean="0">
                <a:solidFill>
                  <a:schemeClr val="tx2">
                    <a:lumMod val="75000"/>
                  </a:schemeClr>
                </a:solidFill>
              </a:rPr>
              <a:t>……. What is going to happen this afternoon after 5 pm…</a:t>
            </a:r>
          </a:p>
          <a:p>
            <a:r>
              <a:rPr lang="en-US" sz="2400" b="1" dirty="0" smtClean="0">
                <a:solidFill>
                  <a:schemeClr val="tx2">
                    <a:lumMod val="75000"/>
                  </a:schemeClr>
                </a:solidFill>
              </a:rPr>
              <a:t>…… </a:t>
            </a:r>
            <a:r>
              <a:rPr lang="en-US" sz="2400" b="1" dirty="0">
                <a:solidFill>
                  <a:schemeClr val="tx2">
                    <a:lumMod val="75000"/>
                  </a:schemeClr>
                </a:solidFill>
              </a:rPr>
              <a:t> </a:t>
            </a:r>
            <a:r>
              <a:rPr lang="en-US" sz="2400" b="1" dirty="0" smtClean="0">
                <a:solidFill>
                  <a:schemeClr val="tx2">
                    <a:lumMod val="75000"/>
                  </a:schemeClr>
                </a:solidFill>
              </a:rPr>
              <a:t>How many fish there are in Minnesota</a:t>
            </a:r>
          </a:p>
          <a:p>
            <a:r>
              <a:rPr lang="en-US" sz="2800" b="1" dirty="0" smtClean="0">
                <a:solidFill>
                  <a:schemeClr val="tx2">
                    <a:lumMod val="75000"/>
                  </a:schemeClr>
                </a:solidFill>
              </a:rPr>
              <a:t>…………………………………</a:t>
            </a:r>
          </a:p>
        </p:txBody>
      </p:sp>
    </p:spTree>
    <p:extLst>
      <p:ext uri="{BB962C8B-B14F-4D97-AF65-F5344CB8AC3E}">
        <p14:creationId xmlns:p14="http://schemas.microsoft.com/office/powerpoint/2010/main" val="64222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001000" cy="1524000"/>
          </a:xfrm>
          <a:effectLst/>
        </p:spPr>
        <p:txBody>
          <a:bodyPr lIns="90487" tIns="44450" rIns="90487" bIns="44450" anchor="b">
            <a:noAutofit/>
          </a:bodyPr>
          <a:lstStyle/>
          <a:p>
            <a:pPr eaLnBrk="1" hangingPunct="1"/>
            <a:r>
              <a:rPr kumimoji="0" lang="en-US" sz="3600" dirty="0" smtClean="0">
                <a:solidFill>
                  <a:srgbClr val="C00000"/>
                </a:solidFill>
                <a:effectLst>
                  <a:outerShdw blurRad="38100" dist="38100" dir="2700000" algn="tl">
                    <a:srgbClr val="000000"/>
                  </a:outerShdw>
                </a:effectLst>
              </a:rPr>
              <a:t>Building Models using “Representations” </a:t>
            </a:r>
            <a:r>
              <a:rPr kumimoji="0" lang="en-US" sz="3600" dirty="0" smtClean="0">
                <a:solidFill>
                  <a:srgbClr val="FFC000"/>
                </a:solidFill>
                <a:effectLst>
                  <a:outerShdw blurRad="38100" dist="38100" dir="2700000" algn="tl">
                    <a:srgbClr val="000000"/>
                  </a:outerShdw>
                </a:effectLst>
              </a:rPr>
              <a:t/>
            </a:r>
            <a:br>
              <a:rPr kumimoji="0" lang="en-US" sz="3600" dirty="0" smtClean="0">
                <a:solidFill>
                  <a:srgbClr val="FFC000"/>
                </a:solidFill>
                <a:effectLst>
                  <a:outerShdw blurRad="38100" dist="38100" dir="2700000" algn="tl">
                    <a:srgbClr val="000000"/>
                  </a:outerShdw>
                </a:effectLst>
              </a:rPr>
            </a:br>
            <a:r>
              <a:rPr kumimoji="0" lang="en-US" sz="3600" dirty="0" smtClean="0">
                <a:solidFill>
                  <a:srgbClr val="FFC000"/>
                </a:solidFill>
                <a:effectLst>
                  <a:outerShdw blurRad="38100" dist="38100" dir="2700000" algn="tl">
                    <a:srgbClr val="000000"/>
                  </a:outerShdw>
                </a:effectLst>
              </a:rPr>
              <a:t>– </a:t>
            </a:r>
            <a:r>
              <a:rPr lang="en-US" sz="3600" dirty="0" smtClean="0">
                <a:solidFill>
                  <a:srgbClr val="FFC000"/>
                </a:solidFill>
                <a:effectLst>
                  <a:outerShdw blurRad="38100" dist="38100" dir="2700000" algn="tl">
                    <a:srgbClr val="000000"/>
                  </a:outerShdw>
                </a:effectLst>
              </a:rPr>
              <a:t>they are also </a:t>
            </a:r>
            <a:r>
              <a:rPr kumimoji="0" lang="en-US" sz="3600" dirty="0" smtClean="0">
                <a:solidFill>
                  <a:srgbClr val="FFC000"/>
                </a:solidFill>
                <a:effectLst>
                  <a:outerShdw blurRad="38100" dist="38100" dir="2700000" algn="tl">
                    <a:srgbClr val="000000"/>
                  </a:outerShdw>
                </a:effectLst>
              </a:rPr>
              <a:t>used in science teaching</a:t>
            </a:r>
            <a:br>
              <a:rPr kumimoji="0" lang="en-US" sz="3600" dirty="0" smtClean="0">
                <a:solidFill>
                  <a:srgbClr val="FFC000"/>
                </a:solidFill>
                <a:effectLst>
                  <a:outerShdw blurRad="38100" dist="38100" dir="2700000" algn="tl">
                    <a:srgbClr val="000000"/>
                  </a:outerShdw>
                </a:effectLst>
              </a:rPr>
            </a:br>
            <a:endParaRPr kumimoji="0" lang="en-US" sz="3600" dirty="0" smtClean="0">
              <a:solidFill>
                <a:srgbClr val="C00000"/>
              </a:solidFill>
            </a:endParaRPr>
          </a:p>
        </p:txBody>
      </p:sp>
      <p:pic>
        <p:nvPicPr>
          <p:cNvPr id="39941" name="Picture 4"/>
          <p:cNvPicPr>
            <a:picLocks noChangeArrowheads="1"/>
          </p:cNvPicPr>
          <p:nvPr/>
        </p:nvPicPr>
        <p:blipFill>
          <a:blip r:embed="rId3" cstate="print"/>
          <a:srcRect/>
          <a:stretch>
            <a:fillRect/>
          </a:stretch>
        </p:blipFill>
        <p:spPr bwMode="auto">
          <a:xfrm>
            <a:off x="1392836" y="1936227"/>
            <a:ext cx="5791200" cy="4334933"/>
          </a:xfrm>
          <a:prstGeom prst="rect">
            <a:avLst/>
          </a:prstGeom>
          <a:noFill/>
          <a:ln w="12700">
            <a:noFill/>
            <a:miter lim="800000"/>
            <a:headEnd/>
            <a:tailEnd/>
          </a:ln>
        </p:spPr>
      </p:pic>
      <p:sp>
        <p:nvSpPr>
          <p:cNvPr id="2" name="TextBox 1"/>
          <p:cNvSpPr txBox="1"/>
          <p:nvPr/>
        </p:nvSpPr>
        <p:spPr>
          <a:xfrm>
            <a:off x="1425493" y="3983190"/>
            <a:ext cx="1233415" cy="830997"/>
          </a:xfrm>
          <a:prstGeom prst="rect">
            <a:avLst/>
          </a:prstGeom>
          <a:solidFill>
            <a:srgbClr val="C00000"/>
          </a:solidFill>
          <a:ln>
            <a:solidFill>
              <a:schemeClr val="accent1"/>
            </a:solidFill>
          </a:ln>
        </p:spPr>
        <p:txBody>
          <a:bodyPr wrap="none" rtlCol="0">
            <a:spAutoFit/>
          </a:bodyPr>
          <a:lstStyle/>
          <a:p>
            <a:r>
              <a:rPr lang="en-US" sz="2400" b="1" dirty="0" smtClean="0"/>
              <a:t>Concept</a:t>
            </a:r>
          </a:p>
          <a:p>
            <a:r>
              <a:rPr lang="en-US" sz="2400" b="1" dirty="0" smtClean="0"/>
              <a:t>Or idea</a:t>
            </a:r>
            <a:endParaRPr lang="en-US" sz="2400" b="1" dirty="0"/>
          </a:p>
        </p:txBody>
      </p:sp>
      <p:sp>
        <p:nvSpPr>
          <p:cNvPr id="3" name="Oval 2"/>
          <p:cNvSpPr/>
          <p:nvPr/>
        </p:nvSpPr>
        <p:spPr>
          <a:xfrm>
            <a:off x="3303457" y="3581400"/>
            <a:ext cx="1905000" cy="803580"/>
          </a:xfrm>
          <a:prstGeom prst="ellipse">
            <a:avLst/>
          </a:prstGeom>
          <a:solidFill>
            <a:srgbClr val="3781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745787" y="3731567"/>
            <a:ext cx="1085297" cy="461665"/>
          </a:xfrm>
          <a:prstGeom prst="rect">
            <a:avLst/>
          </a:prstGeom>
          <a:noFill/>
        </p:spPr>
        <p:txBody>
          <a:bodyPr wrap="none" rtlCol="0">
            <a:spAutoFit/>
          </a:bodyPr>
          <a:lstStyle/>
          <a:p>
            <a:r>
              <a:rPr lang="en-US" sz="2400" b="1" dirty="0" smtClean="0"/>
              <a:t>Picture</a:t>
            </a:r>
            <a:endParaRPr lang="en-US" sz="2400" b="1" dirty="0"/>
          </a:p>
        </p:txBody>
      </p:sp>
    </p:spTree>
    <p:extLst>
      <p:ext uri="{BB962C8B-B14F-4D97-AF65-F5344CB8AC3E}">
        <p14:creationId xmlns:p14="http://schemas.microsoft.com/office/powerpoint/2010/main" val="3965192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p:cNvSpPr>
            <a:spLocks noGrp="1" noChangeArrowheads="1"/>
          </p:cNvSpPr>
          <p:nvPr>
            <p:ph type="title"/>
          </p:nvPr>
        </p:nvSpPr>
        <p:spPr>
          <a:xfrm>
            <a:off x="490928" y="304800"/>
            <a:ext cx="8229600" cy="1143000"/>
          </a:xfrm>
        </p:spPr>
        <p:txBody>
          <a:bodyPr>
            <a:normAutofit fontScale="90000"/>
          </a:bodyPr>
          <a:lstStyle/>
          <a:p>
            <a:r>
              <a:rPr lang="en-US" b="1" dirty="0" smtClean="0"/>
              <a:t>What Makes a successful </a:t>
            </a:r>
            <a:br>
              <a:rPr lang="en-US" b="1" dirty="0" smtClean="0"/>
            </a:br>
            <a:r>
              <a:rPr lang="en-US" b="1" dirty="0" smtClean="0"/>
              <a:t>Guided Inquiry Lesson?</a:t>
            </a:r>
          </a:p>
        </p:txBody>
      </p:sp>
      <p:sp>
        <p:nvSpPr>
          <p:cNvPr id="25603" name="AutoShape 5">
            <a:hlinkHover r:id="" action="ppaction://noaction"/>
          </p:cNvPr>
          <p:cNvSpPr>
            <a:spLocks noChangeArrowheads="1"/>
          </p:cNvSpPr>
          <p:nvPr/>
        </p:nvSpPr>
        <p:spPr bwMode="auto">
          <a:xfrm>
            <a:off x="304800" y="3200400"/>
            <a:ext cx="6019800" cy="762000"/>
          </a:xfrm>
          <a:prstGeom prst="flowChartAlternateProcess">
            <a:avLst/>
          </a:prstGeom>
          <a:solidFill>
            <a:schemeClr val="bg2"/>
          </a:solidFill>
          <a:ln w="9525">
            <a:solidFill>
              <a:schemeClr val="tx1"/>
            </a:solidFill>
            <a:miter lim="800000"/>
            <a:headEnd/>
            <a:tailEnd/>
          </a:ln>
        </p:spPr>
        <p:txBody>
          <a:bodyPr wrap="none" anchor="ctr"/>
          <a:lstStyle/>
          <a:p>
            <a:endParaRPr lang="en-US"/>
          </a:p>
        </p:txBody>
      </p:sp>
      <p:sp>
        <p:nvSpPr>
          <p:cNvPr id="2054" name="AutoShape 6">
            <a:hlinkClick r:id="rId3"/>
            <a:hlinkHover r:id="" action="ppaction://noaction"/>
          </p:cNvPr>
          <p:cNvSpPr>
            <a:spLocks noChangeArrowheads="1"/>
          </p:cNvSpPr>
          <p:nvPr/>
        </p:nvSpPr>
        <p:spPr bwMode="auto">
          <a:xfrm>
            <a:off x="419100" y="3352800"/>
            <a:ext cx="5791200" cy="457200"/>
          </a:xfrm>
          <a:prstGeom prst="flowChartAlternateProcess">
            <a:avLst/>
          </a:prstGeom>
          <a:solidFill>
            <a:srgbClr val="FFC000"/>
          </a:solidFill>
          <a:ln w="9525">
            <a:solidFill>
              <a:schemeClr val="tx1"/>
            </a:solidFill>
            <a:miter lim="800000"/>
            <a:headEnd/>
            <a:tailEnd/>
          </a:ln>
        </p:spPr>
        <p:txBody>
          <a:bodyPr wrap="none" anchor="ctr"/>
          <a:lstStyle/>
          <a:p>
            <a:pPr algn="ctr"/>
            <a:r>
              <a:rPr lang="en-US" sz="2400" b="1" dirty="0" smtClean="0">
                <a:solidFill>
                  <a:srgbClr val="FF0000"/>
                </a:solidFill>
                <a:latin typeface="Comic Sans MS" pitchFamily="66" charset="0"/>
              </a:rPr>
              <a:t>P</a:t>
            </a:r>
            <a:r>
              <a:rPr lang="en-US" sz="2400" dirty="0" smtClean="0">
                <a:latin typeface="Comic Sans MS" pitchFamily="66" charset="0"/>
              </a:rPr>
              <a:t>roblem-setting </a:t>
            </a:r>
            <a:r>
              <a:rPr lang="en-US" sz="2400" b="1" dirty="0" smtClean="0">
                <a:solidFill>
                  <a:srgbClr val="FF0000"/>
                </a:solidFill>
                <a:latin typeface="Comic Sans MS" pitchFamily="66" charset="0"/>
              </a:rPr>
              <a:t>Q</a:t>
            </a:r>
            <a:r>
              <a:rPr lang="en-US" sz="2400" dirty="0" smtClean="0">
                <a:latin typeface="Comic Sans MS" pitchFamily="66" charset="0"/>
              </a:rPr>
              <a:t>uestions(Engagement)</a:t>
            </a:r>
            <a:endParaRPr lang="en-US" sz="2400" dirty="0">
              <a:latin typeface="Comic Sans MS" pitchFamily="66" charset="0"/>
            </a:endParaRPr>
          </a:p>
        </p:txBody>
      </p:sp>
      <p:sp>
        <p:nvSpPr>
          <p:cNvPr id="25605" name="AutoShape 7">
            <a:hlinkHover r:id="" action="ppaction://noaction"/>
          </p:cNvPr>
          <p:cNvSpPr>
            <a:spLocks noChangeArrowheads="1"/>
          </p:cNvSpPr>
          <p:nvPr/>
        </p:nvSpPr>
        <p:spPr bwMode="auto">
          <a:xfrm>
            <a:off x="2438400" y="4191000"/>
            <a:ext cx="4876800" cy="762000"/>
          </a:xfrm>
          <a:prstGeom prst="flowChartAlternateProcess">
            <a:avLst/>
          </a:prstGeom>
          <a:solidFill>
            <a:schemeClr val="bg2"/>
          </a:solidFill>
          <a:ln w="9525">
            <a:solidFill>
              <a:schemeClr val="tx1"/>
            </a:solidFill>
            <a:miter lim="800000"/>
            <a:headEnd/>
            <a:tailEnd/>
          </a:ln>
        </p:spPr>
        <p:txBody>
          <a:bodyPr wrap="none" anchor="ctr"/>
          <a:lstStyle/>
          <a:p>
            <a:endParaRPr lang="en-US"/>
          </a:p>
        </p:txBody>
      </p:sp>
      <p:sp>
        <p:nvSpPr>
          <p:cNvPr id="2056" name="AutoShape 8">
            <a:hlinkClick r:id="rId4"/>
            <a:hlinkHover r:id="" action="ppaction://noaction"/>
          </p:cNvPr>
          <p:cNvSpPr>
            <a:spLocks noChangeArrowheads="1"/>
          </p:cNvSpPr>
          <p:nvPr/>
        </p:nvSpPr>
        <p:spPr bwMode="auto">
          <a:xfrm>
            <a:off x="2590800" y="4343400"/>
            <a:ext cx="4572000" cy="457200"/>
          </a:xfrm>
          <a:prstGeom prst="flowChartAlternateProcess">
            <a:avLst/>
          </a:prstGeom>
          <a:solidFill>
            <a:srgbClr val="FFC000"/>
          </a:solidFill>
          <a:ln w="9525">
            <a:solidFill>
              <a:schemeClr val="tx1"/>
            </a:solidFill>
            <a:miter lim="800000"/>
            <a:headEnd/>
            <a:tailEnd/>
          </a:ln>
        </p:spPr>
        <p:txBody>
          <a:bodyPr wrap="none" anchor="ctr"/>
          <a:lstStyle/>
          <a:p>
            <a:pPr algn="ctr"/>
            <a:r>
              <a:rPr lang="en-US" sz="2400" b="1" dirty="0" smtClean="0">
                <a:solidFill>
                  <a:srgbClr val="FF0000"/>
                </a:solidFill>
                <a:latin typeface="Comic Sans MS" pitchFamily="66" charset="0"/>
              </a:rPr>
              <a:t>I</a:t>
            </a:r>
            <a:r>
              <a:rPr lang="en-US" sz="2400" dirty="0" smtClean="0">
                <a:latin typeface="Comic Sans MS" pitchFamily="66" charset="0"/>
              </a:rPr>
              <a:t>nvestigate (Explore)</a:t>
            </a:r>
            <a:endParaRPr lang="en-US" sz="2400" dirty="0">
              <a:latin typeface="Comic Sans MS" pitchFamily="66" charset="0"/>
            </a:endParaRPr>
          </a:p>
        </p:txBody>
      </p:sp>
      <p:sp>
        <p:nvSpPr>
          <p:cNvPr id="25607" name="AutoShape 13">
            <a:hlinkHover r:id="" action="ppaction://noaction"/>
          </p:cNvPr>
          <p:cNvSpPr>
            <a:spLocks noChangeArrowheads="1"/>
          </p:cNvSpPr>
          <p:nvPr/>
        </p:nvSpPr>
        <p:spPr bwMode="auto">
          <a:xfrm>
            <a:off x="3581400" y="5410200"/>
            <a:ext cx="4876800" cy="762000"/>
          </a:xfrm>
          <a:prstGeom prst="flowChartAlternateProcess">
            <a:avLst/>
          </a:prstGeom>
          <a:solidFill>
            <a:schemeClr val="bg2"/>
          </a:solidFill>
          <a:ln w="9525">
            <a:solidFill>
              <a:schemeClr val="tx1"/>
            </a:solidFill>
            <a:miter lim="800000"/>
            <a:headEnd/>
            <a:tailEnd/>
          </a:ln>
        </p:spPr>
        <p:txBody>
          <a:bodyPr wrap="none" anchor="ctr"/>
          <a:lstStyle/>
          <a:p>
            <a:endParaRPr lang="en-US"/>
          </a:p>
        </p:txBody>
      </p:sp>
      <p:sp>
        <p:nvSpPr>
          <p:cNvPr id="2062" name="AutoShape 14">
            <a:hlinkClick r:id="rId5"/>
            <a:hlinkHover r:id="" action="ppaction://noaction"/>
          </p:cNvPr>
          <p:cNvSpPr>
            <a:spLocks noChangeArrowheads="1"/>
          </p:cNvSpPr>
          <p:nvPr/>
        </p:nvSpPr>
        <p:spPr bwMode="auto">
          <a:xfrm>
            <a:off x="3733800" y="5562600"/>
            <a:ext cx="4572000" cy="457200"/>
          </a:xfrm>
          <a:prstGeom prst="flowChartAlternateProcess">
            <a:avLst/>
          </a:prstGeom>
          <a:solidFill>
            <a:srgbClr val="FFC000"/>
          </a:solidFill>
          <a:ln w="9525">
            <a:solidFill>
              <a:schemeClr val="tx1"/>
            </a:solidFill>
            <a:miter lim="800000"/>
            <a:headEnd/>
            <a:tailEnd/>
          </a:ln>
        </p:spPr>
        <p:txBody>
          <a:bodyPr wrap="none" anchor="ctr"/>
          <a:lstStyle/>
          <a:p>
            <a:pPr algn="ctr"/>
            <a:r>
              <a:rPr lang="en-US" sz="2400" b="1" dirty="0" smtClean="0">
                <a:solidFill>
                  <a:srgbClr val="FF0000"/>
                </a:solidFill>
                <a:latin typeface="Comic Sans MS" pitchFamily="66" charset="0"/>
              </a:rPr>
              <a:t>P</a:t>
            </a:r>
            <a:r>
              <a:rPr lang="en-US" sz="2400" dirty="0" smtClean="0">
                <a:latin typeface="Comic Sans MS" pitchFamily="66" charset="0"/>
              </a:rPr>
              <a:t>roblem solving (Evaluate)</a:t>
            </a:r>
            <a:endParaRPr lang="en-US" sz="2400" dirty="0">
              <a:latin typeface="Comic Sans MS" pitchFamily="66" charset="0"/>
            </a:endParaRPr>
          </a:p>
        </p:txBody>
      </p:sp>
      <p:sp>
        <p:nvSpPr>
          <p:cNvPr id="25609" name="TextBox 8"/>
          <p:cNvSpPr txBox="1">
            <a:spLocks noChangeArrowheads="1"/>
          </p:cNvSpPr>
          <p:nvPr/>
        </p:nvSpPr>
        <p:spPr bwMode="auto">
          <a:xfrm>
            <a:off x="33728" y="1600200"/>
            <a:ext cx="8424472" cy="1138773"/>
          </a:xfrm>
          <a:prstGeom prst="rect">
            <a:avLst/>
          </a:prstGeom>
          <a:noFill/>
          <a:ln w="9525">
            <a:noFill/>
            <a:miter lim="800000"/>
            <a:headEnd/>
            <a:tailEnd/>
          </a:ln>
        </p:spPr>
        <p:txBody>
          <a:bodyPr wrap="square">
            <a:spAutoFit/>
          </a:bodyPr>
          <a:lstStyle/>
          <a:p>
            <a:pPr algn="ctr"/>
            <a:r>
              <a:rPr lang="en-US" sz="4000" b="1" dirty="0" smtClean="0">
                <a:solidFill>
                  <a:srgbClr val="FF0000"/>
                </a:solidFill>
              </a:rPr>
              <a:t>The 3-part lesson-plan:</a:t>
            </a:r>
            <a:r>
              <a:rPr lang="en-US" sz="4000" b="1" dirty="0" smtClean="0">
                <a:solidFill>
                  <a:srgbClr val="FF0000"/>
                </a:solidFill>
                <a:sym typeface="Wingdings" pitchFamily="2" charset="2"/>
              </a:rPr>
              <a:t>  Q</a:t>
            </a:r>
            <a:r>
              <a:rPr lang="en-US" sz="4000" b="1" dirty="0" smtClean="0">
                <a:solidFill>
                  <a:srgbClr val="FF0000"/>
                </a:solidFill>
              </a:rPr>
              <a:t>IP</a:t>
            </a:r>
          </a:p>
          <a:p>
            <a:pPr algn="ctr"/>
            <a:r>
              <a:rPr lang="en-US" sz="2800" b="1" dirty="0" smtClean="0">
                <a:solidFill>
                  <a:schemeClr val="tx1">
                    <a:lumMod val="85000"/>
                    <a:lumOff val="15000"/>
                  </a:schemeClr>
                </a:solidFill>
              </a:rPr>
              <a:t>Each part is </a:t>
            </a:r>
            <a:r>
              <a:rPr lang="en-US" sz="2800" b="1" dirty="0" smtClean="0">
                <a:solidFill>
                  <a:srgbClr val="C00000"/>
                </a:solidFill>
              </a:rPr>
              <a:t>S</a:t>
            </a:r>
            <a:r>
              <a:rPr lang="en-US" sz="2800" b="1" dirty="0" smtClean="0">
                <a:solidFill>
                  <a:schemeClr val="tx1">
                    <a:lumMod val="85000"/>
                    <a:lumOff val="15000"/>
                  </a:schemeClr>
                </a:solidFill>
              </a:rPr>
              <a:t>atisfying, </a:t>
            </a:r>
            <a:r>
              <a:rPr lang="en-US" sz="2800" b="1" dirty="0" smtClean="0">
                <a:solidFill>
                  <a:srgbClr val="C00000"/>
                </a:solidFill>
              </a:rPr>
              <a:t>I</a:t>
            </a:r>
            <a:r>
              <a:rPr lang="en-US" sz="2800" b="1" dirty="0" smtClean="0">
                <a:solidFill>
                  <a:schemeClr val="tx1">
                    <a:lumMod val="85000"/>
                    <a:lumOff val="15000"/>
                  </a:schemeClr>
                </a:solidFill>
              </a:rPr>
              <a:t>ntentional </a:t>
            </a:r>
            <a:r>
              <a:rPr lang="en-US" sz="2800" b="1" dirty="0" smtClean="0">
                <a:solidFill>
                  <a:srgbClr val="C00000"/>
                </a:solidFill>
              </a:rPr>
              <a:t>P</a:t>
            </a:r>
            <a:r>
              <a:rPr lang="en-US" sz="2800" b="1" dirty="0" smtClean="0">
                <a:solidFill>
                  <a:schemeClr val="tx1">
                    <a:lumMod val="85000"/>
                    <a:lumOff val="15000"/>
                  </a:schemeClr>
                </a:solidFill>
              </a:rPr>
              <a:t>roblem-solving</a:t>
            </a:r>
            <a:endParaRPr lang="en-US" sz="2800" b="1" dirty="0">
              <a:solidFill>
                <a:schemeClr val="tx1">
                  <a:lumMod val="85000"/>
                  <a:lumOff val="15000"/>
                </a:schemeClr>
              </a:solidFill>
            </a:endParaRPr>
          </a:p>
        </p:txBody>
      </p:sp>
    </p:spTree>
    <p:extLst>
      <p:ext uri="{BB962C8B-B14F-4D97-AF65-F5344CB8AC3E}">
        <p14:creationId xmlns:p14="http://schemas.microsoft.com/office/powerpoint/2010/main" val="17744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additive="base">
                                        <p:cTn id="13" dur="500" fill="hold"/>
                                        <p:tgtEl>
                                          <p:spTgt spid="2056"/>
                                        </p:tgtEl>
                                        <p:attrNameLst>
                                          <p:attrName>ppt_x</p:attrName>
                                        </p:attrNameLst>
                                      </p:cBhvr>
                                      <p:tavLst>
                                        <p:tav tm="0">
                                          <p:val>
                                            <p:strVal val="#ppt_x"/>
                                          </p:val>
                                        </p:tav>
                                        <p:tav tm="100000">
                                          <p:val>
                                            <p:strVal val="#ppt_x"/>
                                          </p:val>
                                        </p:tav>
                                      </p:tavLst>
                                    </p:anim>
                                    <p:anim calcmode="lin" valueType="num">
                                      <p:cBhvr additive="base">
                                        <p:cTn id="14"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62"/>
                                        </p:tgtEl>
                                        <p:attrNameLst>
                                          <p:attrName>style.visibility</p:attrName>
                                        </p:attrNameLst>
                                      </p:cBhvr>
                                      <p:to>
                                        <p:strVal val="visible"/>
                                      </p:to>
                                    </p:set>
                                    <p:anim calcmode="lin" valueType="num">
                                      <p:cBhvr additive="base">
                                        <p:cTn id="19" dur="500" fill="hold"/>
                                        <p:tgtEl>
                                          <p:spTgt spid="2062"/>
                                        </p:tgtEl>
                                        <p:attrNameLst>
                                          <p:attrName>ppt_x</p:attrName>
                                        </p:attrNameLst>
                                      </p:cBhvr>
                                      <p:tavLst>
                                        <p:tav tm="0">
                                          <p:val>
                                            <p:strVal val="#ppt_x"/>
                                          </p:val>
                                        </p:tav>
                                        <p:tav tm="100000">
                                          <p:val>
                                            <p:strVal val="#ppt_x"/>
                                          </p:val>
                                        </p:tav>
                                      </p:tavLst>
                                    </p:anim>
                                    <p:anim calcmode="lin" valueType="num">
                                      <p:cBhvr additive="base">
                                        <p:cTn id="20"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6" grpId="0" animBg="1"/>
      <p:bldP spid="20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05" y="-304800"/>
            <a:ext cx="8721594" cy="6781800"/>
          </a:xfrm>
          <a:prstGeom prst="rect">
            <a:avLst/>
          </a:prstGeom>
        </p:spPr>
      </p:pic>
    </p:spTree>
    <p:extLst>
      <p:ext uri="{BB962C8B-B14F-4D97-AF65-F5344CB8AC3E}">
        <p14:creationId xmlns:p14="http://schemas.microsoft.com/office/powerpoint/2010/main" val="49582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24</a:t>
            </a:fld>
            <a:endParaRPr lang="en-US"/>
          </a:p>
        </p:txBody>
      </p:sp>
      <p:sp>
        <p:nvSpPr>
          <p:cNvPr id="3" name="TextBox 2"/>
          <p:cNvSpPr txBox="1"/>
          <p:nvPr/>
        </p:nvSpPr>
        <p:spPr>
          <a:xfrm>
            <a:off x="457200" y="990600"/>
            <a:ext cx="7086600" cy="5078313"/>
          </a:xfrm>
          <a:prstGeom prst="rect">
            <a:avLst/>
          </a:prstGeom>
          <a:noFill/>
        </p:spPr>
        <p:txBody>
          <a:bodyPr wrap="square" rtlCol="0">
            <a:spAutoFit/>
          </a:bodyPr>
          <a:lstStyle/>
          <a:p>
            <a:pPr algn="ctr"/>
            <a:r>
              <a:rPr lang="en-US" sz="4800" b="1" dirty="0" smtClean="0">
                <a:solidFill>
                  <a:schemeClr val="accent3">
                    <a:lumMod val="50000"/>
                  </a:schemeClr>
                </a:solidFill>
              </a:rPr>
              <a:t>IF TEACHERS ARE TO GUIDE INQUIRY</a:t>
            </a:r>
          </a:p>
          <a:p>
            <a:pPr algn="ctr"/>
            <a:endParaRPr lang="en-US" sz="4800" b="1" dirty="0">
              <a:solidFill>
                <a:schemeClr val="accent3">
                  <a:lumMod val="50000"/>
                </a:schemeClr>
              </a:solidFill>
            </a:endParaRPr>
          </a:p>
          <a:p>
            <a:pPr algn="ctr"/>
            <a:r>
              <a:rPr lang="en-US" sz="4800" b="1" dirty="0" smtClean="0">
                <a:solidFill>
                  <a:srgbClr val="C00000"/>
                </a:solidFill>
              </a:rPr>
              <a:t>THEY MUST EXPERIENCE </a:t>
            </a:r>
          </a:p>
          <a:p>
            <a:pPr algn="ctr"/>
            <a:r>
              <a:rPr lang="en-US" sz="4800" b="1" dirty="0" smtClean="0">
                <a:solidFill>
                  <a:srgbClr val="C00000"/>
                </a:solidFill>
              </a:rPr>
              <a:t>GUIDED INQUIRY </a:t>
            </a:r>
          </a:p>
          <a:p>
            <a:pPr algn="ctr"/>
            <a:r>
              <a:rPr lang="en-US" sz="4800" b="1" dirty="0" smtClean="0">
                <a:solidFill>
                  <a:srgbClr val="C00000"/>
                </a:solidFill>
              </a:rPr>
              <a:t>As Learners</a:t>
            </a:r>
          </a:p>
          <a:p>
            <a:endParaRPr lang="en-US" sz="3600" dirty="0"/>
          </a:p>
        </p:txBody>
      </p:sp>
    </p:spTree>
    <p:extLst>
      <p:ext uri="{BB962C8B-B14F-4D97-AF65-F5344CB8AC3E}">
        <p14:creationId xmlns:p14="http://schemas.microsoft.com/office/powerpoint/2010/main" val="918888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501" y="4572000"/>
            <a:ext cx="7983941" cy="968991"/>
          </a:xfrm>
          <a:prstGeom prst="rect">
            <a:avLst/>
          </a:prstGeom>
          <a:solidFill>
            <a:srgbClr val="FF7C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7C80"/>
              </a:solidFill>
            </a:endParaRPr>
          </a:p>
        </p:txBody>
      </p:sp>
      <p:sp>
        <p:nvSpPr>
          <p:cNvPr id="2" name="Rectangle 1"/>
          <p:cNvSpPr/>
          <p:nvPr/>
        </p:nvSpPr>
        <p:spPr>
          <a:xfrm>
            <a:off x="600501" y="1228299"/>
            <a:ext cx="7983941" cy="9280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3" name="Rectangle 2"/>
          <p:cNvSpPr/>
          <p:nvPr/>
        </p:nvSpPr>
        <p:spPr>
          <a:xfrm>
            <a:off x="600501" y="2156346"/>
            <a:ext cx="7983941" cy="241565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9400" name="Object 8"/>
          <p:cNvGraphicFramePr>
            <a:graphicFrameLocks noChangeAspect="1"/>
          </p:cNvGraphicFramePr>
          <p:nvPr>
            <p:extLst>
              <p:ext uri="{D42A27DB-BD31-4B8C-83A1-F6EECF244321}">
                <p14:modId xmlns:p14="http://schemas.microsoft.com/office/powerpoint/2010/main" val="3508489207"/>
              </p:ext>
            </p:extLst>
          </p:nvPr>
        </p:nvGraphicFramePr>
        <p:xfrm>
          <a:off x="312304" y="1228299"/>
          <a:ext cx="7508096" cy="4891143"/>
        </p:xfrm>
        <a:graphic>
          <a:graphicData uri="http://schemas.openxmlformats.org/presentationml/2006/ole">
            <mc:AlternateContent xmlns:mc="http://schemas.openxmlformats.org/markup-compatibility/2006">
              <mc:Choice xmlns:v="urn:schemas-microsoft-com:vml" Requires="v">
                <p:oleObj spid="_x0000_s1058" name="Document" r:id="rId4" imgW="8380350" imgH="5458924" progId="Word.Document.8">
                  <p:embed/>
                </p:oleObj>
              </mc:Choice>
              <mc:Fallback>
                <p:oleObj name="Document" r:id="rId4" imgW="8380350" imgH="545892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304" y="1228299"/>
                        <a:ext cx="7508096" cy="4891143"/>
                      </a:xfrm>
                      <a:prstGeom prst="rect">
                        <a:avLst/>
                      </a:prstGeom>
                      <a:noFill/>
                    </p:spPr>
                  </p:pic>
                </p:oleObj>
              </mc:Fallback>
            </mc:AlternateContent>
          </a:graphicData>
        </a:graphic>
      </p:graphicFrame>
      <p:sp>
        <p:nvSpPr>
          <p:cNvPr id="59401" name="Text Box 7"/>
          <p:cNvSpPr txBox="1">
            <a:spLocks noChangeArrowheads="1"/>
          </p:cNvSpPr>
          <p:nvPr/>
        </p:nvSpPr>
        <p:spPr bwMode="auto">
          <a:xfrm>
            <a:off x="1474639" y="76200"/>
            <a:ext cx="6202659" cy="830997"/>
          </a:xfrm>
          <a:prstGeom prst="rect">
            <a:avLst/>
          </a:prstGeom>
          <a:noFill/>
          <a:ln w="9525">
            <a:noFill/>
            <a:miter lim="800000"/>
            <a:headEnd/>
            <a:tailEnd/>
          </a:ln>
        </p:spPr>
        <p:txBody>
          <a:bodyPr wrap="none">
            <a:spAutoFit/>
          </a:bodyPr>
          <a:lstStyle/>
          <a:p>
            <a:pPr algn="ctr" defTabSz="914400"/>
            <a:r>
              <a:rPr lang="en-US" sz="2400" b="1" dirty="0">
                <a:solidFill>
                  <a:srgbClr val="002060"/>
                </a:solidFill>
              </a:rPr>
              <a:t>A self-assessment tool that you can use </a:t>
            </a:r>
          </a:p>
          <a:p>
            <a:pPr algn="ctr" defTabSz="914400"/>
            <a:r>
              <a:rPr lang="en-US" sz="2400" b="1" dirty="0">
                <a:solidFill>
                  <a:srgbClr val="002060"/>
                </a:solidFill>
              </a:rPr>
              <a:t>in your own classroom and for your lesson plan</a:t>
            </a:r>
          </a:p>
        </p:txBody>
      </p:sp>
      <p:sp>
        <p:nvSpPr>
          <p:cNvPr id="5" name="TextBox 4"/>
          <p:cNvSpPr txBox="1"/>
          <p:nvPr/>
        </p:nvSpPr>
        <p:spPr>
          <a:xfrm>
            <a:off x="104350" y="1399934"/>
            <a:ext cx="481222" cy="584775"/>
          </a:xfrm>
          <a:prstGeom prst="rect">
            <a:avLst/>
          </a:prstGeom>
          <a:noFill/>
        </p:spPr>
        <p:txBody>
          <a:bodyPr wrap="none" rtlCol="0">
            <a:spAutoFit/>
          </a:bodyPr>
          <a:lstStyle/>
          <a:p>
            <a:r>
              <a:rPr lang="en-US" sz="3200" dirty="0">
                <a:solidFill>
                  <a:srgbClr val="C00000"/>
                </a:solidFill>
                <a:latin typeface="Times New Roman" pitchFamily="18" charset="0"/>
                <a:cs typeface="Times New Roman" pitchFamily="18" charset="0"/>
              </a:rPr>
              <a:t>Q</a:t>
            </a:r>
          </a:p>
        </p:txBody>
      </p:sp>
      <p:sp>
        <p:nvSpPr>
          <p:cNvPr id="6" name="TextBox 5"/>
          <p:cNvSpPr txBox="1"/>
          <p:nvPr/>
        </p:nvSpPr>
        <p:spPr>
          <a:xfrm>
            <a:off x="172508" y="2859206"/>
            <a:ext cx="304892" cy="523220"/>
          </a:xfrm>
          <a:prstGeom prst="rect">
            <a:avLst/>
          </a:prstGeom>
          <a:noFill/>
        </p:spPr>
        <p:txBody>
          <a:bodyPr wrap="none" rtlCol="0">
            <a:spAutoFit/>
          </a:bodyPr>
          <a:lstStyle/>
          <a:p>
            <a:r>
              <a:rPr lang="en-US" sz="2800" dirty="0" smtClean="0">
                <a:solidFill>
                  <a:srgbClr val="C00000"/>
                </a:solidFill>
                <a:latin typeface="Times New Roman" pitchFamily="18" charset="0"/>
                <a:cs typeface="Times New Roman" pitchFamily="18" charset="0"/>
              </a:rPr>
              <a:t>I</a:t>
            </a:r>
            <a:endParaRPr lang="en-US" sz="2800" dirty="0">
              <a:solidFill>
                <a:srgbClr val="C00000"/>
              </a:solidFill>
              <a:latin typeface="Times New Roman" pitchFamily="18" charset="0"/>
              <a:cs typeface="Times New Roman" pitchFamily="18" charset="0"/>
            </a:endParaRPr>
          </a:p>
        </p:txBody>
      </p:sp>
      <p:sp>
        <p:nvSpPr>
          <p:cNvPr id="10" name="TextBox 9"/>
          <p:cNvSpPr txBox="1"/>
          <p:nvPr/>
        </p:nvSpPr>
        <p:spPr>
          <a:xfrm>
            <a:off x="65108" y="4764107"/>
            <a:ext cx="412292" cy="584775"/>
          </a:xfrm>
          <a:prstGeom prst="rect">
            <a:avLst/>
          </a:prstGeom>
          <a:noFill/>
        </p:spPr>
        <p:txBody>
          <a:bodyPr wrap="none" rtlCol="0">
            <a:spAutoFit/>
          </a:bodyPr>
          <a:lstStyle/>
          <a:p>
            <a:r>
              <a:rPr lang="en-US" sz="3200" dirty="0" smtClean="0">
                <a:solidFill>
                  <a:srgbClr val="C00000"/>
                </a:solidFill>
                <a:latin typeface="Times New Roman" pitchFamily="18" charset="0"/>
                <a:cs typeface="Times New Roman" pitchFamily="18" charset="0"/>
              </a:rPr>
              <a:t>P</a:t>
            </a:r>
            <a:endParaRPr lang="en-US" sz="3200" dirty="0">
              <a:solidFill>
                <a:srgbClr val="C00000"/>
              </a:solidFill>
              <a:latin typeface="Times New Roman" pitchFamily="18" charset="0"/>
              <a:cs typeface="Times New Roman" pitchFamily="18" charset="0"/>
            </a:endParaRPr>
          </a:p>
        </p:txBody>
      </p:sp>
      <p:sp>
        <p:nvSpPr>
          <p:cNvPr id="11" name="TextBox 10"/>
          <p:cNvSpPr txBox="1"/>
          <p:nvPr/>
        </p:nvSpPr>
        <p:spPr>
          <a:xfrm>
            <a:off x="7848600" y="1428267"/>
            <a:ext cx="481222" cy="584775"/>
          </a:xfrm>
          <a:prstGeom prst="rect">
            <a:avLst/>
          </a:prstGeom>
          <a:noFill/>
        </p:spPr>
        <p:txBody>
          <a:bodyPr wrap="none" rtlCol="0">
            <a:spAutoFit/>
          </a:bodyPr>
          <a:lstStyle/>
          <a:p>
            <a:r>
              <a:rPr lang="en-US" sz="3200" dirty="0">
                <a:solidFill>
                  <a:srgbClr val="C00000"/>
                </a:solidFill>
                <a:latin typeface="Times New Roman" pitchFamily="18" charset="0"/>
                <a:cs typeface="Times New Roman" pitchFamily="18" charset="0"/>
              </a:rPr>
              <a:t>Q</a:t>
            </a:r>
          </a:p>
        </p:txBody>
      </p:sp>
      <p:sp>
        <p:nvSpPr>
          <p:cNvPr id="12" name="TextBox 11"/>
          <p:cNvSpPr txBox="1"/>
          <p:nvPr/>
        </p:nvSpPr>
        <p:spPr>
          <a:xfrm>
            <a:off x="8010054" y="3009493"/>
            <a:ext cx="304892" cy="523220"/>
          </a:xfrm>
          <a:prstGeom prst="rect">
            <a:avLst/>
          </a:prstGeom>
          <a:noFill/>
        </p:spPr>
        <p:txBody>
          <a:bodyPr wrap="none" rtlCol="0">
            <a:spAutoFit/>
          </a:bodyPr>
          <a:lstStyle/>
          <a:p>
            <a:r>
              <a:rPr lang="en-US" sz="2800" dirty="0" smtClean="0">
                <a:solidFill>
                  <a:srgbClr val="C00000"/>
                </a:solidFill>
                <a:latin typeface="Times New Roman" pitchFamily="18" charset="0"/>
                <a:cs typeface="Times New Roman" pitchFamily="18" charset="0"/>
              </a:rPr>
              <a:t>I</a:t>
            </a:r>
            <a:endParaRPr lang="en-US" sz="2800" dirty="0">
              <a:solidFill>
                <a:srgbClr val="C00000"/>
              </a:solidFill>
              <a:latin typeface="Times New Roman" pitchFamily="18" charset="0"/>
              <a:cs typeface="Times New Roman" pitchFamily="18" charset="0"/>
            </a:endParaRPr>
          </a:p>
        </p:txBody>
      </p:sp>
      <p:sp>
        <p:nvSpPr>
          <p:cNvPr id="13" name="TextBox 12"/>
          <p:cNvSpPr txBox="1"/>
          <p:nvPr/>
        </p:nvSpPr>
        <p:spPr>
          <a:xfrm>
            <a:off x="7917530" y="4764107"/>
            <a:ext cx="412292" cy="584775"/>
          </a:xfrm>
          <a:prstGeom prst="rect">
            <a:avLst/>
          </a:prstGeom>
          <a:noFill/>
        </p:spPr>
        <p:txBody>
          <a:bodyPr wrap="none" rtlCol="0">
            <a:spAutoFit/>
          </a:bodyPr>
          <a:lstStyle/>
          <a:p>
            <a:r>
              <a:rPr lang="en-US" sz="3200" dirty="0" smtClean="0">
                <a:solidFill>
                  <a:srgbClr val="C00000"/>
                </a:solidFill>
                <a:latin typeface="Times New Roman" pitchFamily="18" charset="0"/>
                <a:cs typeface="Times New Roman" pitchFamily="18" charset="0"/>
              </a:rPr>
              <a:t>P</a:t>
            </a:r>
            <a:endParaRPr lang="en-US"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1554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26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5600"/>
            <a:ext cx="9144000" cy="2633472"/>
          </a:xfrm>
          <a:prstGeom prst="rect">
            <a:avLst/>
          </a:prstGeom>
        </p:spPr>
      </p:pic>
      <p:sp>
        <p:nvSpPr>
          <p:cNvPr id="4" name="TextBox 3"/>
          <p:cNvSpPr txBox="1"/>
          <p:nvPr/>
        </p:nvSpPr>
        <p:spPr>
          <a:xfrm>
            <a:off x="1219200" y="609600"/>
            <a:ext cx="6599435" cy="1908215"/>
          </a:xfrm>
          <a:prstGeom prst="rect">
            <a:avLst/>
          </a:prstGeom>
          <a:noFill/>
        </p:spPr>
        <p:txBody>
          <a:bodyPr wrap="none" rtlCol="0">
            <a:spAutoFit/>
          </a:bodyPr>
          <a:lstStyle/>
          <a:p>
            <a:r>
              <a:rPr lang="en-US" sz="3600" b="1" dirty="0" smtClean="0">
                <a:solidFill>
                  <a:srgbClr val="FF0000"/>
                </a:solidFill>
              </a:rPr>
              <a:t>Don’t Leave the Story in the Book</a:t>
            </a:r>
          </a:p>
          <a:p>
            <a:endParaRPr lang="en-US" dirty="0" smtClean="0"/>
          </a:p>
          <a:p>
            <a:r>
              <a:rPr lang="en-US" sz="2800" b="1" dirty="0" smtClean="0">
                <a:solidFill>
                  <a:srgbClr val="002060"/>
                </a:solidFill>
              </a:rPr>
              <a:t>Mary Hynes-Berry </a:t>
            </a:r>
            <a:r>
              <a:rPr lang="en-US" dirty="0" smtClean="0"/>
              <a:t>– Teachers College Press</a:t>
            </a:r>
            <a:endParaRPr lang="en-US" dirty="0"/>
          </a:p>
          <a:p>
            <a:endParaRPr lang="en-US" dirty="0" smtClean="0"/>
          </a:p>
          <a:p>
            <a:r>
              <a:rPr lang="en-US" dirty="0"/>
              <a:t>	</a:t>
            </a:r>
            <a:r>
              <a:rPr lang="en-US" dirty="0" smtClean="0"/>
              <a:t>	www.Mary Hynes-Berry.com</a:t>
            </a:r>
            <a:endParaRPr lang="en-US" dirty="0"/>
          </a:p>
        </p:txBody>
      </p:sp>
    </p:spTree>
    <p:extLst>
      <p:ext uri="{BB962C8B-B14F-4D97-AF65-F5344CB8AC3E}">
        <p14:creationId xmlns:p14="http://schemas.microsoft.com/office/powerpoint/2010/main" val="279899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07" y="977837"/>
            <a:ext cx="8433719" cy="5262979"/>
          </a:xfrm>
          <a:prstGeom prst="rect">
            <a:avLst/>
          </a:prstGeom>
          <a:noFill/>
        </p:spPr>
        <p:txBody>
          <a:bodyPr wrap="none" rtlCol="0">
            <a:spAutoFit/>
          </a:bodyPr>
          <a:lstStyle/>
          <a:p>
            <a:pPr algn="ctr"/>
            <a:r>
              <a:rPr lang="en-US" sz="6000" b="1" dirty="0" smtClean="0"/>
              <a:t>The Essential </a:t>
            </a:r>
            <a:r>
              <a:rPr lang="en-US" sz="6000" b="1" dirty="0" smtClean="0">
                <a:solidFill>
                  <a:srgbClr val="FF0000"/>
                </a:solidFill>
              </a:rPr>
              <a:t>ABC</a:t>
            </a:r>
            <a:r>
              <a:rPr lang="en-US" sz="6000" b="1" dirty="0" smtClean="0"/>
              <a:t>s</a:t>
            </a:r>
          </a:p>
          <a:p>
            <a:pPr algn="ctr"/>
            <a:r>
              <a:rPr lang="en-US" sz="6000" b="1" dirty="0" smtClean="0">
                <a:solidFill>
                  <a:srgbClr val="FF0000"/>
                </a:solidFill>
              </a:rPr>
              <a:t>A</a:t>
            </a:r>
            <a:r>
              <a:rPr lang="en-US" sz="6000" b="1" dirty="0" smtClean="0"/>
              <a:t>lways </a:t>
            </a:r>
            <a:r>
              <a:rPr lang="en-US" sz="6000" b="1" dirty="0" smtClean="0">
                <a:solidFill>
                  <a:srgbClr val="FF0000"/>
                </a:solidFill>
              </a:rPr>
              <a:t>B</a:t>
            </a:r>
            <a:r>
              <a:rPr lang="en-US" sz="6000" b="1" dirty="0" smtClean="0"/>
              <a:t>e </a:t>
            </a:r>
            <a:r>
              <a:rPr lang="en-US" sz="6000" b="1" dirty="0" smtClean="0">
                <a:solidFill>
                  <a:srgbClr val="FF0000"/>
                </a:solidFill>
              </a:rPr>
              <a:t>C</a:t>
            </a:r>
            <a:r>
              <a:rPr lang="en-US" sz="6000" b="1" dirty="0" smtClean="0"/>
              <a:t>onversing</a:t>
            </a:r>
            <a:endParaRPr lang="en-US" b="1" dirty="0" smtClean="0"/>
          </a:p>
          <a:p>
            <a:pPr algn="ctr"/>
            <a:endParaRPr lang="en-US" b="1" dirty="0" smtClean="0"/>
          </a:p>
          <a:p>
            <a:pPr algn="ctr"/>
            <a:r>
              <a:rPr lang="en-US" sz="6000" b="1" dirty="0">
                <a:solidFill>
                  <a:srgbClr val="FF0000"/>
                </a:solidFill>
              </a:rPr>
              <a:t>A</a:t>
            </a:r>
            <a:r>
              <a:rPr lang="en-US" sz="6000" b="1" dirty="0"/>
              <a:t>lways </a:t>
            </a:r>
            <a:r>
              <a:rPr lang="en-US" sz="6000" b="1" dirty="0">
                <a:solidFill>
                  <a:srgbClr val="FF0000"/>
                </a:solidFill>
              </a:rPr>
              <a:t>B</a:t>
            </a:r>
            <a:r>
              <a:rPr lang="en-US" sz="6000" b="1" dirty="0"/>
              <a:t>e </a:t>
            </a:r>
            <a:r>
              <a:rPr lang="en-US" sz="6000" b="1" dirty="0" smtClean="0">
                <a:solidFill>
                  <a:srgbClr val="FF0000"/>
                </a:solidFill>
              </a:rPr>
              <a:t>C</a:t>
            </a:r>
            <a:r>
              <a:rPr lang="en-US" sz="6000" b="1" dirty="0" smtClean="0"/>
              <a:t>onnecting</a:t>
            </a:r>
          </a:p>
          <a:p>
            <a:pPr algn="ctr"/>
            <a:endParaRPr lang="en-US" b="1" dirty="0"/>
          </a:p>
          <a:p>
            <a:pPr algn="ctr"/>
            <a:r>
              <a:rPr lang="en-US" sz="6000" b="1" dirty="0">
                <a:solidFill>
                  <a:srgbClr val="FF0000"/>
                </a:solidFill>
              </a:rPr>
              <a:t>A</a:t>
            </a:r>
            <a:r>
              <a:rPr lang="en-US" sz="6000" b="1" dirty="0"/>
              <a:t>lways </a:t>
            </a:r>
            <a:r>
              <a:rPr lang="en-US" sz="6000" b="1" dirty="0" smtClean="0">
                <a:solidFill>
                  <a:srgbClr val="FF0000"/>
                </a:solidFill>
              </a:rPr>
              <a:t>B</a:t>
            </a:r>
            <a:r>
              <a:rPr lang="en-US" sz="6000" b="1" dirty="0" smtClean="0"/>
              <a:t>uild </a:t>
            </a:r>
            <a:r>
              <a:rPr lang="en-US" sz="6000" b="1" dirty="0" smtClean="0">
                <a:solidFill>
                  <a:srgbClr val="FF0000"/>
                </a:solidFill>
              </a:rPr>
              <a:t>C</a:t>
            </a:r>
            <a:r>
              <a:rPr lang="en-US" sz="6000" b="1" dirty="0" smtClean="0"/>
              <a:t>ompetence</a:t>
            </a:r>
            <a:endParaRPr lang="en-US" sz="6000" b="1" dirty="0"/>
          </a:p>
          <a:p>
            <a:pPr algn="ctr"/>
            <a:endParaRPr lang="en-US" sz="6000" b="1" dirty="0"/>
          </a:p>
        </p:txBody>
      </p:sp>
    </p:spTree>
    <p:extLst>
      <p:ext uri="{BB962C8B-B14F-4D97-AF65-F5344CB8AC3E}">
        <p14:creationId xmlns:p14="http://schemas.microsoft.com/office/powerpoint/2010/main" val="551472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7391400" cy="2438400"/>
          </a:xfrm>
        </p:spPr>
        <p:txBody>
          <a:bodyPr/>
          <a:lstStyle/>
          <a:p>
            <a:pPr algn="ctr"/>
            <a:r>
              <a:rPr lang="en-US" sz="3600" b="1" dirty="0" smtClean="0">
                <a:solidFill>
                  <a:srgbClr val="C00000"/>
                </a:solidFill>
              </a:rPr>
              <a:t>Traditionally  </a:t>
            </a:r>
            <a:r>
              <a:rPr lang="en-US" sz="3600" b="1" dirty="0">
                <a:solidFill>
                  <a:srgbClr val="C00000"/>
                </a:solidFill>
              </a:rPr>
              <a:t>Science </a:t>
            </a:r>
            <a:r>
              <a:rPr lang="en-US" sz="3600" b="1" dirty="0" smtClean="0">
                <a:solidFill>
                  <a:srgbClr val="C00000"/>
                </a:solidFill>
              </a:rPr>
              <a:t>teachers have been trained to do “Cook book” Science</a:t>
            </a:r>
            <a:r>
              <a:rPr lang="en-US" sz="4800" b="1" dirty="0"/>
              <a:t/>
            </a:r>
            <a:br>
              <a:rPr lang="en-US" sz="4800" b="1" dirty="0"/>
            </a:br>
            <a:endParaRPr lang="en-US" sz="4400" dirty="0">
              <a:solidFill>
                <a:schemeClr val="accent3">
                  <a:lumMod val="50000"/>
                </a:schemeClr>
              </a:solidFill>
            </a:endParaRPr>
          </a:p>
        </p:txBody>
      </p:sp>
      <p:sp>
        <p:nvSpPr>
          <p:cNvPr id="3" name="Subtitle 2"/>
          <p:cNvSpPr>
            <a:spLocks noGrp="1"/>
          </p:cNvSpPr>
          <p:nvPr>
            <p:ph type="subTitle" idx="1"/>
          </p:nvPr>
        </p:nvSpPr>
        <p:spPr>
          <a:xfrm>
            <a:off x="609600" y="2656114"/>
            <a:ext cx="7147560" cy="3200543"/>
          </a:xfrm>
        </p:spPr>
        <p:txBody>
          <a:bodyPr>
            <a:normAutofit fontScale="92500" lnSpcReduction="20000"/>
          </a:bodyPr>
          <a:lstStyle/>
          <a:p>
            <a:pPr algn="ctr"/>
            <a:r>
              <a:rPr lang="en-US" sz="3600" b="1" dirty="0" smtClean="0">
                <a:solidFill>
                  <a:schemeClr val="tx2"/>
                </a:solidFill>
                <a:latin typeface="+mj-lt"/>
              </a:rPr>
              <a:t>The curriculum is owned by   </a:t>
            </a:r>
          </a:p>
          <a:p>
            <a:pPr algn="ctr"/>
            <a:r>
              <a:rPr lang="en-US" sz="3600" b="1" dirty="0" smtClean="0">
                <a:solidFill>
                  <a:schemeClr val="tx2"/>
                </a:solidFill>
                <a:latin typeface="+mj-lt"/>
              </a:rPr>
              <a:t>Textbook/ educational publishers </a:t>
            </a:r>
          </a:p>
          <a:p>
            <a:pPr algn="ctr"/>
            <a:r>
              <a:rPr lang="en-US" sz="3600" b="1" dirty="0" smtClean="0">
                <a:solidFill>
                  <a:srgbClr val="C00000"/>
                </a:solidFill>
                <a:latin typeface="+mj-lt"/>
              </a:rPr>
              <a:t>Teachers and Learners </a:t>
            </a:r>
          </a:p>
          <a:p>
            <a:pPr algn="ctr"/>
            <a:r>
              <a:rPr lang="en-US" sz="3600" b="1" dirty="0" smtClean="0">
                <a:solidFill>
                  <a:srgbClr val="002060"/>
                </a:solidFill>
                <a:latin typeface="+mj-lt"/>
              </a:rPr>
              <a:t>Get it Right</a:t>
            </a:r>
          </a:p>
          <a:p>
            <a:pPr algn="ctr"/>
            <a:r>
              <a:rPr lang="en-US" sz="3600" b="1" dirty="0" smtClean="0">
                <a:solidFill>
                  <a:srgbClr val="C00000"/>
                </a:solidFill>
                <a:latin typeface="+mj-lt"/>
              </a:rPr>
              <a:t>Or </a:t>
            </a:r>
          </a:p>
          <a:p>
            <a:pPr algn="ctr"/>
            <a:r>
              <a:rPr lang="en-US" sz="3600" b="1" dirty="0" smtClean="0">
                <a:solidFill>
                  <a:schemeClr val="tx2">
                    <a:lumMod val="50000"/>
                  </a:schemeClr>
                </a:solidFill>
                <a:latin typeface="+mj-lt"/>
              </a:rPr>
              <a:t>Get it wrong </a:t>
            </a:r>
            <a:endParaRPr lang="en-US" sz="3600" b="1" dirty="0">
              <a:solidFill>
                <a:schemeClr val="tx2">
                  <a:lumMod val="50000"/>
                </a:schemeClr>
              </a:solidFill>
              <a:latin typeface="+mj-lt"/>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dirty="0"/>
          </a:p>
        </p:txBody>
      </p:sp>
      <p:pic>
        <p:nvPicPr>
          <p:cNvPr id="1026" name="Picture 2" descr="C:\Users\Mary H-B\AppData\Local\Microsoft\Windows\Temporary Internet Files\Content.IE5\QDS86P4O\MC90043255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29" y="143691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y H-B\AppData\Local\Microsoft\Windows\Temporary Internet Files\Content.IE5\RFP0V95H\MP9004025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78253">
            <a:off x="6542313" y="3805622"/>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ary H-B\AppData\Local\Microsoft\Windows\Temporary Internet Files\Content.IE5\RFP0V95H\MP9004025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960312">
            <a:off x="739262" y="4777862"/>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Mary H-B\AppData\Local\Microsoft\Windows\Temporary Internet Files\Content.IE5\QDS86P4O\MC90043255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436914"/>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114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dirty="0"/>
          </a:p>
        </p:txBody>
      </p:sp>
      <p:pic>
        <p:nvPicPr>
          <p:cNvPr id="1027" name="Picture 3" descr="C:\Users\Mary H-B\AppData\Local\Microsoft\Windows\Temporary Internet Files\Content.IE5\RFP0V95H\MP90044655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308522"/>
            <a:ext cx="2177203"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y H-B\AppData\Local\Microsoft\Windows\Temporary Internet Files\Content.IE5\0740B53K\MP9004304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608" y="1348561"/>
            <a:ext cx="1907209" cy="190720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2133600" y="1600200"/>
            <a:ext cx="4648200" cy="1125441"/>
          </a:xfrm>
        </p:spPr>
        <p:txBody>
          <a:bodyPr>
            <a:noAutofit/>
          </a:bodyPr>
          <a:lstStyle/>
          <a:p>
            <a:pPr algn="ctr"/>
            <a:r>
              <a:rPr lang="en-US" sz="3600" b="1" dirty="0" smtClean="0">
                <a:solidFill>
                  <a:srgbClr val="C00000"/>
                </a:solidFill>
              </a:rPr>
              <a:t/>
            </a:r>
            <a:br>
              <a:rPr lang="en-US" sz="3600" b="1" dirty="0" smtClean="0">
                <a:solidFill>
                  <a:srgbClr val="C00000"/>
                </a:solidFill>
              </a:rPr>
            </a:br>
            <a:r>
              <a:rPr lang="en-US" sz="3600" b="1" dirty="0" smtClean="0">
                <a:solidFill>
                  <a:srgbClr val="C00000"/>
                </a:solidFill>
              </a:rPr>
              <a:t/>
            </a:r>
            <a:br>
              <a:rPr lang="en-US" sz="3600" b="1" dirty="0" smtClean="0">
                <a:solidFill>
                  <a:srgbClr val="C00000"/>
                </a:solidFill>
              </a:rPr>
            </a:br>
            <a:r>
              <a:rPr lang="en-US" sz="3600" b="1" dirty="0">
                <a:solidFill>
                  <a:srgbClr val="C00000"/>
                </a:solidFill>
              </a:rPr>
              <a:t/>
            </a:r>
            <a:br>
              <a:rPr lang="en-US" sz="3600" b="1" dirty="0">
                <a:solidFill>
                  <a:srgbClr val="C00000"/>
                </a:solidFill>
              </a:rPr>
            </a:br>
            <a:r>
              <a:rPr lang="en-US" sz="3600" b="1" dirty="0" smtClean="0">
                <a:solidFill>
                  <a:srgbClr val="C00000"/>
                </a:solidFill>
              </a:rPr>
              <a:t/>
            </a:r>
            <a:br>
              <a:rPr lang="en-US" sz="3600" b="1" dirty="0" smtClean="0">
                <a:solidFill>
                  <a:srgbClr val="C00000"/>
                </a:solidFill>
              </a:rPr>
            </a:br>
            <a:r>
              <a:rPr lang="en-US" sz="4000" b="1" dirty="0" smtClean="0">
                <a:solidFill>
                  <a:srgbClr val="002060"/>
                </a:solidFill>
                <a:latin typeface="+mn-lt"/>
              </a:rPr>
              <a:t>Force-Feeding </a:t>
            </a:r>
            <a:br>
              <a:rPr lang="en-US" sz="4000" b="1" dirty="0" smtClean="0">
                <a:solidFill>
                  <a:srgbClr val="002060"/>
                </a:solidFill>
                <a:latin typeface="+mn-lt"/>
              </a:rPr>
            </a:br>
            <a:r>
              <a:rPr lang="en-US" sz="4000" b="1" dirty="0" smtClean="0">
                <a:solidFill>
                  <a:srgbClr val="002060"/>
                </a:solidFill>
                <a:latin typeface="+mn-lt"/>
              </a:rPr>
              <a:t>  Pre-Processed Fish</a:t>
            </a:r>
            <a:r>
              <a:rPr lang="en-US" sz="3600" b="1" dirty="0" smtClean="0">
                <a:solidFill>
                  <a:srgbClr val="002060"/>
                </a:solidFill>
                <a:latin typeface="+mn-lt"/>
              </a:rPr>
              <a:t> </a:t>
            </a:r>
            <a:r>
              <a:rPr lang="en-US" sz="3600" dirty="0">
                <a:solidFill>
                  <a:srgbClr val="002060"/>
                </a:solidFill>
              </a:rPr>
              <a:t>?</a:t>
            </a:r>
            <a:endParaRPr lang="en-US" sz="3600" b="1" dirty="0">
              <a:solidFill>
                <a:srgbClr val="002060"/>
              </a:solidFill>
            </a:endParaRPr>
          </a:p>
        </p:txBody>
      </p:sp>
      <p:sp>
        <p:nvSpPr>
          <p:cNvPr id="11" name="Title 4"/>
          <p:cNvSpPr txBox="1">
            <a:spLocks/>
          </p:cNvSpPr>
          <p:nvPr/>
        </p:nvSpPr>
        <p:spPr>
          <a:xfrm>
            <a:off x="2667000" y="4191000"/>
            <a:ext cx="3321187" cy="1415878"/>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4400" b="1" dirty="0" smtClean="0">
                <a:solidFill>
                  <a:srgbClr val="C00000"/>
                </a:solidFill>
                <a:latin typeface="+mn-lt"/>
              </a:rPr>
              <a:t>Teaching</a:t>
            </a:r>
            <a:br>
              <a:rPr lang="en-US" sz="4400" b="1" dirty="0" smtClean="0">
                <a:solidFill>
                  <a:srgbClr val="C00000"/>
                </a:solidFill>
                <a:latin typeface="+mn-lt"/>
              </a:rPr>
            </a:br>
            <a:r>
              <a:rPr lang="en-US" sz="4400" b="1" dirty="0" smtClean="0">
                <a:solidFill>
                  <a:srgbClr val="C00000"/>
                </a:solidFill>
                <a:latin typeface="+mn-lt"/>
              </a:rPr>
              <a:t>The Joys Of Fishing?</a:t>
            </a:r>
            <a:endParaRPr lang="en-US" sz="4400" b="1" dirty="0">
              <a:solidFill>
                <a:srgbClr val="C00000"/>
              </a:solidFill>
              <a:latin typeface="+mn-lt"/>
            </a:endParaRPr>
          </a:p>
        </p:txBody>
      </p:sp>
      <p:sp>
        <p:nvSpPr>
          <p:cNvPr id="8" name="TextBox 7"/>
          <p:cNvSpPr txBox="1"/>
          <p:nvPr/>
        </p:nvSpPr>
        <p:spPr>
          <a:xfrm>
            <a:off x="228599" y="381000"/>
            <a:ext cx="7881343" cy="769441"/>
          </a:xfrm>
          <a:prstGeom prst="rect">
            <a:avLst/>
          </a:prstGeom>
          <a:noFill/>
        </p:spPr>
        <p:txBody>
          <a:bodyPr wrap="square" rtlCol="0">
            <a:spAutoFit/>
          </a:bodyPr>
          <a:lstStyle/>
          <a:p>
            <a:pPr algn="ctr"/>
            <a:r>
              <a:rPr lang="en-US" sz="4400" b="1" dirty="0" smtClean="0">
                <a:solidFill>
                  <a:schemeClr val="accent3">
                    <a:lumMod val="50000"/>
                  </a:schemeClr>
                </a:solidFill>
              </a:rPr>
              <a:t>BUT: What Promotes Learning? </a:t>
            </a:r>
            <a:endParaRPr lang="en-US" sz="4400" b="1" dirty="0">
              <a:solidFill>
                <a:schemeClr val="accent3">
                  <a:lumMod val="50000"/>
                </a:schemeClr>
              </a:solidFill>
            </a:endParaRPr>
          </a:p>
        </p:txBody>
      </p:sp>
      <p:sp>
        <p:nvSpPr>
          <p:cNvPr id="2" name="TextBox 1"/>
          <p:cNvSpPr txBox="1"/>
          <p:nvPr/>
        </p:nvSpPr>
        <p:spPr>
          <a:xfrm>
            <a:off x="870857" y="3729335"/>
            <a:ext cx="1042273" cy="923330"/>
          </a:xfrm>
          <a:prstGeom prst="rect">
            <a:avLst/>
          </a:prstGeom>
          <a:noFill/>
        </p:spPr>
        <p:txBody>
          <a:bodyPr wrap="none" rtlCol="0">
            <a:spAutoFit/>
          </a:bodyPr>
          <a:lstStyle/>
          <a:p>
            <a:r>
              <a:rPr lang="en-US" sz="5400" b="1" dirty="0" smtClean="0"/>
              <a:t>OR</a:t>
            </a:r>
            <a:endParaRPr lang="en-US" sz="5400" b="1" dirty="0"/>
          </a:p>
        </p:txBody>
      </p:sp>
    </p:spTree>
    <p:extLst>
      <p:ext uri="{BB962C8B-B14F-4D97-AF65-F5344CB8AC3E}">
        <p14:creationId xmlns:p14="http://schemas.microsoft.com/office/powerpoint/2010/main" val="171413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5</a:t>
            </a:fld>
            <a:endParaRPr lang="en-US"/>
          </a:p>
        </p:txBody>
      </p:sp>
      <p:sp>
        <p:nvSpPr>
          <p:cNvPr id="3" name="TextBox 2"/>
          <p:cNvSpPr txBox="1"/>
          <p:nvPr/>
        </p:nvSpPr>
        <p:spPr>
          <a:xfrm>
            <a:off x="685800" y="598110"/>
            <a:ext cx="7391400" cy="5232202"/>
          </a:xfrm>
          <a:prstGeom prst="rect">
            <a:avLst/>
          </a:prstGeom>
          <a:noFill/>
        </p:spPr>
        <p:txBody>
          <a:bodyPr wrap="square" rtlCol="0">
            <a:spAutoFit/>
          </a:bodyPr>
          <a:lstStyle/>
          <a:p>
            <a:pPr algn="ctr"/>
            <a:r>
              <a:rPr lang="en-US" sz="4800" b="1" dirty="0" smtClean="0">
                <a:solidFill>
                  <a:srgbClr val="C00000"/>
                </a:solidFill>
              </a:rPr>
              <a:t>Fish or Learning to Fish?</a:t>
            </a:r>
            <a:endParaRPr lang="en-US" sz="3200" b="1" dirty="0" smtClean="0">
              <a:solidFill>
                <a:srgbClr val="C00000"/>
              </a:solidFill>
            </a:endParaRPr>
          </a:p>
          <a:p>
            <a:pPr algn="ctr"/>
            <a:r>
              <a:rPr lang="en-US" sz="3200" b="1" dirty="0" smtClean="0">
                <a:solidFill>
                  <a:srgbClr val="C00000"/>
                </a:solidFill>
              </a:rPr>
              <a:t>Common Core </a:t>
            </a:r>
            <a:r>
              <a:rPr lang="en-US" sz="3200" b="1" dirty="0" smtClean="0">
                <a:solidFill>
                  <a:srgbClr val="FF0000"/>
                </a:solidFill>
              </a:rPr>
              <a:t>Practice </a:t>
            </a:r>
            <a:r>
              <a:rPr lang="en-US" sz="3200" b="1" dirty="0" smtClean="0">
                <a:solidFill>
                  <a:srgbClr val="C00000"/>
                </a:solidFill>
              </a:rPr>
              <a:t>Standards for Math</a:t>
            </a:r>
          </a:p>
          <a:p>
            <a:pPr algn="ctr"/>
            <a:r>
              <a:rPr lang="en-US" sz="3200" b="1" dirty="0" smtClean="0">
                <a:solidFill>
                  <a:srgbClr val="C00000"/>
                </a:solidFill>
              </a:rPr>
              <a:t> &amp; </a:t>
            </a:r>
          </a:p>
          <a:p>
            <a:pPr algn="ctr"/>
            <a:r>
              <a:rPr lang="en-US" sz="3200" b="1" dirty="0" smtClean="0">
                <a:solidFill>
                  <a:srgbClr val="C00000"/>
                </a:solidFill>
              </a:rPr>
              <a:t>The NGSS Framework for K-12 Science &amp; Engineering  </a:t>
            </a:r>
            <a:r>
              <a:rPr lang="en-US" sz="3200" b="1" dirty="0" smtClean="0">
                <a:solidFill>
                  <a:srgbClr val="FF0000"/>
                </a:solidFill>
              </a:rPr>
              <a:t>Practices</a:t>
            </a:r>
            <a:r>
              <a:rPr lang="en-US" sz="3200" b="1" dirty="0" smtClean="0">
                <a:solidFill>
                  <a:srgbClr val="C00000"/>
                </a:solidFill>
              </a:rPr>
              <a:t> </a:t>
            </a:r>
          </a:p>
          <a:p>
            <a:pPr algn="r"/>
            <a:r>
              <a:rPr lang="en-US" sz="3200" b="1" dirty="0" smtClean="0">
                <a:solidFill>
                  <a:srgbClr val="C00000"/>
                </a:solidFill>
              </a:rPr>
              <a:t> </a:t>
            </a:r>
            <a:r>
              <a:rPr lang="en-US" sz="4000" b="1" dirty="0" smtClean="0">
                <a:solidFill>
                  <a:srgbClr val="C00000"/>
                </a:solidFill>
              </a:rPr>
              <a:t>Agree  100%</a:t>
            </a:r>
          </a:p>
          <a:p>
            <a:pPr algn="ctr"/>
            <a:endParaRPr lang="en-US" sz="3200" b="1" dirty="0">
              <a:solidFill>
                <a:srgbClr val="C00000"/>
              </a:solidFill>
            </a:endParaRPr>
          </a:p>
          <a:p>
            <a:pPr algn="r"/>
            <a:r>
              <a:rPr lang="en-US" sz="5400" b="1" dirty="0" smtClean="0">
                <a:solidFill>
                  <a:srgbClr val="C00000"/>
                </a:solidFill>
              </a:rPr>
              <a:t>TEACH FISHING </a:t>
            </a:r>
          </a:p>
          <a:p>
            <a:endParaRPr lang="en-US" sz="3200" dirty="0"/>
          </a:p>
        </p:txBody>
      </p:sp>
      <p:pic>
        <p:nvPicPr>
          <p:cNvPr id="2050" name="Picture 2" descr="C:\Users\Mary H-B\AppData\Local\Microsoft\Windows\Temporary Internet Files\Content.IE5\0740B53K\MC9003891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28444"/>
            <a:ext cx="3850525" cy="240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06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6</a:t>
            </a:fld>
            <a:endParaRPr lang="en-US"/>
          </a:p>
        </p:txBody>
      </p:sp>
      <p:sp>
        <p:nvSpPr>
          <p:cNvPr id="6" name="Rectangle 5"/>
          <p:cNvSpPr/>
          <p:nvPr/>
        </p:nvSpPr>
        <p:spPr>
          <a:xfrm>
            <a:off x="838200" y="1447800"/>
            <a:ext cx="6858000" cy="4401205"/>
          </a:xfrm>
          <a:prstGeom prst="rect">
            <a:avLst/>
          </a:prstGeom>
        </p:spPr>
        <p:txBody>
          <a:bodyPr wrap="square">
            <a:spAutoFit/>
          </a:bodyPr>
          <a:lstStyle/>
          <a:p>
            <a:r>
              <a:rPr lang="en-US" sz="2800" dirty="0">
                <a:latin typeface="Arial Narrow" pitchFamily="34" charset="0"/>
              </a:rPr>
              <a:t>1.</a:t>
            </a:r>
            <a:r>
              <a:rPr lang="en-US" sz="2800" b="1" dirty="0">
                <a:latin typeface="Arial Narrow" pitchFamily="34" charset="0"/>
              </a:rPr>
              <a:t> Asking </a:t>
            </a:r>
            <a:r>
              <a:rPr lang="en-US" sz="2800" dirty="0">
                <a:latin typeface="Arial Narrow" pitchFamily="34" charset="0"/>
              </a:rPr>
              <a:t>questions  </a:t>
            </a:r>
            <a:r>
              <a:rPr lang="en-US" sz="2800" dirty="0" smtClean="0">
                <a:latin typeface="Arial Narrow" pitchFamily="34" charset="0"/>
              </a:rPr>
              <a:t>&amp;  </a:t>
            </a:r>
            <a:r>
              <a:rPr lang="en-US" sz="2800" b="1" dirty="0">
                <a:latin typeface="Arial Narrow" pitchFamily="34" charset="0"/>
              </a:rPr>
              <a:t>defining</a:t>
            </a:r>
            <a:r>
              <a:rPr lang="en-US" sz="2800" dirty="0">
                <a:latin typeface="Arial Narrow" pitchFamily="34" charset="0"/>
              </a:rPr>
              <a:t> problems </a:t>
            </a:r>
            <a:r>
              <a:rPr lang="en-US" sz="2800" dirty="0" smtClean="0">
                <a:latin typeface="Arial Narrow" pitchFamily="34" charset="0"/>
              </a:rPr>
              <a:t> </a:t>
            </a:r>
            <a:endParaRPr lang="en-US" sz="2800" dirty="0">
              <a:latin typeface="Arial Narrow" pitchFamily="34" charset="0"/>
            </a:endParaRPr>
          </a:p>
          <a:p>
            <a:r>
              <a:rPr lang="en-US" sz="2800" dirty="0">
                <a:latin typeface="Arial Narrow" pitchFamily="34" charset="0"/>
              </a:rPr>
              <a:t>2. </a:t>
            </a:r>
            <a:r>
              <a:rPr lang="en-US" sz="2800" b="1" dirty="0" smtClean="0">
                <a:latin typeface="Arial Narrow" pitchFamily="34" charset="0"/>
              </a:rPr>
              <a:t>Developing</a:t>
            </a:r>
            <a:r>
              <a:rPr lang="en-US" sz="2800" dirty="0" smtClean="0">
                <a:latin typeface="Arial Narrow" pitchFamily="34" charset="0"/>
              </a:rPr>
              <a:t> &amp; </a:t>
            </a:r>
            <a:r>
              <a:rPr lang="en-US" sz="2800" b="1" dirty="0" smtClean="0">
                <a:latin typeface="Arial Narrow" pitchFamily="34" charset="0"/>
              </a:rPr>
              <a:t>using </a:t>
            </a:r>
            <a:r>
              <a:rPr lang="en-US" sz="2800" b="1" dirty="0">
                <a:latin typeface="Arial Narrow" pitchFamily="34" charset="0"/>
              </a:rPr>
              <a:t>models</a:t>
            </a:r>
          </a:p>
          <a:p>
            <a:r>
              <a:rPr lang="en-US" sz="2800" dirty="0">
                <a:solidFill>
                  <a:srgbClr val="0070C0"/>
                </a:solidFill>
                <a:latin typeface="Arial Narrow" pitchFamily="34" charset="0"/>
              </a:rPr>
              <a:t>3. </a:t>
            </a:r>
            <a:r>
              <a:rPr lang="en-US" sz="2800" b="1" dirty="0">
                <a:solidFill>
                  <a:srgbClr val="0070C0"/>
                </a:solidFill>
                <a:latin typeface="Arial Narrow" pitchFamily="34" charset="0"/>
              </a:rPr>
              <a:t>Planning</a:t>
            </a:r>
            <a:r>
              <a:rPr lang="en-US" sz="2800" dirty="0">
                <a:solidFill>
                  <a:srgbClr val="0070C0"/>
                </a:solidFill>
                <a:latin typeface="Arial Narrow" pitchFamily="34" charset="0"/>
              </a:rPr>
              <a:t> </a:t>
            </a:r>
            <a:r>
              <a:rPr lang="en-US" sz="2800" dirty="0" smtClean="0">
                <a:solidFill>
                  <a:srgbClr val="0070C0"/>
                </a:solidFill>
                <a:latin typeface="Arial Narrow" pitchFamily="34" charset="0"/>
              </a:rPr>
              <a:t>&amp; </a:t>
            </a:r>
            <a:r>
              <a:rPr lang="en-US" sz="2800" b="1" dirty="0" smtClean="0">
                <a:solidFill>
                  <a:srgbClr val="0070C0"/>
                </a:solidFill>
                <a:latin typeface="Arial Narrow" pitchFamily="34" charset="0"/>
              </a:rPr>
              <a:t>carrying </a:t>
            </a:r>
            <a:r>
              <a:rPr lang="en-US" sz="2800" b="1" dirty="0">
                <a:solidFill>
                  <a:srgbClr val="0070C0"/>
                </a:solidFill>
                <a:latin typeface="Arial Narrow" pitchFamily="34" charset="0"/>
              </a:rPr>
              <a:t>out </a:t>
            </a:r>
            <a:r>
              <a:rPr lang="en-US" sz="2800" dirty="0">
                <a:solidFill>
                  <a:srgbClr val="0070C0"/>
                </a:solidFill>
                <a:latin typeface="Arial Narrow" pitchFamily="34" charset="0"/>
              </a:rPr>
              <a:t>investigations</a:t>
            </a:r>
          </a:p>
          <a:p>
            <a:r>
              <a:rPr lang="en-US" sz="2800" dirty="0">
                <a:solidFill>
                  <a:srgbClr val="0070C0"/>
                </a:solidFill>
                <a:latin typeface="Arial Narrow" pitchFamily="34" charset="0"/>
              </a:rPr>
              <a:t>4.</a:t>
            </a:r>
            <a:r>
              <a:rPr lang="en-US" sz="2800" b="1" dirty="0">
                <a:solidFill>
                  <a:srgbClr val="0070C0"/>
                </a:solidFill>
                <a:latin typeface="Arial Narrow" pitchFamily="34" charset="0"/>
              </a:rPr>
              <a:t> Analyzing </a:t>
            </a:r>
            <a:r>
              <a:rPr lang="en-US" sz="2800" dirty="0" smtClean="0">
                <a:solidFill>
                  <a:srgbClr val="0070C0"/>
                </a:solidFill>
                <a:latin typeface="Arial Narrow" pitchFamily="34" charset="0"/>
              </a:rPr>
              <a:t>&amp; </a:t>
            </a:r>
            <a:r>
              <a:rPr lang="en-US" sz="2800" b="1" dirty="0" smtClean="0">
                <a:solidFill>
                  <a:srgbClr val="0070C0"/>
                </a:solidFill>
                <a:latin typeface="Arial Narrow" pitchFamily="34" charset="0"/>
              </a:rPr>
              <a:t>interpreting </a:t>
            </a:r>
            <a:r>
              <a:rPr lang="en-US" sz="2800" dirty="0">
                <a:solidFill>
                  <a:srgbClr val="0070C0"/>
                </a:solidFill>
                <a:latin typeface="Arial Narrow" pitchFamily="34" charset="0"/>
              </a:rPr>
              <a:t>data</a:t>
            </a:r>
          </a:p>
          <a:p>
            <a:r>
              <a:rPr lang="en-US" sz="2800" dirty="0">
                <a:solidFill>
                  <a:srgbClr val="0070C0"/>
                </a:solidFill>
                <a:latin typeface="Arial Narrow" pitchFamily="34" charset="0"/>
              </a:rPr>
              <a:t>5</a:t>
            </a:r>
            <a:r>
              <a:rPr lang="en-US" sz="2800" b="1" dirty="0">
                <a:solidFill>
                  <a:srgbClr val="0070C0"/>
                </a:solidFill>
                <a:latin typeface="Arial Narrow" pitchFamily="34" charset="0"/>
              </a:rPr>
              <a:t>. Using mathematics </a:t>
            </a:r>
            <a:r>
              <a:rPr lang="en-US" sz="2800" dirty="0">
                <a:solidFill>
                  <a:srgbClr val="0070C0"/>
                </a:solidFill>
                <a:latin typeface="Arial Narrow" pitchFamily="34" charset="0"/>
              </a:rPr>
              <a:t>and computational thinking</a:t>
            </a:r>
          </a:p>
          <a:p>
            <a:r>
              <a:rPr lang="en-US" sz="2800" dirty="0">
                <a:solidFill>
                  <a:srgbClr val="0070C0"/>
                </a:solidFill>
                <a:latin typeface="Arial Narrow" pitchFamily="34" charset="0"/>
              </a:rPr>
              <a:t>6. </a:t>
            </a:r>
            <a:r>
              <a:rPr lang="en-US" sz="2800" b="1" dirty="0">
                <a:solidFill>
                  <a:srgbClr val="0070C0"/>
                </a:solidFill>
                <a:latin typeface="Arial Narrow" pitchFamily="34" charset="0"/>
              </a:rPr>
              <a:t>Constructing </a:t>
            </a:r>
            <a:r>
              <a:rPr lang="en-US" sz="2800" dirty="0">
                <a:solidFill>
                  <a:srgbClr val="0070C0"/>
                </a:solidFill>
                <a:latin typeface="Arial Narrow" pitchFamily="34" charset="0"/>
              </a:rPr>
              <a:t>explanations </a:t>
            </a:r>
            <a:r>
              <a:rPr lang="en-US" sz="2800" dirty="0" smtClean="0">
                <a:solidFill>
                  <a:srgbClr val="0070C0"/>
                </a:solidFill>
                <a:latin typeface="Arial Narrow" pitchFamily="34" charset="0"/>
              </a:rPr>
              <a:t>&amp; </a:t>
            </a:r>
            <a:r>
              <a:rPr lang="en-US" sz="2800" b="1" dirty="0" smtClean="0">
                <a:solidFill>
                  <a:srgbClr val="0070C0"/>
                </a:solidFill>
                <a:latin typeface="Arial Narrow" pitchFamily="34" charset="0"/>
              </a:rPr>
              <a:t>designing</a:t>
            </a:r>
            <a:endParaRPr lang="en-US" sz="2800" b="1" dirty="0">
              <a:solidFill>
                <a:srgbClr val="0070C0"/>
              </a:solidFill>
              <a:latin typeface="Arial Narrow" pitchFamily="34" charset="0"/>
            </a:endParaRPr>
          </a:p>
          <a:p>
            <a:r>
              <a:rPr lang="en-US" sz="2800" dirty="0">
                <a:solidFill>
                  <a:srgbClr val="0070C0"/>
                </a:solidFill>
                <a:latin typeface="Arial Narrow" pitchFamily="34" charset="0"/>
              </a:rPr>
              <a:t>solutions </a:t>
            </a:r>
          </a:p>
          <a:p>
            <a:r>
              <a:rPr lang="en-US" sz="2800" dirty="0" smtClean="0">
                <a:latin typeface="Arial Narrow" pitchFamily="34" charset="0"/>
              </a:rPr>
              <a:t>7</a:t>
            </a:r>
            <a:r>
              <a:rPr lang="en-US" sz="2800" dirty="0">
                <a:latin typeface="Arial Narrow" pitchFamily="34" charset="0"/>
              </a:rPr>
              <a:t>. </a:t>
            </a:r>
            <a:r>
              <a:rPr lang="en-US" sz="2800" b="1" dirty="0">
                <a:latin typeface="Arial Narrow" pitchFamily="34" charset="0"/>
              </a:rPr>
              <a:t>Engaging </a:t>
            </a:r>
            <a:r>
              <a:rPr lang="en-US" sz="2800" dirty="0">
                <a:latin typeface="Arial Narrow" pitchFamily="34" charset="0"/>
              </a:rPr>
              <a:t>in argument from evidence</a:t>
            </a:r>
          </a:p>
          <a:p>
            <a:r>
              <a:rPr lang="en-US" sz="2800" dirty="0">
                <a:latin typeface="Arial Narrow" pitchFamily="34" charset="0"/>
              </a:rPr>
              <a:t>8</a:t>
            </a:r>
            <a:r>
              <a:rPr lang="en-US" sz="2800" b="1" dirty="0">
                <a:latin typeface="Arial Narrow" pitchFamily="34" charset="0"/>
              </a:rPr>
              <a:t>. Obtaining, evaluating</a:t>
            </a:r>
            <a:r>
              <a:rPr lang="en-US" sz="2800" dirty="0">
                <a:latin typeface="Arial Narrow" pitchFamily="34" charset="0"/>
              </a:rPr>
              <a:t>, </a:t>
            </a:r>
            <a:r>
              <a:rPr lang="en-US" sz="2800" dirty="0" smtClean="0">
                <a:latin typeface="Arial Narrow" pitchFamily="34" charset="0"/>
              </a:rPr>
              <a:t>&amp; </a:t>
            </a:r>
            <a:r>
              <a:rPr lang="en-US" sz="2800" b="1" dirty="0" smtClean="0">
                <a:latin typeface="Arial Narrow" pitchFamily="34" charset="0"/>
              </a:rPr>
              <a:t>communicating </a:t>
            </a:r>
            <a:r>
              <a:rPr lang="en-US" sz="2800" dirty="0">
                <a:latin typeface="Arial Narrow" pitchFamily="34" charset="0"/>
              </a:rPr>
              <a:t>information</a:t>
            </a:r>
          </a:p>
        </p:txBody>
      </p:sp>
      <p:sp>
        <p:nvSpPr>
          <p:cNvPr id="8" name="TextBox 7"/>
          <p:cNvSpPr txBox="1"/>
          <p:nvPr/>
        </p:nvSpPr>
        <p:spPr>
          <a:xfrm>
            <a:off x="381000" y="228600"/>
            <a:ext cx="7239000" cy="1077218"/>
          </a:xfrm>
          <a:prstGeom prst="rect">
            <a:avLst/>
          </a:prstGeom>
          <a:noFill/>
        </p:spPr>
        <p:txBody>
          <a:bodyPr wrap="square" rtlCol="0">
            <a:spAutoFit/>
          </a:bodyPr>
          <a:lstStyle/>
          <a:p>
            <a:pPr algn="ctr"/>
            <a:r>
              <a:rPr lang="en-US" sz="3200" b="1" dirty="0" smtClean="0">
                <a:solidFill>
                  <a:srgbClr val="FF0000"/>
                </a:solidFill>
              </a:rPr>
              <a:t>The NGSS’s Framework of </a:t>
            </a:r>
          </a:p>
          <a:p>
            <a:pPr algn="ctr"/>
            <a:r>
              <a:rPr lang="en-US" sz="3200" b="1" dirty="0" smtClean="0">
                <a:solidFill>
                  <a:srgbClr val="FF0000"/>
                </a:solidFill>
              </a:rPr>
              <a:t>Scientific and Engineering Practices </a:t>
            </a:r>
            <a:endParaRPr lang="en-US" sz="3200" b="1" dirty="0">
              <a:solidFill>
                <a:srgbClr val="FF0000"/>
              </a:solidFill>
            </a:endParaRPr>
          </a:p>
        </p:txBody>
      </p:sp>
      <p:sp>
        <p:nvSpPr>
          <p:cNvPr id="3" name="TextBox 2"/>
          <p:cNvSpPr txBox="1"/>
          <p:nvPr/>
        </p:nvSpPr>
        <p:spPr>
          <a:xfrm>
            <a:off x="1219200" y="5562600"/>
            <a:ext cx="7262694" cy="1077218"/>
          </a:xfrm>
          <a:prstGeom prst="rect">
            <a:avLst/>
          </a:prstGeom>
          <a:noFill/>
        </p:spPr>
        <p:txBody>
          <a:bodyPr wrap="none" rtlCol="0">
            <a:spAutoFit/>
          </a:bodyPr>
          <a:lstStyle/>
          <a:p>
            <a:r>
              <a:rPr lang="en-US" sz="3200" b="1" dirty="0" smtClean="0">
                <a:solidFill>
                  <a:srgbClr val="7030A0"/>
                </a:solidFill>
              </a:rPr>
              <a:t>                   These </a:t>
            </a:r>
            <a:r>
              <a:rPr lang="en-US" sz="3200" b="1" dirty="0" smtClean="0">
                <a:solidFill>
                  <a:srgbClr val="7030A0"/>
                </a:solidFill>
              </a:rPr>
              <a:t>Practices are how </a:t>
            </a:r>
            <a:endParaRPr lang="en-US" sz="3200" b="1" dirty="0" smtClean="0">
              <a:solidFill>
                <a:srgbClr val="7030A0"/>
              </a:solidFill>
            </a:endParaRPr>
          </a:p>
          <a:p>
            <a:r>
              <a:rPr lang="en-US" sz="3200" b="1" dirty="0" smtClean="0">
                <a:solidFill>
                  <a:srgbClr val="7030A0"/>
                </a:solidFill>
              </a:rPr>
              <a:t>any guided inquiry  classroom</a:t>
            </a:r>
            <a:r>
              <a:rPr lang="en-US" sz="3200" b="1" dirty="0" smtClean="0">
                <a:solidFill>
                  <a:srgbClr val="7030A0"/>
                </a:solidFill>
              </a:rPr>
              <a:t> </a:t>
            </a:r>
            <a:r>
              <a:rPr lang="en-US" sz="3200" b="1" dirty="0" smtClean="0">
                <a:solidFill>
                  <a:srgbClr val="7030A0"/>
                </a:solidFill>
              </a:rPr>
              <a:t>is defined!!</a:t>
            </a:r>
            <a:endParaRPr lang="en-US" sz="3200" b="1" dirty="0">
              <a:solidFill>
                <a:srgbClr val="7030A0"/>
              </a:solidFill>
            </a:endParaRPr>
          </a:p>
        </p:txBody>
      </p:sp>
    </p:spTree>
    <p:extLst>
      <p:ext uri="{BB962C8B-B14F-4D97-AF65-F5344CB8AC3E}">
        <p14:creationId xmlns:p14="http://schemas.microsoft.com/office/powerpoint/2010/main" val="3964943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471488" y="66675"/>
            <a:ext cx="7162800" cy="1143000"/>
          </a:xfrm>
          <a:prstGeom prst="rect">
            <a:avLst/>
          </a:prstGeom>
          <a:noFill/>
          <a:ln w="12700">
            <a:noFill/>
            <a:miter lim="800000"/>
            <a:headEnd/>
            <a:tailEnd/>
          </a:ln>
        </p:spPr>
        <p:txBody>
          <a:bodyPr lIns="90487" tIns="44450" rIns="90487" bIns="44450" anchor="b"/>
          <a:lstStyle/>
          <a:p>
            <a:pPr>
              <a:lnSpc>
                <a:spcPct val="90000"/>
              </a:lnSpc>
            </a:pPr>
            <a:endParaRPr lang="en-US" sz="4800">
              <a:solidFill>
                <a:schemeClr val="tx2"/>
              </a:solidFill>
              <a:latin typeface="Arial" pitchFamily="34" charset="0"/>
            </a:endParaRPr>
          </a:p>
        </p:txBody>
      </p:sp>
      <p:sp>
        <p:nvSpPr>
          <p:cNvPr id="22535" name="Rectangle 7"/>
          <p:cNvSpPr>
            <a:spLocks noChangeArrowheads="1"/>
          </p:cNvSpPr>
          <p:nvPr/>
        </p:nvSpPr>
        <p:spPr bwMode="auto">
          <a:xfrm>
            <a:off x="471488" y="838200"/>
            <a:ext cx="7963590" cy="4173450"/>
          </a:xfrm>
          <a:prstGeom prst="rect">
            <a:avLst/>
          </a:prstGeom>
          <a:noFill/>
          <a:ln w="12700">
            <a:noFill/>
            <a:miter lim="800000"/>
            <a:headEnd/>
            <a:tailEnd/>
          </a:ln>
          <a:effectLst/>
        </p:spPr>
        <p:txBody>
          <a:bodyPr wrap="none">
            <a:spAutoFit/>
          </a:bodyPr>
          <a:lstStyle/>
          <a:p>
            <a:pPr>
              <a:lnSpc>
                <a:spcPct val="150000"/>
              </a:lnSpc>
              <a:spcBef>
                <a:spcPct val="30000"/>
              </a:spcBef>
            </a:pPr>
            <a:r>
              <a:rPr lang="en-US" sz="2000" b="0" dirty="0">
                <a:latin typeface="Verdana" pitchFamily="34" charset="0"/>
              </a:rPr>
              <a:t>         </a:t>
            </a:r>
            <a:r>
              <a:rPr lang="en-US" sz="2800" b="0" i="1" dirty="0" smtClean="0">
                <a:solidFill>
                  <a:srgbClr val="C00000"/>
                </a:solidFill>
                <a:effectLst>
                  <a:outerShdw blurRad="38100" dist="38100" dir="2700000" algn="tl">
                    <a:srgbClr val="000000"/>
                  </a:outerShdw>
                </a:effectLst>
                <a:latin typeface="Verdana" pitchFamily="34" charset="0"/>
              </a:rPr>
              <a:t>constructivist    </a:t>
            </a:r>
            <a:r>
              <a:rPr lang="en-US" sz="2800" b="0" i="1" dirty="0" err="1">
                <a:solidFill>
                  <a:srgbClr val="C00000"/>
                </a:solidFill>
                <a:effectLst>
                  <a:outerShdw blurRad="38100" dist="38100" dir="2700000" algn="tl">
                    <a:srgbClr val="000000"/>
                  </a:outerShdw>
                </a:effectLst>
                <a:latin typeface="Verdana" pitchFamily="34" charset="0"/>
              </a:rPr>
              <a:t>vs</a:t>
            </a:r>
            <a:r>
              <a:rPr lang="en-US" sz="2800" b="0" i="1" dirty="0">
                <a:solidFill>
                  <a:srgbClr val="C00000"/>
                </a:solidFill>
                <a:effectLst>
                  <a:outerShdw blurRad="38100" dist="38100" dir="2700000" algn="tl">
                    <a:srgbClr val="000000"/>
                  </a:outerShdw>
                </a:effectLst>
                <a:latin typeface="Verdana" pitchFamily="34" charset="0"/>
              </a:rPr>
              <a:t>    </a:t>
            </a:r>
            <a:r>
              <a:rPr lang="en-US" sz="2800" b="0" i="1" dirty="0" err="1">
                <a:solidFill>
                  <a:srgbClr val="C00000"/>
                </a:solidFill>
                <a:effectLst>
                  <a:outerShdw blurRad="38100" dist="38100" dir="2700000" algn="tl">
                    <a:srgbClr val="000000"/>
                  </a:outerShdw>
                </a:effectLst>
                <a:latin typeface="Verdana" pitchFamily="34" charset="0"/>
              </a:rPr>
              <a:t>transmissionist</a:t>
            </a:r>
            <a:endParaRPr lang="en-US" sz="2800" b="0" dirty="0">
              <a:solidFill>
                <a:srgbClr val="C00000"/>
              </a:solidFill>
              <a:effectLst>
                <a:outerShdw blurRad="38100" dist="38100" dir="2700000" algn="tl">
                  <a:srgbClr val="000000"/>
                </a:outerShdw>
              </a:effectLst>
              <a:latin typeface="Verdana" pitchFamily="34" charset="0"/>
            </a:endParaRPr>
          </a:p>
          <a:p>
            <a:pPr>
              <a:lnSpc>
                <a:spcPct val="150000"/>
              </a:lnSpc>
              <a:spcBef>
                <a:spcPct val="30000"/>
              </a:spcBef>
            </a:pPr>
            <a:r>
              <a:rPr lang="en-US" sz="2400" b="0" dirty="0">
                <a:effectLst>
                  <a:outerShdw blurRad="38100" dist="38100" dir="2700000" algn="tl">
                    <a:srgbClr val="000000"/>
                  </a:outerShdw>
                </a:effectLst>
                <a:latin typeface="Verdana" pitchFamily="34" charset="0"/>
              </a:rPr>
              <a:t>cooperative inquiry    </a:t>
            </a:r>
            <a:r>
              <a:rPr lang="en-US" sz="2400" b="0" dirty="0" err="1">
                <a:effectLst>
                  <a:outerShdw blurRad="38100" dist="38100" dir="2700000" algn="tl">
                    <a:srgbClr val="000000"/>
                  </a:outerShdw>
                </a:effectLst>
                <a:latin typeface="Verdana" pitchFamily="34" charset="0"/>
              </a:rPr>
              <a:t>vs</a:t>
            </a:r>
            <a:r>
              <a:rPr lang="en-US" sz="2400" b="0" dirty="0">
                <a:effectLst>
                  <a:outerShdw blurRad="38100" dist="38100" dir="2700000" algn="tl">
                    <a:srgbClr val="000000"/>
                  </a:outerShdw>
                </a:effectLst>
                <a:latin typeface="Verdana" pitchFamily="34" charset="0"/>
              </a:rPr>
              <a:t>    lecture/demonstration</a:t>
            </a:r>
          </a:p>
          <a:p>
            <a:pPr>
              <a:lnSpc>
                <a:spcPct val="150000"/>
              </a:lnSpc>
            </a:pPr>
            <a:r>
              <a:rPr lang="en-US" sz="2400" b="0" dirty="0">
                <a:effectLst>
                  <a:outerShdw blurRad="38100" dist="38100" dir="2700000" algn="tl">
                    <a:srgbClr val="000000"/>
                  </a:outerShdw>
                </a:effectLst>
                <a:latin typeface="Verdana" pitchFamily="34" charset="0"/>
              </a:rPr>
              <a:t>   student-centered    </a:t>
            </a:r>
            <a:r>
              <a:rPr lang="en-US" sz="2400" b="0" dirty="0" err="1">
                <a:effectLst>
                  <a:outerShdw blurRad="38100" dist="38100" dir="2700000" algn="tl">
                    <a:srgbClr val="000000"/>
                  </a:outerShdw>
                </a:effectLst>
                <a:latin typeface="Verdana" pitchFamily="34" charset="0"/>
              </a:rPr>
              <a:t>vs</a:t>
            </a:r>
            <a:r>
              <a:rPr lang="en-US" sz="2400" b="0" dirty="0">
                <a:effectLst>
                  <a:outerShdw blurRad="38100" dist="38100" dir="2700000" algn="tl">
                    <a:srgbClr val="000000"/>
                  </a:outerShdw>
                </a:effectLst>
                <a:latin typeface="Verdana" pitchFamily="34" charset="0"/>
              </a:rPr>
              <a:t>    teacher-centered</a:t>
            </a:r>
          </a:p>
          <a:p>
            <a:pPr>
              <a:lnSpc>
                <a:spcPct val="150000"/>
              </a:lnSpc>
            </a:pPr>
            <a:r>
              <a:rPr lang="en-US" sz="2400" b="0" dirty="0">
                <a:effectLst>
                  <a:outerShdw blurRad="38100" dist="38100" dir="2700000" algn="tl">
                    <a:srgbClr val="000000"/>
                  </a:outerShdw>
                </a:effectLst>
                <a:latin typeface="Verdana" pitchFamily="34" charset="0"/>
              </a:rPr>
              <a:t>active engagement    </a:t>
            </a:r>
            <a:r>
              <a:rPr lang="en-US" sz="2400" b="0" dirty="0" err="1">
                <a:effectLst>
                  <a:outerShdw blurRad="38100" dist="38100" dir="2700000" algn="tl">
                    <a:srgbClr val="000000"/>
                  </a:outerShdw>
                </a:effectLst>
                <a:latin typeface="Verdana" pitchFamily="34" charset="0"/>
              </a:rPr>
              <a:t>vs</a:t>
            </a:r>
            <a:r>
              <a:rPr lang="en-US" sz="2400" b="0" dirty="0">
                <a:effectLst>
                  <a:outerShdw blurRad="38100" dist="38100" dir="2700000" algn="tl">
                    <a:srgbClr val="000000"/>
                  </a:outerShdw>
                </a:effectLst>
                <a:latin typeface="Verdana" pitchFamily="34" charset="0"/>
              </a:rPr>
              <a:t>    passive reception    </a:t>
            </a:r>
          </a:p>
          <a:p>
            <a:pPr>
              <a:lnSpc>
                <a:spcPct val="150000"/>
              </a:lnSpc>
            </a:pPr>
            <a:r>
              <a:rPr lang="en-US" sz="2400" b="0" dirty="0">
                <a:effectLst>
                  <a:outerShdw blurRad="38100" dist="38100" dir="2700000" algn="tl">
                    <a:srgbClr val="000000"/>
                  </a:outerShdw>
                </a:effectLst>
                <a:latin typeface="Verdana" pitchFamily="34" charset="0"/>
              </a:rPr>
              <a:t>       student activity   </a:t>
            </a:r>
            <a:r>
              <a:rPr lang="en-US" sz="2400" b="0" dirty="0" err="1">
                <a:effectLst>
                  <a:outerShdw blurRad="38100" dist="38100" dir="2700000" algn="tl">
                    <a:srgbClr val="000000"/>
                  </a:outerShdw>
                </a:effectLst>
                <a:latin typeface="Verdana" pitchFamily="34" charset="0"/>
              </a:rPr>
              <a:t>vs</a:t>
            </a:r>
            <a:r>
              <a:rPr lang="en-US" sz="2400" b="0" dirty="0">
                <a:effectLst>
                  <a:outerShdw blurRad="38100" dist="38100" dir="2700000" algn="tl">
                    <a:srgbClr val="000000"/>
                  </a:outerShdw>
                </a:effectLst>
                <a:latin typeface="Verdana" pitchFamily="34" charset="0"/>
              </a:rPr>
              <a:t>    teacher demonstration</a:t>
            </a:r>
          </a:p>
          <a:p>
            <a:pPr>
              <a:lnSpc>
                <a:spcPct val="150000"/>
              </a:lnSpc>
            </a:pPr>
            <a:r>
              <a:rPr lang="en-US" sz="2400" b="0" dirty="0">
                <a:effectLst>
                  <a:outerShdw blurRad="38100" dist="38100" dir="2700000" algn="tl">
                    <a:srgbClr val="000000"/>
                  </a:outerShdw>
                </a:effectLst>
                <a:latin typeface="Verdana" pitchFamily="34" charset="0"/>
              </a:rPr>
              <a:t>student articulation    </a:t>
            </a:r>
            <a:r>
              <a:rPr lang="en-US" sz="2400" b="0" dirty="0" err="1">
                <a:effectLst>
                  <a:outerShdw blurRad="38100" dist="38100" dir="2700000" algn="tl">
                    <a:srgbClr val="000000"/>
                  </a:outerShdw>
                </a:effectLst>
                <a:latin typeface="Verdana" pitchFamily="34" charset="0"/>
              </a:rPr>
              <a:t>vs</a:t>
            </a:r>
            <a:r>
              <a:rPr lang="en-US" sz="2400" b="0" dirty="0">
                <a:effectLst>
                  <a:outerShdw blurRad="38100" dist="38100" dir="2700000" algn="tl">
                    <a:srgbClr val="000000"/>
                  </a:outerShdw>
                </a:effectLst>
                <a:latin typeface="Verdana" pitchFamily="34" charset="0"/>
              </a:rPr>
              <a:t>    teacher presentation</a:t>
            </a:r>
          </a:p>
          <a:p>
            <a:pPr>
              <a:lnSpc>
                <a:spcPct val="150000"/>
              </a:lnSpc>
            </a:pPr>
            <a:r>
              <a:rPr lang="en-US" sz="2400" b="0" dirty="0">
                <a:effectLst>
                  <a:outerShdw blurRad="38100" dist="38100" dir="2700000" algn="tl">
                    <a:srgbClr val="000000"/>
                  </a:outerShdw>
                </a:effectLst>
                <a:latin typeface="Verdana" pitchFamily="34" charset="0"/>
              </a:rPr>
              <a:t>              lab-based    </a:t>
            </a:r>
            <a:r>
              <a:rPr lang="en-US" sz="2400" b="0" dirty="0" err="1">
                <a:effectLst>
                  <a:outerShdw blurRad="38100" dist="38100" dir="2700000" algn="tl">
                    <a:srgbClr val="000000"/>
                  </a:outerShdw>
                </a:effectLst>
                <a:latin typeface="Verdana" pitchFamily="34" charset="0"/>
              </a:rPr>
              <a:t>vs</a:t>
            </a:r>
            <a:r>
              <a:rPr lang="en-US" sz="2400" b="0" dirty="0">
                <a:effectLst>
                  <a:outerShdw blurRad="38100" dist="38100" dir="2700000" algn="tl">
                    <a:srgbClr val="000000"/>
                  </a:outerShdw>
                </a:effectLst>
                <a:latin typeface="Verdana" pitchFamily="34" charset="0"/>
              </a:rPr>
              <a:t>    textbook-based</a:t>
            </a:r>
            <a:endParaRPr lang="en-US" sz="2000" b="0" dirty="0">
              <a:latin typeface="Verdana" pitchFamily="34" charset="0"/>
            </a:endParaRPr>
          </a:p>
        </p:txBody>
      </p:sp>
      <p:sp>
        <p:nvSpPr>
          <p:cNvPr id="6" name="TextBox 5"/>
          <p:cNvSpPr txBox="1"/>
          <p:nvPr/>
        </p:nvSpPr>
        <p:spPr>
          <a:xfrm>
            <a:off x="471488" y="5105400"/>
            <a:ext cx="8268610" cy="954107"/>
          </a:xfrm>
          <a:prstGeom prst="rect">
            <a:avLst/>
          </a:prstGeom>
          <a:noFill/>
        </p:spPr>
        <p:txBody>
          <a:bodyPr wrap="none" rtlCol="0">
            <a:spAutoFit/>
          </a:bodyPr>
          <a:lstStyle/>
          <a:p>
            <a:r>
              <a:rPr lang="en-US" sz="2800" dirty="0" smtClean="0">
                <a:solidFill>
                  <a:srgbClr val="000CDD"/>
                </a:solidFill>
              </a:rPr>
              <a:t>Guided Inquiry  -&gt; group investigations </a:t>
            </a:r>
          </a:p>
          <a:p>
            <a:r>
              <a:rPr lang="en-US" sz="2800" dirty="0">
                <a:solidFill>
                  <a:srgbClr val="000CDD"/>
                </a:solidFill>
              </a:rPr>
              <a:t>	</a:t>
            </a:r>
            <a:r>
              <a:rPr lang="en-US" sz="2800" dirty="0" smtClean="0">
                <a:solidFill>
                  <a:srgbClr val="000CDD"/>
                </a:solidFill>
              </a:rPr>
              <a:t>			-&gt; peer learning of </a:t>
            </a:r>
            <a:r>
              <a:rPr lang="en-US" sz="2800" b="1" dirty="0" smtClean="0">
                <a:solidFill>
                  <a:srgbClr val="000CDD"/>
                </a:solidFill>
              </a:rPr>
              <a:t>concepts</a:t>
            </a:r>
            <a:endParaRPr lang="en-US" sz="2800" b="1" dirty="0">
              <a:solidFill>
                <a:srgbClr val="000CDD"/>
              </a:solidFill>
            </a:endParaRPr>
          </a:p>
        </p:txBody>
      </p:sp>
    </p:spTree>
    <p:extLst>
      <p:ext uri="{BB962C8B-B14F-4D97-AF65-F5344CB8AC3E}">
        <p14:creationId xmlns:p14="http://schemas.microsoft.com/office/powerpoint/2010/main" val="16583110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2D2B3B-882E-40F3-A32F-6DD516915044}" type="slidenum">
              <a:rPr lang="en-US" smtClean="0"/>
              <a:pPr/>
              <a:t>8</a:t>
            </a:fld>
            <a:endParaRPr lang="en-US"/>
          </a:p>
        </p:txBody>
      </p:sp>
      <p:sp>
        <p:nvSpPr>
          <p:cNvPr id="3" name="TextBox 2"/>
          <p:cNvSpPr txBox="1"/>
          <p:nvPr/>
        </p:nvSpPr>
        <p:spPr>
          <a:xfrm>
            <a:off x="457200" y="381000"/>
            <a:ext cx="7086600" cy="5816977"/>
          </a:xfrm>
          <a:prstGeom prst="rect">
            <a:avLst/>
          </a:prstGeom>
          <a:noFill/>
        </p:spPr>
        <p:txBody>
          <a:bodyPr wrap="square" rtlCol="0">
            <a:spAutoFit/>
          </a:bodyPr>
          <a:lstStyle/>
          <a:p>
            <a:pPr algn="ctr"/>
            <a:r>
              <a:rPr lang="en-US" sz="4800" b="1" dirty="0" smtClean="0">
                <a:solidFill>
                  <a:schemeClr val="accent3">
                    <a:lumMod val="50000"/>
                  </a:schemeClr>
                </a:solidFill>
              </a:rPr>
              <a:t>IF TEACHERS ARE TO GUIDE INQUIRY</a:t>
            </a:r>
          </a:p>
          <a:p>
            <a:pPr algn="ctr"/>
            <a:endParaRPr lang="en-US" sz="4800" b="1" dirty="0">
              <a:solidFill>
                <a:schemeClr val="accent3">
                  <a:lumMod val="50000"/>
                </a:schemeClr>
              </a:solidFill>
            </a:endParaRPr>
          </a:p>
          <a:p>
            <a:pPr algn="ctr"/>
            <a:r>
              <a:rPr lang="en-US" sz="4800" b="1" dirty="0" smtClean="0">
                <a:solidFill>
                  <a:srgbClr val="C00000"/>
                </a:solidFill>
              </a:rPr>
              <a:t>THEY MUST EXPERIENCE </a:t>
            </a:r>
          </a:p>
          <a:p>
            <a:pPr algn="ctr"/>
            <a:r>
              <a:rPr lang="en-US" sz="4800" b="1" dirty="0" smtClean="0">
                <a:solidFill>
                  <a:srgbClr val="C00000"/>
                </a:solidFill>
              </a:rPr>
              <a:t>GUIDED INQUIRY </a:t>
            </a:r>
          </a:p>
          <a:p>
            <a:pPr algn="ctr"/>
            <a:r>
              <a:rPr lang="en-US" sz="4800" b="1" dirty="0" smtClean="0">
                <a:solidFill>
                  <a:srgbClr val="C00000"/>
                </a:solidFill>
              </a:rPr>
              <a:t>As Learners—</a:t>
            </a:r>
          </a:p>
          <a:p>
            <a:pPr algn="ctr"/>
            <a:r>
              <a:rPr lang="en-US" sz="4800" b="1" dirty="0" smtClean="0">
                <a:solidFill>
                  <a:srgbClr val="C00000"/>
                </a:solidFill>
              </a:rPr>
              <a:t>Let’s Go Fishing (hunting)</a:t>
            </a:r>
          </a:p>
          <a:p>
            <a:endParaRPr lang="en-US" sz="3600" dirty="0"/>
          </a:p>
        </p:txBody>
      </p:sp>
    </p:spTree>
    <p:extLst>
      <p:ext uri="{BB962C8B-B14F-4D97-AF65-F5344CB8AC3E}">
        <p14:creationId xmlns:p14="http://schemas.microsoft.com/office/powerpoint/2010/main" val="3478091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620000" cy="1143000"/>
          </a:xfrm>
        </p:spPr>
        <p:txBody>
          <a:bodyPr/>
          <a:lstStyle/>
          <a:p>
            <a:pPr algn="ctr"/>
            <a:r>
              <a:rPr lang="en-US" b="1" dirty="0" smtClean="0">
                <a:solidFill>
                  <a:schemeClr val="accent3">
                    <a:lumMod val="50000"/>
                  </a:schemeClr>
                </a:solidFill>
              </a:rPr>
              <a:t>Hunting for Alpacas</a:t>
            </a:r>
            <a:r>
              <a:rPr lang="en-US" dirty="0" smtClean="0">
                <a:solidFill>
                  <a:schemeClr val="accent3">
                    <a:lumMod val="50000"/>
                  </a:schemeClr>
                </a:solidFill>
              </a:rPr>
              <a:t/>
            </a:r>
            <a:br>
              <a:rPr lang="en-US" dirty="0" smtClean="0">
                <a:solidFill>
                  <a:schemeClr val="accent3">
                    <a:lumMod val="50000"/>
                  </a:schemeClr>
                </a:solidFill>
              </a:rPr>
            </a:br>
            <a:r>
              <a:rPr lang="en-US" dirty="0" smtClean="0">
                <a:solidFill>
                  <a:schemeClr val="accent3">
                    <a:lumMod val="50000"/>
                  </a:schemeClr>
                </a:solidFill>
              </a:rPr>
              <a:t>(our object for today)</a:t>
            </a:r>
            <a:endParaRPr lang="en-US" dirty="0">
              <a:solidFill>
                <a:schemeClr val="accent3">
                  <a:lumMod val="50000"/>
                </a:schemeClr>
              </a:solidFill>
            </a:endParaRPr>
          </a:p>
        </p:txBody>
      </p:sp>
      <p:sp>
        <p:nvSpPr>
          <p:cNvPr id="3" name="Content Placeholder 2"/>
          <p:cNvSpPr>
            <a:spLocks noGrp="1"/>
          </p:cNvSpPr>
          <p:nvPr>
            <p:ph sz="half" idx="1"/>
          </p:nvPr>
        </p:nvSpPr>
        <p:spPr>
          <a:xfrm>
            <a:off x="2059" y="3733801"/>
            <a:ext cx="8305800" cy="1676400"/>
          </a:xfrm>
        </p:spPr>
        <p:txBody>
          <a:bodyPr>
            <a:normAutofit/>
          </a:bodyPr>
          <a:lstStyle/>
          <a:p>
            <a:pPr marL="114300" indent="0">
              <a:buNone/>
            </a:pPr>
            <a:r>
              <a:rPr lang="en-US" b="1" dirty="0" smtClean="0">
                <a:solidFill>
                  <a:schemeClr val="accent4">
                    <a:lumMod val="50000"/>
                  </a:schemeClr>
                </a:solidFill>
                <a:latin typeface="WP TypographicSymbols"/>
              </a:rPr>
              <a:t>Q</a:t>
            </a:r>
            <a:r>
              <a:rPr lang="en-US" dirty="0" smtClean="0">
                <a:solidFill>
                  <a:srgbClr val="2806BA"/>
                </a:solidFill>
                <a:latin typeface="WP TypographicSymbols"/>
              </a:rPr>
              <a:t> </a:t>
            </a:r>
            <a:r>
              <a:rPr lang="en-US" dirty="0" smtClean="0">
                <a:solidFill>
                  <a:srgbClr val="2806BA"/>
                </a:solidFill>
              </a:rPr>
              <a:t>Join two others to form a learning trio.</a:t>
            </a:r>
          </a:p>
          <a:p>
            <a:pPr lvl="2">
              <a:buFont typeface="Wingdings" pitchFamily="2" charset="2"/>
              <a:buChar char="Ø"/>
            </a:pPr>
            <a:r>
              <a:rPr lang="en-US" sz="2400" dirty="0" smtClean="0">
                <a:solidFill>
                  <a:srgbClr val="2806BA"/>
                </a:solidFill>
              </a:rPr>
              <a:t>Turn and talk to other members of your trio comparing your drawings.</a:t>
            </a:r>
          </a:p>
          <a:p>
            <a:pPr marL="777240" lvl="2" indent="0">
              <a:buNone/>
            </a:pPr>
            <a:endParaRPr lang="en-US" sz="2400" dirty="0" smtClean="0">
              <a:solidFill>
                <a:srgbClr val="2806BA"/>
              </a:solidFill>
            </a:endParaRPr>
          </a:p>
        </p:txBody>
      </p:sp>
      <p:sp>
        <p:nvSpPr>
          <p:cNvPr id="5" name="TextBox 4"/>
          <p:cNvSpPr txBox="1"/>
          <p:nvPr/>
        </p:nvSpPr>
        <p:spPr>
          <a:xfrm>
            <a:off x="304800" y="2324219"/>
            <a:ext cx="7533922" cy="1231106"/>
          </a:xfrm>
          <a:prstGeom prst="rect">
            <a:avLst/>
          </a:prstGeom>
          <a:noFill/>
        </p:spPr>
        <p:txBody>
          <a:bodyPr wrap="none" rtlCol="0">
            <a:spAutoFit/>
          </a:bodyPr>
          <a:lstStyle/>
          <a:p>
            <a:r>
              <a:rPr lang="en-US" sz="2800" b="1" dirty="0" smtClean="0">
                <a:solidFill>
                  <a:schemeClr val="accent4">
                    <a:lumMod val="50000"/>
                  </a:schemeClr>
                </a:solidFill>
                <a:latin typeface="WP TypographicSymbols"/>
              </a:rPr>
              <a:t>Q</a:t>
            </a:r>
            <a:r>
              <a:rPr lang="en-US" sz="2800" dirty="0" smtClean="0">
                <a:solidFill>
                  <a:srgbClr val="C00000"/>
                </a:solidFill>
                <a:latin typeface="WP TypographicSymbols"/>
              </a:rPr>
              <a:t> </a:t>
            </a:r>
            <a:r>
              <a:rPr lang="en-US" sz="2800" dirty="0" smtClean="0">
                <a:solidFill>
                  <a:srgbClr val="C00000"/>
                </a:solidFill>
              </a:rPr>
              <a:t>On </a:t>
            </a:r>
            <a:r>
              <a:rPr lang="en-US" sz="2800" dirty="0">
                <a:solidFill>
                  <a:srgbClr val="C00000"/>
                </a:solidFill>
              </a:rPr>
              <a:t>the first page of your notebook, </a:t>
            </a:r>
            <a:endParaRPr lang="en-US" sz="2800" dirty="0" smtClean="0">
              <a:solidFill>
                <a:srgbClr val="C00000"/>
              </a:solidFill>
            </a:endParaRPr>
          </a:p>
          <a:p>
            <a:r>
              <a:rPr lang="en-US" sz="2800" dirty="0">
                <a:solidFill>
                  <a:srgbClr val="C00000"/>
                </a:solidFill>
              </a:rPr>
              <a:t> </a:t>
            </a:r>
            <a:r>
              <a:rPr lang="en-US" sz="2800" dirty="0" smtClean="0">
                <a:solidFill>
                  <a:srgbClr val="C00000"/>
                </a:solidFill>
              </a:rPr>
              <a:t>                                  do </a:t>
            </a:r>
            <a:r>
              <a:rPr lang="en-US" sz="2800" dirty="0">
                <a:solidFill>
                  <a:srgbClr val="C00000"/>
                </a:solidFill>
              </a:rPr>
              <a:t>your best to draw </a:t>
            </a:r>
            <a:r>
              <a:rPr lang="en-US" sz="2800" dirty="0" smtClean="0">
                <a:solidFill>
                  <a:srgbClr val="C00000"/>
                </a:solidFill>
              </a:rPr>
              <a:t>an alpaca</a:t>
            </a:r>
            <a:endParaRPr lang="en-US" sz="2800" dirty="0">
              <a:solidFill>
                <a:srgbClr val="C00000"/>
              </a:solidFill>
            </a:endParaRPr>
          </a:p>
          <a:p>
            <a:endParaRPr lang="en-US" dirty="0"/>
          </a:p>
        </p:txBody>
      </p:sp>
    </p:spTree>
    <p:extLst>
      <p:ext uri="{BB962C8B-B14F-4D97-AF65-F5344CB8AC3E}">
        <p14:creationId xmlns:p14="http://schemas.microsoft.com/office/powerpoint/2010/main" val="38755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7211</TotalTime>
  <Words>1026</Words>
  <Application>Microsoft Office PowerPoint</Application>
  <PresentationFormat>On-screen Show (4:3)</PresentationFormat>
  <Paragraphs>229</Paragraphs>
  <Slides>27</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Adjacency</vt:lpstr>
      <vt:lpstr>Document</vt:lpstr>
      <vt:lpstr>Integrating Guided Inquiry and Modeling: An example of  “Reading an Object”   for any grade,  any age,   any science topic</vt:lpstr>
      <vt:lpstr>  All students are born  hard-wired for Inquiry</vt:lpstr>
      <vt:lpstr>Traditionally  Science teachers have been trained to do “Cook book” Science </vt:lpstr>
      <vt:lpstr>    Force-Feeding    Pre-Processed Fish ?</vt:lpstr>
      <vt:lpstr>PowerPoint Presentation</vt:lpstr>
      <vt:lpstr>PowerPoint Presentation</vt:lpstr>
      <vt:lpstr>PowerPoint Presentation</vt:lpstr>
      <vt:lpstr>PowerPoint Presentation</vt:lpstr>
      <vt:lpstr>Hunting for Alpacas (our object for today)</vt:lpstr>
      <vt:lpstr>PowerPoint Presentation</vt:lpstr>
      <vt:lpstr>Keep Hunting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Models using “Representations”  – they are also used in science teaching </vt:lpstr>
      <vt:lpstr>What Makes a successful  Guided Inquiry Lesson?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Teachers about Guided Inquiry: Reading an Object  Drawing Like a Scientist</dc:title>
  <dc:creator>Mary H-B</dc:creator>
  <cp:lastModifiedBy>Gordon</cp:lastModifiedBy>
  <cp:revision>63</cp:revision>
  <dcterms:created xsi:type="dcterms:W3CDTF">2012-06-26T01:32:31Z</dcterms:created>
  <dcterms:modified xsi:type="dcterms:W3CDTF">2013-02-08T13:02:56Z</dcterms:modified>
</cp:coreProperties>
</file>