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67189" autoAdjust="0"/>
  </p:normalViewPr>
  <p:slideViewPr>
    <p:cSldViewPr snapToObjects="1">
      <p:cViewPr varScale="1">
        <p:scale>
          <a:sx n="98" d="100"/>
          <a:sy n="98" d="100"/>
        </p:scale>
        <p:origin x="-2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68C84-1496-8444-9154-87F43A248B59}" type="datetimeFigureOut">
              <a:rPr lang="en-US" smtClean="0"/>
              <a:t>3/22/10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0EA73-48B5-4147-95A1-3E52BB4379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Peremethrin</a:t>
            </a:r>
            <a:r>
              <a:rPr lang="en-US" dirty="0" smtClean="0"/>
              <a:t>-Treated</a:t>
            </a:r>
            <a:r>
              <a:rPr lang="en-US" baseline="0" dirty="0" smtClean="0"/>
              <a:t> bed nets</a:t>
            </a:r>
          </a:p>
          <a:p>
            <a:r>
              <a:rPr lang="en-US" baseline="0" dirty="0" smtClean="0"/>
              <a:t>Need to be re-treated on 6-month </a:t>
            </a:r>
            <a:r>
              <a:rPr lang="en-US" baseline="0" dirty="0" err="1" smtClean="0"/>
              <a:t>uintervals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EA73-48B5-4147-95A1-3E52BB43797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Primarily</a:t>
            </a:r>
            <a:r>
              <a:rPr lang="en-US" baseline="0" dirty="0" smtClean="0"/>
              <a:t> subsidence farming with maize as staple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EA73-48B5-4147-95A1-3E52BB43797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Collections were made from 7A to 10A</a:t>
            </a:r>
          </a:p>
          <a:p>
            <a:r>
              <a:rPr lang="en-US" dirty="0" smtClean="0"/>
              <a:t>Treated</a:t>
            </a:r>
            <a:r>
              <a:rPr lang="en-US" baseline="0" dirty="0" smtClean="0"/>
              <a:t> the house with insecticide and swept up the mosquitoes</a:t>
            </a:r>
          </a:p>
          <a:p>
            <a:r>
              <a:rPr lang="en-US" baseline="0" dirty="0" smtClean="0"/>
              <a:t>Each quarter, 20 control and 20 intervention houses were chosen.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Pyrethrum spray collection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Inspected those houses plus their 10 nearest neighbors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EA73-48B5-4147-95A1-3E52BB43797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Rains Mar-Apr and</a:t>
            </a:r>
            <a:r>
              <a:rPr lang="en-US" baseline="0" dirty="0" smtClean="0"/>
              <a:t> Dec-Nov</a:t>
            </a:r>
          </a:p>
          <a:p>
            <a:r>
              <a:rPr lang="en-US" baseline="0" dirty="0" err="1" smtClean="0"/>
              <a:t>Funestus</a:t>
            </a:r>
            <a:r>
              <a:rPr lang="en-US" baseline="0" dirty="0" smtClean="0"/>
              <a:t> is more present than anopheles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EA73-48B5-4147-95A1-3E52BB43797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Rains Mar-Apr and</a:t>
            </a:r>
            <a:r>
              <a:rPr lang="en-US" baseline="0" dirty="0" smtClean="0"/>
              <a:t> Dec-Nov</a:t>
            </a:r>
          </a:p>
          <a:p>
            <a:r>
              <a:rPr lang="en-US" baseline="0" dirty="0" err="1" smtClean="0"/>
              <a:t>Funestus</a:t>
            </a:r>
            <a:r>
              <a:rPr lang="en-US" baseline="0" dirty="0" smtClean="0"/>
              <a:t> is more </a:t>
            </a:r>
            <a:r>
              <a:rPr lang="en-US" baseline="0" dirty="0" err="1" smtClean="0"/>
              <a:t>presen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EA73-48B5-4147-95A1-3E52BB43797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poisson</a:t>
            </a:r>
            <a:r>
              <a:rPr lang="en-US" dirty="0" smtClean="0"/>
              <a:t> regression, evaluate the effect</a:t>
            </a:r>
            <a:r>
              <a:rPr lang="en-US" baseline="0" dirty="0" smtClean="0"/>
              <a:t> of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EA73-48B5-4147-95A1-3E52BB43797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$6.50 per</a:t>
            </a:r>
            <a:r>
              <a:rPr lang="en-US" baseline="0" dirty="0" smtClean="0"/>
              <a:t> child $0.44 per doctor visit</a:t>
            </a:r>
          </a:p>
          <a:p>
            <a:r>
              <a:rPr lang="en-US" baseline="0" dirty="0" smtClean="0"/>
              <a:t>$77 per family per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EA73-48B5-4147-95A1-3E52BB43797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62D2-9B92-F74B-9B6D-1FCDE8AB2246}" type="datetimeFigureOut">
              <a:rPr lang="en-US" smtClean="0"/>
              <a:t>3/22/10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E263-98E9-0C44-ACC9-EF9F0E171A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Journal for Tropical Medicine and Hygiene </a:t>
            </a:r>
          </a:p>
          <a:p>
            <a:r>
              <a:rPr lang="en-US" dirty="0" smtClean="0"/>
              <a:t>Volume 68, Supplement 4, 2003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 and Costs of </a:t>
            </a:r>
            <a:r>
              <a:rPr lang="en-US" dirty="0" err="1" smtClean="0"/>
              <a:t>ITNs</a:t>
            </a:r>
            <a:r>
              <a:rPr lang="en-US" dirty="0" smtClean="0"/>
              <a:t> in Eastern Africa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$53,567 less on child health care per year</a:t>
            </a:r>
          </a:p>
          <a:p>
            <a:r>
              <a:rPr lang="en-US" dirty="0" smtClean="0"/>
              <a:t>$5,621 saved on funeral expenses</a:t>
            </a:r>
          </a:p>
          <a:p>
            <a:r>
              <a:rPr lang="en-US" dirty="0" smtClean="0"/>
              <a:t>$1,024 saved on health center visits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181600"/>
            <a:ext cx="510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Net annual cost: $88,644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73 child deaths averted per year</a:t>
            </a:r>
          </a:p>
          <a:p>
            <a:r>
              <a:rPr lang="en-US" dirty="0" smtClean="0"/>
              <a:t>62,500 people protected</a:t>
            </a:r>
          </a:p>
          <a:p>
            <a:r>
              <a:rPr lang="en-US" dirty="0" smtClean="0"/>
              <a:t>3,540 life-years gained</a:t>
            </a:r>
          </a:p>
          <a:p>
            <a:r>
              <a:rPr lang="en-US" dirty="0" smtClean="0"/>
              <a:t>Cost per life year saved: $25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embo_10000_fee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18572" cy="7010400"/>
          </a:xfrm>
          <a:prstGeom prst="rect">
            <a:avLst/>
          </a:prstGeom>
        </p:spPr>
      </p:pic>
      <p:pic>
        <p:nvPicPr>
          <p:cNvPr id="6" name="Picture 5" descr="asembo_from_spac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106" y="3886200"/>
            <a:ext cx="1916466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2950" y="16132"/>
            <a:ext cx="3200400" cy="3200401"/>
            <a:chOff x="0" y="3657599"/>
            <a:chExt cx="3200400" cy="3200401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3657599"/>
              <a:ext cx="3200400" cy="3200401"/>
              <a:chOff x="-457200" y="3886199"/>
              <a:chExt cx="3200400" cy="3200401"/>
            </a:xfrm>
          </p:grpSpPr>
          <p:pic>
            <p:nvPicPr>
              <p:cNvPr id="12" name="Picture 11" descr="App-empty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57200" y="3886199"/>
                <a:ext cx="3200400" cy="320040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 rot="20979021">
                <a:off x="1168985" y="5017041"/>
                <a:ext cx="1040284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 smtClean="0">
                    <a:latin typeface="Helvetica"/>
                  </a:rPr>
                  <a:t>Jan</a:t>
                </a:r>
              </a:p>
              <a:p>
                <a:r>
                  <a:rPr lang="en-US" sz="3000" dirty="0" smtClean="0">
                    <a:latin typeface="Helvetica Neue Medium"/>
                  </a:rPr>
                  <a:t>1999</a:t>
                </a:r>
                <a:endParaRPr lang="en-US" sz="3000" dirty="0">
                  <a:latin typeface="Helvetica Neue Medium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21037059">
              <a:off x="547308" y="5031516"/>
              <a:ext cx="1040284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 smtClean="0">
                  <a:latin typeface="Helvetica"/>
                </a:rPr>
                <a:t>Dec</a:t>
              </a:r>
            </a:p>
            <a:p>
              <a:r>
                <a:rPr lang="en-US" sz="3000" dirty="0" smtClean="0">
                  <a:latin typeface="Helvetica Neue Medium"/>
                </a:rPr>
                <a:t>1996</a:t>
              </a:r>
              <a:endParaRPr lang="en-US" sz="3000" dirty="0">
                <a:latin typeface="Helvetica Neue Medium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30613" y="228600"/>
            <a:ext cx="3633787" cy="2311400"/>
            <a:chOff x="3630613" y="228600"/>
            <a:chExt cx="3633787" cy="2311400"/>
          </a:xfrm>
        </p:grpSpPr>
        <p:grpSp>
          <p:nvGrpSpPr>
            <p:cNvPr id="20" name="Group 19"/>
            <p:cNvGrpSpPr/>
            <p:nvPr/>
          </p:nvGrpSpPr>
          <p:grpSpPr>
            <a:xfrm>
              <a:off x="3630613" y="228600"/>
              <a:ext cx="3633787" cy="2311400"/>
              <a:chOff x="3630613" y="228600"/>
              <a:chExt cx="3633787" cy="2311400"/>
            </a:xfrm>
          </p:grpSpPr>
          <p:pic>
            <p:nvPicPr>
              <p:cNvPr id="17" name="Picture 16" descr="weather_backside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7600" y="228600"/>
                <a:ext cx="3606800" cy="2311400"/>
              </a:xfrm>
              <a:prstGeom prst="rect">
                <a:avLst/>
              </a:prstGeom>
            </p:spPr>
          </p:pic>
          <p:pic>
            <p:nvPicPr>
              <p:cNvPr id="18" name="Picture 17" descr="rain&amp;clouds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30613" y="322263"/>
                <a:ext cx="2552700" cy="16637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267200" y="1616333"/>
                <a:ext cx="282641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bg1"/>
                    </a:solidFill>
                    <a:latin typeface="Adobe 黑体 Std R"/>
                    <a:ea typeface="Adobe 黑体 Std R"/>
                  </a:rPr>
                  <a:t>1,400 mm/year</a:t>
                </a:r>
                <a:endParaRPr lang="en-US" sz="3000" dirty="0">
                  <a:solidFill>
                    <a:schemeClr val="bg1"/>
                  </a:solidFill>
                  <a:latin typeface="Adobe 黑体 Std R"/>
                  <a:ea typeface="Adobe 黑体 Std R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910215" y="937736"/>
              <a:ext cx="11834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dobe 黑体 Std R"/>
                  <a:ea typeface="Adobe 黑体 Std R"/>
                </a:rPr>
                <a:t>Mar-Apr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  <a:latin typeface="Adobe 黑体 Std R"/>
                  <a:ea typeface="Adobe 黑体 Std R"/>
                </a:rPr>
                <a:t>Nov-Dec</a:t>
              </a:r>
              <a:endParaRPr lang="en-US" sz="2000" dirty="0">
                <a:solidFill>
                  <a:schemeClr val="bg1"/>
                </a:solidFill>
                <a:latin typeface="Adobe 黑体 Std R"/>
                <a:ea typeface="Adobe 黑体 Std R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4524" y="3657600"/>
            <a:ext cx="2857500" cy="2616200"/>
            <a:chOff x="294524" y="3657600"/>
            <a:chExt cx="2857500" cy="2616200"/>
          </a:xfrm>
        </p:grpSpPr>
        <p:pic>
          <p:nvPicPr>
            <p:cNvPr id="23" name="Picture 22" descr="Defaul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4524" y="3657600"/>
              <a:ext cx="2857500" cy="26162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9600" y="3962400"/>
              <a:ext cx="20569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79 Villages</a:t>
              </a:r>
            </a:p>
            <a:p>
              <a:r>
                <a:rPr lang="en-US" dirty="0" smtClean="0"/>
                <a:t>2,500 Compounds</a:t>
              </a:r>
            </a:p>
            <a:p>
              <a:r>
                <a:rPr lang="en-US" dirty="0" smtClean="0"/>
                <a:t>~17,000 Inhabitants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45806" y="3216532"/>
            <a:ext cx="4140994" cy="3336668"/>
            <a:chOff x="4545806" y="3216532"/>
            <a:chExt cx="4140994" cy="3336668"/>
          </a:xfrm>
        </p:grpSpPr>
        <p:pic>
          <p:nvPicPr>
            <p:cNvPr id="28" name="Picture 27" descr="weather_backsid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5806" y="3216532"/>
              <a:ext cx="4140994" cy="3336668"/>
            </a:xfrm>
            <a:prstGeom prst="rect">
              <a:avLst/>
            </a:prstGeom>
          </p:spPr>
        </p:pic>
        <p:pic>
          <p:nvPicPr>
            <p:cNvPr id="26" name="Picture 25" descr="Kanyakoo.jpe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6800" y="3429000"/>
              <a:ext cx="3488267" cy="2616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ITN’s</a:t>
            </a:r>
            <a:r>
              <a:rPr lang="en-US" dirty="0" smtClean="0"/>
              <a:t> affect on mosquitoes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of 79 villages selected for ITN distribution</a:t>
            </a:r>
          </a:p>
          <a:p>
            <a:r>
              <a:rPr lang="en-US" dirty="0" err="1" smtClean="0"/>
              <a:t>Bednets</a:t>
            </a:r>
            <a:r>
              <a:rPr lang="en-US" dirty="0" smtClean="0"/>
              <a:t> were handed out in Dec of 1996</a:t>
            </a:r>
          </a:p>
          <a:p>
            <a:r>
              <a:rPr lang="en-US" dirty="0" smtClean="0"/>
              <a:t>Mosquito counts began March of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Entomological Results</a:t>
            </a:r>
            <a:endParaRPr lang="en-US" dirty="0"/>
          </a:p>
        </p:txBody>
      </p:sp>
      <p:pic>
        <p:nvPicPr>
          <p:cNvPr id="5" name="Picture 4" descr="AnGam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219201"/>
            <a:ext cx="7431552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Entomological Results</a:t>
            </a:r>
            <a:endParaRPr lang="en-US" dirty="0"/>
          </a:p>
        </p:txBody>
      </p:sp>
      <p:pic>
        <p:nvPicPr>
          <p:cNvPr id="4" name="Picture 3" descr="AnFu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7099300" cy="488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Reduction Effect of Variables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219200"/>
          <a:ext cx="7543800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562100"/>
                <a:gridCol w="1885950"/>
                <a:gridCol w="1885950"/>
              </a:tblGrid>
              <a:tr h="46482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An. </a:t>
                      </a:r>
                      <a:r>
                        <a:rPr lang="en-US" dirty="0" err="1" smtClean="0"/>
                        <a:t>Gam</a:t>
                      </a:r>
                      <a:r>
                        <a:rPr lang="en-US" dirty="0" smtClean="0"/>
                        <a:t>.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An. Fun. Reduction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6482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Reside in Intervention</a:t>
                      </a:r>
                      <a:r>
                        <a:rPr lang="en-US" baseline="0" dirty="0" smtClean="0"/>
                        <a:t> Village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94.5</a:t>
                      </a:r>
                      <a:endParaRPr lang="en-US" dirty="0"/>
                    </a:p>
                  </a:txBody>
                  <a:tcPr/>
                </a:tc>
              </a:tr>
              <a:tr h="46482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people</a:t>
                      </a:r>
                    </a:p>
                    <a:p>
                      <a:r>
                        <a:rPr lang="en-US" baseline="0" dirty="0" smtClean="0"/>
                        <a:t>in the house under</a:t>
                      </a:r>
                    </a:p>
                    <a:p>
                      <a:r>
                        <a:rPr lang="en-US" baseline="0" dirty="0" err="1" smtClean="0"/>
                        <a:t>bednets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77.8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97.0</a:t>
                      </a:r>
                      <a:endParaRPr lang="en-US" b="1" dirty="0"/>
                    </a:p>
                  </a:txBody>
                  <a:tcPr/>
                </a:tc>
              </a:tr>
              <a:tr h="4648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lest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96.9</a:t>
                      </a:r>
                      <a:endParaRPr lang="en-US" dirty="0"/>
                    </a:p>
                  </a:txBody>
                  <a:tcPr/>
                </a:tc>
              </a:tr>
              <a:tr h="4648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82.2</a:t>
                      </a:r>
                      <a:endParaRPr lang="en-US" dirty="0"/>
                    </a:p>
                  </a:txBody>
                  <a:tcPr/>
                </a:tc>
              </a:tr>
              <a:tr h="46482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since</a:t>
                      </a:r>
                    </a:p>
                    <a:p>
                      <a:r>
                        <a:rPr lang="en-US" baseline="0" dirty="0" smtClean="0"/>
                        <a:t>ITN treatment</a:t>
                      </a:r>
                    </a:p>
                    <a:p>
                      <a:r>
                        <a:rPr lang="en-US" baseline="0" dirty="0" smtClean="0"/>
                        <a:t>(days)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82.0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98.9</a:t>
                      </a:r>
                      <a:endParaRPr lang="en-US" b="1" dirty="0"/>
                    </a:p>
                  </a:txBody>
                  <a:tcPr/>
                </a:tc>
              </a:tr>
              <a:tr h="4648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90-180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96.9</a:t>
                      </a:r>
                      <a:endParaRPr lang="en-US" dirty="0"/>
                    </a:p>
                  </a:txBody>
                  <a:tcPr/>
                </a:tc>
              </a:tr>
              <a:tr h="4648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84.2</a:t>
                      </a:r>
                      <a:endParaRPr lang="en-US" dirty="0"/>
                    </a:p>
                  </a:txBody>
                  <a:tcPr/>
                </a:tc>
              </a:tr>
              <a:tr h="46482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Number of </a:t>
                      </a:r>
                      <a:r>
                        <a:rPr lang="en-US" dirty="0" err="1" smtClean="0"/>
                        <a:t>ITNs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in a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92.4</a:t>
                      </a:r>
                      <a:endParaRPr lang="en-US" dirty="0"/>
                    </a:p>
                  </a:txBody>
                  <a:tcPr/>
                </a:tc>
              </a:tr>
              <a:tr h="4648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95.0</a:t>
                      </a:r>
                      <a:endParaRPr lang="en-US" dirty="0"/>
                    </a:p>
                  </a:txBody>
                  <a:tcPr/>
                </a:tc>
              </a:tr>
              <a:tr h="4648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77.0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_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tialInverten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765192" cy="528955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Local Effect of </a:t>
            </a:r>
            <a:r>
              <a:rPr lang="en-US" dirty="0" err="1" smtClean="0"/>
              <a:t>ITNs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324600" y="19050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858000" y="2514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7514112" y="1676400"/>
            <a:ext cx="140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Intervention</a:t>
            </a:r>
          </a:p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457200" y="5715000"/>
            <a:ext cx="140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Compounds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990600" y="51816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52578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Effect of </a:t>
            </a:r>
            <a:r>
              <a:rPr lang="en-US" dirty="0" err="1" smtClean="0"/>
              <a:t>ITNs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752600"/>
          <a:ext cx="7543800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676141">
                <a:tc>
                  <a:txBody>
                    <a:bodyPr/>
                    <a:lstStyle/>
                    <a:p>
                      <a:r>
                        <a:rPr lang="en-US" dirty="0" smtClean="0"/>
                        <a:t>Mosquito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(</a:t>
                      </a:r>
                      <a:r>
                        <a:rPr lang="en-US" dirty="0" err="1" smtClean="0"/>
                        <a:t>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Post- Intervention</a:t>
                      </a:r>
                      <a:endParaRPr lang="en-US" dirty="0"/>
                    </a:p>
                  </a:txBody>
                  <a:tcPr/>
                </a:tc>
              </a:tr>
              <a:tr h="391732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An. </a:t>
                      </a:r>
                      <a:r>
                        <a:rPr lang="en-US" dirty="0" err="1" smtClean="0"/>
                        <a:t>Gambiae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0-299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</a:tr>
              <a:tr h="3917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300-599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3917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600-899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</a:tr>
              <a:tr h="3917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1732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An. </a:t>
                      </a:r>
                      <a:r>
                        <a:rPr lang="en-US" dirty="0" err="1" smtClean="0"/>
                        <a:t>Funestus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0-299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</a:tr>
              <a:tr h="3917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300-599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</a:tr>
              <a:tr h="3917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600-899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/>
                </a:tc>
              </a:tr>
              <a:tr h="3917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Did it All Cost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Recurrent Costs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Permethrin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Furniture/Equipment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Staff                      $52,000/year</a:t>
                      </a:r>
                      <a:endParaRPr lang="en-US" b="1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Fuel/Maintenance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Office Rental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Supplies             $100,000/year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4419600"/>
            <a:ext cx="106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$320,000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46576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$725,700</a:t>
            </a:r>
          </a:p>
          <a:p>
            <a:r>
              <a:rPr lang="en-US" dirty="0" smtClean="0"/>
              <a:t>$181,425/year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432</Words>
  <Application>Microsoft Macintosh PowerPoint</Application>
  <PresentationFormat>On-screen Show (4:3)</PresentationFormat>
  <Paragraphs>146</Paragraphs>
  <Slides>11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Effect and Costs of ITNs in Eastern Africa</vt:lpstr>
      <vt:lpstr>Slide 2</vt:lpstr>
      <vt:lpstr>ITN’s affect on mosquitoes numbers</vt:lpstr>
      <vt:lpstr>Entomological Results</vt:lpstr>
      <vt:lpstr>Entomological Results</vt:lpstr>
      <vt:lpstr>Reduction Effect of Variables</vt:lpstr>
      <vt:lpstr>Local Effect of ITNs</vt:lpstr>
      <vt:lpstr>Local Effect of ITNs</vt:lpstr>
      <vt:lpstr>How Much Did it All Cost</vt:lpstr>
      <vt:lpstr>Economic Savings</vt:lpstr>
      <vt:lpstr>Resource Savings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 Gentile</dc:creator>
  <cp:lastModifiedBy>James  Gentile</cp:lastModifiedBy>
  <cp:revision>3</cp:revision>
  <dcterms:created xsi:type="dcterms:W3CDTF">2010-03-22T18:07:41Z</dcterms:created>
  <dcterms:modified xsi:type="dcterms:W3CDTF">2010-03-23T13:19:09Z</dcterms:modified>
</cp:coreProperties>
</file>