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unknown"/>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79" r:id="rId1"/>
  </p:sldMasterIdLst>
  <p:notesMasterIdLst>
    <p:notesMasterId r:id="rId19"/>
  </p:notesMasterIdLst>
  <p:sldIdLst>
    <p:sldId id="258" r:id="rId2"/>
    <p:sldId id="420" r:id="rId3"/>
    <p:sldId id="414" r:id="rId4"/>
    <p:sldId id="346" r:id="rId5"/>
    <p:sldId id="397" r:id="rId6"/>
    <p:sldId id="423" r:id="rId7"/>
    <p:sldId id="379" r:id="rId8"/>
    <p:sldId id="400" r:id="rId9"/>
    <p:sldId id="421" r:id="rId10"/>
    <p:sldId id="403" r:id="rId11"/>
    <p:sldId id="419" r:id="rId12"/>
    <p:sldId id="425" r:id="rId13"/>
    <p:sldId id="416" r:id="rId14"/>
    <p:sldId id="424" r:id="rId15"/>
    <p:sldId id="411" r:id="rId16"/>
    <p:sldId id="404" r:id="rId17"/>
    <p:sldId id="405" r:id="rId18"/>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08" autoAdjust="0"/>
    <p:restoredTop sz="90145" autoAdjust="0"/>
  </p:normalViewPr>
  <p:slideViewPr>
    <p:cSldViewPr snapToGrid="0" snapToObjects="1">
      <p:cViewPr>
        <p:scale>
          <a:sx n="100" d="100"/>
          <a:sy n="100" d="100"/>
        </p:scale>
        <p:origin x="-1808" y="-3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A48FBF4F-A9A8-594F-84FF-7F290B96D833}" type="datetimeFigureOut">
              <a:rPr lang="en-US" smtClean="0"/>
              <a:pPr/>
              <a:t>12/9/13</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7D348496-A74A-6A4F-A1EA-36CDDB7589F3}" type="slidenum">
              <a:rPr lang="en-US" smtClean="0"/>
              <a:pPr/>
              <a:t>‹#›</a:t>
            </a:fld>
            <a:endParaRPr lang="en-US"/>
          </a:p>
        </p:txBody>
      </p:sp>
    </p:spTree>
    <p:extLst>
      <p:ext uri="{BB962C8B-B14F-4D97-AF65-F5344CB8AC3E}">
        <p14:creationId xmlns:p14="http://schemas.microsoft.com/office/powerpoint/2010/main" val="16920976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A14D-03</a:t>
            </a:r>
            <a:endParaRPr lang="en-US" dirty="0"/>
          </a:p>
        </p:txBody>
      </p:sp>
      <p:sp>
        <p:nvSpPr>
          <p:cNvPr id="4" name="Slide Number Placeholder 3"/>
          <p:cNvSpPr>
            <a:spLocks noGrp="1"/>
          </p:cNvSpPr>
          <p:nvPr>
            <p:ph type="sldNum" sz="quarter" idx="10"/>
          </p:nvPr>
        </p:nvSpPr>
        <p:spPr/>
        <p:txBody>
          <a:bodyPr/>
          <a:lstStyle/>
          <a:p>
            <a:fld id="{7D348496-A74A-6A4F-A1EA-36CDDB7589F3}" type="slidenum">
              <a:rPr lang="en-US" smtClean="0"/>
              <a:pPr/>
              <a:t>1</a:t>
            </a:fld>
            <a:endParaRPr lang="en-US"/>
          </a:p>
        </p:txBody>
      </p:sp>
    </p:spTree>
    <p:extLst>
      <p:ext uri="{BB962C8B-B14F-4D97-AF65-F5344CB8AC3E}">
        <p14:creationId xmlns:p14="http://schemas.microsoft.com/office/powerpoint/2010/main" val="1285940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Temperature</a:t>
            </a:r>
            <a:r>
              <a:rPr lang="en-US" baseline="0" dirty="0" smtClean="0"/>
              <a:t>s are higher on the 14</a:t>
            </a:r>
            <a:r>
              <a:rPr lang="en-US" baseline="30000" dirty="0" smtClean="0"/>
              <a:t>th</a:t>
            </a:r>
            <a:r>
              <a:rPr lang="en-US" baseline="0" dirty="0" smtClean="0"/>
              <a:t> – Front day</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7D348496-A74A-6A4F-A1EA-36CDDB7589F3}" type="slidenum">
              <a:rPr lang="en-US" smtClean="0"/>
              <a:pPr/>
              <a:t>12</a:t>
            </a:fld>
            <a:endParaRPr lang="en-US"/>
          </a:p>
        </p:txBody>
      </p:sp>
    </p:spTree>
    <p:extLst>
      <p:ext uri="{BB962C8B-B14F-4D97-AF65-F5344CB8AC3E}">
        <p14:creationId xmlns:p14="http://schemas.microsoft.com/office/powerpoint/2010/main" val="3556938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Temperature</a:t>
            </a:r>
            <a:r>
              <a:rPr lang="en-US" baseline="0" dirty="0" smtClean="0"/>
              <a:t>s are higher on the </a:t>
            </a:r>
            <a:r>
              <a:rPr lang="en-US" baseline="0" smtClean="0"/>
              <a:t>14</a:t>
            </a:r>
            <a:r>
              <a:rPr lang="en-US" baseline="30000" smtClean="0"/>
              <a:t>th</a:t>
            </a:r>
            <a:r>
              <a:rPr lang="en-US" baseline="0" smtClean="0"/>
              <a:t> – Front day</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7D348496-A74A-6A4F-A1EA-36CDDB7589F3}" type="slidenum">
              <a:rPr lang="en-US" smtClean="0"/>
              <a:pPr/>
              <a:t>14</a:t>
            </a:fld>
            <a:endParaRPr lang="en-US"/>
          </a:p>
        </p:txBody>
      </p:sp>
    </p:spTree>
    <p:extLst>
      <p:ext uri="{BB962C8B-B14F-4D97-AF65-F5344CB8AC3E}">
        <p14:creationId xmlns:p14="http://schemas.microsoft.com/office/powerpoint/2010/main" val="3556938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expected sigma T decays earlier,</a:t>
            </a:r>
            <a:r>
              <a:rPr lang="en-US" baseline="0" dirty="0" smtClean="0"/>
              <a:t> but both decay in order of shading. It is just very weekly correlated.</a:t>
            </a:r>
            <a:endParaRPr lang="en-US" dirty="0"/>
          </a:p>
        </p:txBody>
      </p:sp>
      <p:sp>
        <p:nvSpPr>
          <p:cNvPr id="4" name="Slide Number Placeholder 3"/>
          <p:cNvSpPr>
            <a:spLocks noGrp="1"/>
          </p:cNvSpPr>
          <p:nvPr>
            <p:ph type="sldNum" sz="quarter" idx="10"/>
          </p:nvPr>
        </p:nvSpPr>
        <p:spPr/>
        <p:txBody>
          <a:bodyPr/>
          <a:lstStyle/>
          <a:p>
            <a:fld id="{7D348496-A74A-6A4F-A1EA-36CDDB7589F3}" type="slidenum">
              <a:rPr lang="en-US" smtClean="0"/>
              <a:pPr/>
              <a:t>17</a:t>
            </a:fld>
            <a:endParaRPr lang="en-US"/>
          </a:p>
        </p:txBody>
      </p:sp>
    </p:spTree>
    <p:extLst>
      <p:ext uri="{BB962C8B-B14F-4D97-AF65-F5344CB8AC3E}">
        <p14:creationId xmlns:p14="http://schemas.microsoft.com/office/powerpoint/2010/main" val="160344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a:t>
            </a:r>
            <a:r>
              <a:rPr lang="en-US" baseline="0" dirty="0" smtClean="0"/>
              <a:t> referred to as Shade Boundary</a:t>
            </a:r>
            <a:endParaRPr lang="en-US" dirty="0"/>
          </a:p>
        </p:txBody>
      </p:sp>
      <p:sp>
        <p:nvSpPr>
          <p:cNvPr id="4" name="Slide Number Placeholder 3"/>
          <p:cNvSpPr>
            <a:spLocks noGrp="1"/>
          </p:cNvSpPr>
          <p:nvPr>
            <p:ph type="sldNum" sz="quarter" idx="10"/>
          </p:nvPr>
        </p:nvSpPr>
        <p:spPr/>
        <p:txBody>
          <a:bodyPr/>
          <a:lstStyle/>
          <a:p>
            <a:fld id="{7D348496-A74A-6A4F-A1EA-36CDDB7589F3}" type="slidenum">
              <a:rPr lang="en-US" smtClean="0"/>
              <a:pPr/>
              <a:t>2</a:t>
            </a:fld>
            <a:endParaRPr lang="en-US"/>
          </a:p>
        </p:txBody>
      </p:sp>
    </p:spTree>
    <p:extLst>
      <p:ext uri="{BB962C8B-B14F-4D97-AF65-F5344CB8AC3E}">
        <p14:creationId xmlns:p14="http://schemas.microsoft.com/office/powerpoint/2010/main" val="2572633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Previous work has inconsistent</a:t>
            </a:r>
            <a:r>
              <a:rPr lang="en-US" baseline="0" dirty="0" smtClean="0"/>
              <a:t> response due</a:t>
            </a:r>
            <a:endParaRPr lang="en-US" dirty="0" smtClean="0"/>
          </a:p>
          <a:p>
            <a:r>
              <a:rPr lang="en-US" dirty="0" smtClean="0"/>
              <a:t>La </a:t>
            </a:r>
            <a:r>
              <a:rPr lang="en-US" dirty="0" err="1" smtClean="0"/>
              <a:t>Fouly</a:t>
            </a:r>
            <a:r>
              <a:rPr lang="en-US" dirty="0" smtClean="0"/>
              <a:t> –</a:t>
            </a:r>
            <a:r>
              <a:rPr lang="en-US" baseline="0" dirty="0" smtClean="0"/>
              <a:t> Delay of wind shift from local sunset: 15 minutes Rapid Response</a:t>
            </a:r>
          </a:p>
          <a:p>
            <a:endParaRPr lang="en-US" baseline="0" dirty="0" smtClean="0"/>
          </a:p>
          <a:p>
            <a:r>
              <a:rPr lang="en-US" baseline="0" dirty="0" smtClean="0"/>
              <a:t>Meteor Crater – Delayed responses WD: ~ 1hr after sunset on west upper slope to before sunset on crater floor, </a:t>
            </a:r>
          </a:p>
          <a:p>
            <a:r>
              <a:rPr lang="en-US" baseline="0" dirty="0" smtClean="0"/>
              <a:t>Very little </a:t>
            </a:r>
            <a:r>
              <a:rPr lang="en-US" baseline="0" dirty="0" err="1" smtClean="0"/>
              <a:t>consistentcy</a:t>
            </a:r>
            <a:r>
              <a:rPr lang="en-US" baseline="0" dirty="0" smtClean="0"/>
              <a:t> – depends on TKE level, cloud cover</a:t>
            </a:r>
            <a:endParaRPr lang="en-US" dirty="0"/>
          </a:p>
        </p:txBody>
      </p:sp>
      <p:sp>
        <p:nvSpPr>
          <p:cNvPr id="4" name="Slide Number Placeholder 3"/>
          <p:cNvSpPr>
            <a:spLocks noGrp="1"/>
          </p:cNvSpPr>
          <p:nvPr>
            <p:ph type="sldNum" sz="quarter" idx="10"/>
          </p:nvPr>
        </p:nvSpPr>
        <p:spPr/>
        <p:txBody>
          <a:bodyPr/>
          <a:lstStyle/>
          <a:p>
            <a:fld id="{7D348496-A74A-6A4F-A1EA-36CDDB7589F3}" type="slidenum">
              <a:rPr lang="en-US" smtClean="0"/>
              <a:pPr/>
              <a:t>3</a:t>
            </a:fld>
            <a:endParaRPr lang="en-US"/>
          </a:p>
        </p:txBody>
      </p:sp>
    </p:spTree>
    <p:extLst>
      <p:ext uri="{BB962C8B-B14F-4D97-AF65-F5344CB8AC3E}">
        <p14:creationId xmlns:p14="http://schemas.microsoft.com/office/powerpoint/2010/main" val="1910435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Granite peak 7082 </a:t>
            </a:r>
            <a:r>
              <a:rPr lang="en-US" dirty="0" err="1" smtClean="0"/>
              <a:t>ft</a:t>
            </a:r>
            <a:r>
              <a:rPr lang="en-US" dirty="0" smtClean="0"/>
              <a:t> (2160</a:t>
            </a:r>
            <a:r>
              <a:rPr lang="en-US" baseline="0" dirty="0" smtClean="0"/>
              <a:t> m) </a:t>
            </a:r>
            <a:r>
              <a:rPr lang="en-US" dirty="0" smtClean="0"/>
              <a:t>–</a:t>
            </a:r>
            <a:r>
              <a:rPr lang="en-US" baseline="0" dirty="0" smtClean="0"/>
              <a:t> 1330 m</a:t>
            </a:r>
          </a:p>
          <a:p>
            <a:r>
              <a:rPr lang="en-US" baseline="0" dirty="0" smtClean="0"/>
              <a:t>830 m delta</a:t>
            </a:r>
            <a:endParaRPr lang="en-US" dirty="0"/>
          </a:p>
        </p:txBody>
      </p:sp>
      <p:sp>
        <p:nvSpPr>
          <p:cNvPr id="4" name="Slide Number Placeholder 3"/>
          <p:cNvSpPr>
            <a:spLocks noGrp="1"/>
          </p:cNvSpPr>
          <p:nvPr>
            <p:ph type="sldNum" sz="quarter" idx="10"/>
          </p:nvPr>
        </p:nvSpPr>
        <p:spPr/>
        <p:txBody>
          <a:bodyPr/>
          <a:lstStyle/>
          <a:p>
            <a:fld id="{7D348496-A74A-6A4F-A1EA-36CDDB7589F3}" type="slidenum">
              <a:rPr lang="en-US" smtClean="0"/>
              <a:pPr/>
              <a:t>5</a:t>
            </a:fld>
            <a:endParaRPr lang="en-US"/>
          </a:p>
        </p:txBody>
      </p:sp>
    </p:spTree>
    <p:extLst>
      <p:ext uri="{BB962C8B-B14F-4D97-AF65-F5344CB8AC3E}">
        <p14:creationId xmlns:p14="http://schemas.microsoft.com/office/powerpoint/2010/main" val="1977453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FLIR Systems </a:t>
            </a:r>
            <a:r>
              <a:rPr lang="en-US" sz="1200" kern="1200" dirty="0" err="1" smtClean="0">
                <a:solidFill>
                  <a:schemeClr val="tx1"/>
                </a:solidFill>
                <a:latin typeface="+mn-lt"/>
                <a:ea typeface="+mn-ea"/>
                <a:cs typeface="+mn-cs"/>
              </a:rPr>
              <a:t>ThermoCAM</a:t>
            </a:r>
            <a:r>
              <a:rPr lang="en-US" sz="1200" kern="1200" dirty="0" smtClean="0">
                <a:solidFill>
                  <a:schemeClr val="tx1"/>
                </a:solidFill>
                <a:latin typeface="+mn-lt"/>
                <a:ea typeface="+mn-ea"/>
                <a:cs typeface="+mn-cs"/>
              </a:rPr>
              <a:t> SC4000 IR camera – 1/10 Hz acquisition</a:t>
            </a:r>
            <a:endParaRPr lang="en-US" dirty="0"/>
          </a:p>
        </p:txBody>
      </p:sp>
      <p:sp>
        <p:nvSpPr>
          <p:cNvPr id="4" name="Slide Number Placeholder 3"/>
          <p:cNvSpPr>
            <a:spLocks noGrp="1"/>
          </p:cNvSpPr>
          <p:nvPr>
            <p:ph type="sldNum" sz="quarter" idx="10"/>
          </p:nvPr>
        </p:nvSpPr>
        <p:spPr/>
        <p:txBody>
          <a:bodyPr/>
          <a:lstStyle/>
          <a:p>
            <a:fld id="{7D348496-A74A-6A4F-A1EA-36CDDB7589F3}"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movie gives</a:t>
            </a:r>
            <a:r>
              <a:rPr lang="en-US" baseline="0" dirty="0" smtClean="0"/>
              <a:t> us an idea of the forcing and how we might expect the surface temperature, etc. to respond.</a:t>
            </a:r>
            <a:endParaRPr lang="en-US" dirty="0"/>
          </a:p>
        </p:txBody>
      </p:sp>
      <p:sp>
        <p:nvSpPr>
          <p:cNvPr id="4" name="Slide Number Placeholder 3"/>
          <p:cNvSpPr>
            <a:spLocks noGrp="1"/>
          </p:cNvSpPr>
          <p:nvPr>
            <p:ph type="sldNum" sz="quarter" idx="10"/>
          </p:nvPr>
        </p:nvSpPr>
        <p:spPr/>
        <p:txBody>
          <a:bodyPr/>
          <a:lstStyle/>
          <a:p>
            <a:fld id="{7D348496-A74A-6A4F-A1EA-36CDDB7589F3}" type="slidenum">
              <a:rPr lang="en-US" smtClean="0"/>
              <a:pPr/>
              <a:t>8</a:t>
            </a:fld>
            <a:endParaRPr lang="en-US"/>
          </a:p>
        </p:txBody>
      </p:sp>
    </p:spTree>
    <p:extLst>
      <p:ext uri="{BB962C8B-B14F-4D97-AF65-F5344CB8AC3E}">
        <p14:creationId xmlns:p14="http://schemas.microsoft.com/office/powerpoint/2010/main" val="1001131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Winds</a:t>
            </a:r>
            <a:r>
              <a:rPr lang="en-US" baseline="0" dirty="0" smtClean="0"/>
              <a:t> do NOT track the shadow front: </a:t>
            </a:r>
            <a:r>
              <a:rPr lang="en-US" dirty="0" smtClean="0"/>
              <a:t>As</a:t>
            </a:r>
            <a:r>
              <a:rPr lang="en-US" baseline="0" dirty="0" smtClean="0"/>
              <a:t> seen in the movie all stations except ES1 (far down in the valley) change direction at nearly the same time between 17-17h10</a:t>
            </a:r>
          </a:p>
          <a:p>
            <a:pPr marL="228600" indent="-228600">
              <a:buAutoNum type="arabicPeriod"/>
            </a:pPr>
            <a:r>
              <a:rPr lang="en-US" baseline="0" dirty="0" smtClean="0"/>
              <a:t>Start looking at other nights</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7D348496-A74A-6A4F-A1EA-36CDDB7589F3}" type="slidenum">
              <a:rPr lang="en-US" smtClean="0"/>
              <a:pPr/>
              <a:t>9</a:t>
            </a:fld>
            <a:endParaRPr lang="en-US"/>
          </a:p>
        </p:txBody>
      </p:sp>
    </p:spTree>
    <p:extLst>
      <p:ext uri="{BB962C8B-B14F-4D97-AF65-F5344CB8AC3E}">
        <p14:creationId xmlns:p14="http://schemas.microsoft.com/office/powerpoint/2010/main" val="3556938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Sunset was ~</a:t>
            </a:r>
            <a:r>
              <a:rPr lang="en-US" baseline="0" dirty="0" smtClean="0"/>
              <a:t> 19:51 local (MDT) or 18:51 MST</a:t>
            </a:r>
          </a:p>
          <a:p>
            <a:endParaRPr lang="en-US" dirty="0"/>
          </a:p>
        </p:txBody>
      </p:sp>
      <p:sp>
        <p:nvSpPr>
          <p:cNvPr id="4" name="Slide Number Placeholder 3"/>
          <p:cNvSpPr>
            <a:spLocks noGrp="1"/>
          </p:cNvSpPr>
          <p:nvPr>
            <p:ph type="sldNum" sz="quarter" idx="10"/>
          </p:nvPr>
        </p:nvSpPr>
        <p:spPr/>
        <p:txBody>
          <a:bodyPr/>
          <a:lstStyle/>
          <a:p>
            <a:fld id="{7D348496-A74A-6A4F-A1EA-36CDDB7589F3}" type="slidenum">
              <a:rPr lang="en-US" smtClean="0"/>
              <a:pPr/>
              <a:t>10</a:t>
            </a:fld>
            <a:endParaRPr lang="en-US"/>
          </a:p>
        </p:txBody>
      </p:sp>
    </p:spTree>
    <p:extLst>
      <p:ext uri="{BB962C8B-B14F-4D97-AF65-F5344CB8AC3E}">
        <p14:creationId xmlns:p14="http://schemas.microsoft.com/office/powerpoint/2010/main" val="1802147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Temperature</a:t>
            </a:r>
            <a:r>
              <a:rPr lang="en-US" baseline="0" dirty="0" smtClean="0"/>
              <a:t>s are higher on the 14</a:t>
            </a:r>
            <a:r>
              <a:rPr lang="en-US" baseline="30000" dirty="0" smtClean="0"/>
              <a:t>th</a:t>
            </a:r>
            <a:r>
              <a:rPr lang="en-US" baseline="0" dirty="0" smtClean="0"/>
              <a:t> – Front day</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7D348496-A74A-6A4F-A1EA-36CDDB7589F3}" type="slidenum">
              <a:rPr lang="en-US" smtClean="0"/>
              <a:pPr/>
              <a:t>11</a:t>
            </a:fld>
            <a:endParaRPr lang="en-US"/>
          </a:p>
        </p:txBody>
      </p:sp>
    </p:spTree>
    <p:extLst>
      <p:ext uri="{BB962C8B-B14F-4D97-AF65-F5344CB8AC3E}">
        <p14:creationId xmlns:p14="http://schemas.microsoft.com/office/powerpoint/2010/main" val="35569384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jpg"/><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0" name="Picture 9" descr="MATERHORN-SPRING.jpg"/>
          <p:cNvPicPr>
            <a:picLocks noChangeAspect="1"/>
          </p:cNvPicPr>
          <p:nvPr userDrawn="1"/>
        </p:nvPicPr>
        <p:blipFill rotWithShape="1">
          <a:blip r:embed="rId2">
            <a:extLst>
              <a:ext uri="{28A0092B-C50C-407E-A947-70E740481C1C}">
                <a14:useLocalDpi xmlns:a14="http://schemas.microsoft.com/office/drawing/2010/main" val="0"/>
              </a:ext>
            </a:extLst>
          </a:blip>
          <a:srcRect l="1392" r="1646" b="40675"/>
          <a:stretch/>
        </p:blipFill>
        <p:spPr>
          <a:xfrm>
            <a:off x="0" y="1138429"/>
            <a:ext cx="9144000" cy="3179571"/>
          </a:xfrm>
          <a:prstGeom prst="rect">
            <a:avLst/>
          </a:prstGeom>
        </p:spPr>
      </p:pic>
      <p:sp>
        <p:nvSpPr>
          <p:cNvPr id="8" name="TextBox 7"/>
          <p:cNvSpPr txBox="1"/>
          <p:nvPr/>
        </p:nvSpPr>
        <p:spPr>
          <a:xfrm>
            <a:off x="381000" y="2783715"/>
            <a:ext cx="8763000" cy="1528623"/>
          </a:xfrm>
          <a:prstGeom prst="rect">
            <a:avLst/>
          </a:prstGeom>
          <a:noFill/>
        </p:spPr>
        <p:txBody>
          <a:bodyPr wrap="square" rtlCol="0">
            <a:spAutoFit/>
          </a:bodyPr>
          <a:lstStyle/>
          <a:p>
            <a:pPr algn="ctr"/>
            <a:r>
              <a:rPr lang="en-US" sz="2000" b="0" kern="1200" baseline="0" dirty="0" smtClean="0">
                <a:solidFill>
                  <a:schemeClr val="bg1"/>
                </a:solidFill>
                <a:latin typeface="+mn-lt"/>
                <a:ea typeface="+mn-ea"/>
                <a:cs typeface="+mn-cs"/>
              </a:rPr>
              <a:t>Eric Pardyjak</a:t>
            </a:r>
            <a:r>
              <a:rPr lang="en-US" sz="2000" b="0" kern="1200" baseline="30000" dirty="0" smtClean="0">
                <a:solidFill>
                  <a:schemeClr val="bg1"/>
                </a:solidFill>
                <a:latin typeface="+mn-lt"/>
                <a:ea typeface="+mn-ea"/>
                <a:cs typeface="+mn-cs"/>
              </a:rPr>
              <a:t>1</a:t>
            </a:r>
            <a:r>
              <a:rPr lang="en-US" sz="2000" b="0" kern="1200" baseline="0" dirty="0" smtClean="0">
                <a:solidFill>
                  <a:schemeClr val="bg1"/>
                </a:solidFill>
                <a:latin typeface="+mn-lt"/>
                <a:ea typeface="+mn-ea"/>
                <a:cs typeface="+mn-cs"/>
              </a:rPr>
              <a:t>, S. Hoch</a:t>
            </a:r>
            <a:r>
              <a:rPr lang="en-US" sz="2000" b="0" kern="1200" baseline="30000" dirty="0" smtClean="0">
                <a:solidFill>
                  <a:schemeClr val="bg1"/>
                </a:solidFill>
                <a:latin typeface="+mn-lt"/>
                <a:ea typeface="+mn-ea"/>
                <a:cs typeface="+mn-cs"/>
              </a:rPr>
              <a:t>1</a:t>
            </a:r>
            <a:r>
              <a:rPr lang="en-US" sz="2000" b="0" kern="1200" baseline="0" dirty="0" smtClean="0">
                <a:solidFill>
                  <a:schemeClr val="bg1"/>
                </a:solidFill>
                <a:latin typeface="+mn-lt"/>
                <a:ea typeface="+mn-ea"/>
                <a:cs typeface="+mn-cs"/>
              </a:rPr>
              <a:t>, D. Jensen</a:t>
            </a:r>
            <a:r>
              <a:rPr lang="en-US" sz="2000" b="0" kern="1200" baseline="30000" dirty="0" smtClean="0">
                <a:solidFill>
                  <a:schemeClr val="bg1"/>
                </a:solidFill>
                <a:latin typeface="+mn-lt"/>
                <a:ea typeface="+mn-ea"/>
                <a:cs typeface="+mn-cs"/>
              </a:rPr>
              <a:t>1</a:t>
            </a:r>
            <a:r>
              <a:rPr lang="en-US" sz="2000" b="0" kern="1200" baseline="0" dirty="0" smtClean="0">
                <a:solidFill>
                  <a:schemeClr val="bg1"/>
                </a:solidFill>
                <a:latin typeface="+mn-lt"/>
                <a:ea typeface="+mn-ea"/>
                <a:cs typeface="+mn-cs"/>
              </a:rPr>
              <a:t>, N. Gunawardena</a:t>
            </a:r>
            <a:r>
              <a:rPr lang="en-US" sz="2000" b="0" kern="1200" baseline="30000" dirty="0" smtClean="0">
                <a:solidFill>
                  <a:schemeClr val="bg1"/>
                </a:solidFill>
                <a:latin typeface="+mn-lt"/>
                <a:ea typeface="+mn-ea"/>
                <a:cs typeface="+mn-cs"/>
              </a:rPr>
              <a:t>1</a:t>
            </a:r>
            <a:r>
              <a:rPr lang="en-US" sz="2000" b="0" kern="1200" baseline="0" dirty="0" smtClean="0">
                <a:solidFill>
                  <a:schemeClr val="bg1"/>
                </a:solidFill>
                <a:latin typeface="+mn-lt"/>
                <a:ea typeface="+mn-ea"/>
                <a:cs typeface="+mn-cs"/>
              </a:rPr>
              <a:t>, S. Di Sabatino</a:t>
            </a:r>
            <a:r>
              <a:rPr lang="en-US" sz="2000" b="0" kern="1200" baseline="30000" dirty="0" smtClean="0">
                <a:solidFill>
                  <a:schemeClr val="bg1"/>
                </a:solidFill>
                <a:latin typeface="+mn-lt"/>
                <a:ea typeface="+mn-ea"/>
                <a:cs typeface="+mn-cs"/>
              </a:rPr>
              <a:t>2,3</a:t>
            </a:r>
            <a:r>
              <a:rPr lang="en-US" sz="2000" b="0" kern="1200" baseline="0" dirty="0" smtClean="0">
                <a:solidFill>
                  <a:schemeClr val="bg1"/>
                </a:solidFill>
                <a:latin typeface="+mn-lt"/>
                <a:ea typeface="+mn-ea"/>
                <a:cs typeface="+mn-cs"/>
              </a:rPr>
              <a:t>, C. D. Whiteman</a:t>
            </a:r>
            <a:r>
              <a:rPr lang="en-US" sz="2000" b="0" kern="1200" baseline="30000" dirty="0" smtClean="0">
                <a:solidFill>
                  <a:schemeClr val="bg1"/>
                </a:solidFill>
                <a:latin typeface="+mn-lt"/>
                <a:ea typeface="+mn-ea"/>
                <a:cs typeface="+mn-cs"/>
              </a:rPr>
              <a:t>1</a:t>
            </a:r>
            <a:r>
              <a:rPr lang="en-US" sz="2000" b="0" kern="1200" baseline="0" dirty="0" smtClean="0">
                <a:solidFill>
                  <a:schemeClr val="bg1"/>
                </a:solidFill>
                <a:latin typeface="+mn-lt"/>
                <a:ea typeface="+mn-ea"/>
                <a:cs typeface="+mn-cs"/>
              </a:rPr>
              <a:t>, C. Higgins</a:t>
            </a:r>
            <a:r>
              <a:rPr lang="en-US" sz="2000" b="0" kern="1200" baseline="30000" dirty="0" smtClean="0">
                <a:solidFill>
                  <a:schemeClr val="bg1"/>
                </a:solidFill>
                <a:latin typeface="+mn-lt"/>
                <a:ea typeface="+mn-ea"/>
                <a:cs typeface="+mn-cs"/>
              </a:rPr>
              <a:t>4</a:t>
            </a:r>
            <a:r>
              <a:rPr lang="en-US" sz="2000" b="0" kern="1200" baseline="0" dirty="0" smtClean="0">
                <a:solidFill>
                  <a:schemeClr val="bg1"/>
                </a:solidFill>
                <a:latin typeface="+mn-lt"/>
                <a:ea typeface="+mn-ea"/>
                <a:cs typeface="+mn-cs"/>
              </a:rPr>
              <a:t>, L.S. Leo</a:t>
            </a:r>
            <a:r>
              <a:rPr lang="en-US" sz="2000" b="0" kern="1200" baseline="30000" dirty="0" smtClean="0">
                <a:solidFill>
                  <a:schemeClr val="bg1"/>
                </a:solidFill>
                <a:latin typeface="+mn-lt"/>
                <a:ea typeface="+mn-ea"/>
                <a:cs typeface="+mn-cs"/>
              </a:rPr>
              <a:t>2</a:t>
            </a:r>
            <a:r>
              <a:rPr lang="en-US" sz="2000" b="0" kern="1200" baseline="0" dirty="0" smtClean="0">
                <a:solidFill>
                  <a:schemeClr val="bg1"/>
                </a:solidFill>
                <a:latin typeface="+mn-lt"/>
                <a:ea typeface="+mn-ea"/>
                <a:cs typeface="+mn-cs"/>
              </a:rPr>
              <a:t>, C. Hocut</a:t>
            </a:r>
            <a:r>
              <a:rPr lang="en-US" sz="2000" b="0" kern="1200" baseline="30000" dirty="0" smtClean="0">
                <a:solidFill>
                  <a:schemeClr val="bg1"/>
                </a:solidFill>
                <a:latin typeface="+mn-lt"/>
                <a:ea typeface="+mn-ea"/>
                <a:cs typeface="+mn-cs"/>
              </a:rPr>
              <a:t>2</a:t>
            </a:r>
            <a:r>
              <a:rPr lang="en-US" sz="2000" b="0" kern="1200" baseline="0" dirty="0" smtClean="0">
                <a:solidFill>
                  <a:schemeClr val="bg1"/>
                </a:solidFill>
                <a:latin typeface="+mn-lt"/>
                <a:ea typeface="+mn-ea"/>
                <a:cs typeface="+mn-cs"/>
              </a:rPr>
              <a:t>, T. Price</a:t>
            </a:r>
            <a:r>
              <a:rPr lang="en-US" sz="2000" b="0" kern="1200" baseline="30000" dirty="0" smtClean="0">
                <a:solidFill>
                  <a:schemeClr val="bg1"/>
                </a:solidFill>
                <a:latin typeface="+mn-lt"/>
                <a:ea typeface="+mn-ea"/>
                <a:cs typeface="+mn-cs"/>
              </a:rPr>
              <a:t>1</a:t>
            </a:r>
            <a:r>
              <a:rPr lang="en-US" sz="2000" b="0" kern="1200" baseline="0" dirty="0" smtClean="0">
                <a:solidFill>
                  <a:schemeClr val="bg1"/>
                </a:solidFill>
                <a:latin typeface="+mn-lt"/>
                <a:ea typeface="+mn-ea"/>
                <a:cs typeface="+mn-cs"/>
              </a:rPr>
              <a:t>, H.J.S. Fernando</a:t>
            </a:r>
            <a:r>
              <a:rPr lang="en-US" sz="2000" b="0" kern="1200" baseline="30000" dirty="0" smtClean="0">
                <a:solidFill>
                  <a:schemeClr val="bg1"/>
                </a:solidFill>
                <a:latin typeface="+mn-lt"/>
                <a:ea typeface="+mn-ea"/>
                <a:cs typeface="+mn-cs"/>
              </a:rPr>
              <a:t>2</a:t>
            </a:r>
          </a:p>
          <a:p>
            <a:pPr algn="ctr"/>
            <a:endParaRPr lang="en-US" sz="2000" b="0" kern="1200" baseline="30000" dirty="0" smtClean="0">
              <a:solidFill>
                <a:schemeClr val="bg1"/>
              </a:solidFill>
              <a:latin typeface="+mn-lt"/>
              <a:ea typeface="+mn-ea"/>
              <a:cs typeface="+mn-cs"/>
            </a:endParaRPr>
          </a:p>
          <a:p>
            <a:pPr algn="ctr"/>
            <a:r>
              <a:rPr lang="en-US" sz="2000" b="0" kern="1200" baseline="0" dirty="0" smtClean="0">
                <a:solidFill>
                  <a:schemeClr val="bg1"/>
                </a:solidFill>
                <a:latin typeface="+mn-lt"/>
                <a:ea typeface="+mn-ea"/>
                <a:cs typeface="+mn-cs"/>
              </a:rPr>
              <a:t>AGU Fall Meeting 2013</a:t>
            </a:r>
          </a:p>
          <a:p>
            <a:pPr algn="ctr"/>
            <a:r>
              <a:rPr lang="en-US" sz="2000" b="0" kern="1200" baseline="0" dirty="0" smtClean="0">
                <a:solidFill>
                  <a:schemeClr val="bg1"/>
                </a:solidFill>
                <a:latin typeface="+mn-lt"/>
                <a:ea typeface="+mn-ea"/>
                <a:cs typeface="+mn-cs"/>
              </a:rPr>
              <a:t>San Francisco</a:t>
            </a:r>
            <a:endParaRPr lang="en-US" sz="2000" b="0" baseline="0" dirty="0">
              <a:solidFill>
                <a:schemeClr val="bg1"/>
              </a:solidFill>
            </a:endParaRPr>
          </a:p>
        </p:txBody>
      </p:sp>
      <p:sp>
        <p:nvSpPr>
          <p:cNvPr id="2" name="TextBox 1"/>
          <p:cNvSpPr txBox="1"/>
          <p:nvPr userDrawn="1"/>
        </p:nvSpPr>
        <p:spPr>
          <a:xfrm>
            <a:off x="1447799" y="1479691"/>
            <a:ext cx="7141107" cy="830997"/>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kern="1200" dirty="0" smtClean="0">
                <a:solidFill>
                  <a:schemeClr val="tx1"/>
                </a:solidFill>
                <a:effectLst/>
                <a:latin typeface="+mn-lt"/>
                <a:ea typeface="+mn-ea"/>
                <a:cs typeface="+mn-cs"/>
              </a:rPr>
              <a:t>The effect of shadow fronts on dynamics of the surface layer during evening transitions</a:t>
            </a:r>
          </a:p>
        </p:txBody>
      </p:sp>
      <p:pic>
        <p:nvPicPr>
          <p:cNvPr id="3" name="Picture 2" descr="Screen Shot 2013-07-05 at 12.14.49 PM.png"/>
          <p:cNvPicPr>
            <a:picLocks noChangeAspect="1"/>
          </p:cNvPicPr>
          <p:nvPr userDrawn="1"/>
        </p:nvPicPr>
        <p:blipFill rotWithShape="1">
          <a:blip r:embed="rId3">
            <a:extLst>
              <a:ext uri="{28A0092B-C50C-407E-A947-70E740481C1C}">
                <a14:useLocalDpi xmlns:a14="http://schemas.microsoft.com/office/drawing/2010/main" val="0"/>
              </a:ext>
            </a:extLst>
          </a:blip>
          <a:srcRect r="600"/>
          <a:stretch/>
        </p:blipFill>
        <p:spPr>
          <a:xfrm>
            <a:off x="0" y="4318000"/>
            <a:ext cx="2802467" cy="2190750"/>
          </a:xfrm>
          <a:prstGeom prst="rect">
            <a:avLst/>
          </a:prstGeom>
        </p:spPr>
      </p:pic>
      <p:pic>
        <p:nvPicPr>
          <p:cNvPr id="5" name="Picture 4" descr="Screen Shot 2013-07-05 at 12.16.41 PM.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02467" y="4298950"/>
            <a:ext cx="3886200" cy="2209800"/>
          </a:xfrm>
          <a:prstGeom prst="rect">
            <a:avLst/>
          </a:prstGeom>
        </p:spPr>
      </p:pic>
      <p:pic>
        <p:nvPicPr>
          <p:cNvPr id="6" name="Picture 5" descr="EastSlopeShadow.jpg"/>
          <p:cNvPicPr>
            <a:picLocks noChangeAspect="1"/>
          </p:cNvPicPr>
          <p:nvPr userDrawn="1"/>
        </p:nvPicPr>
        <p:blipFill rotWithShape="1">
          <a:blip r:embed="rId5">
            <a:extLst>
              <a:ext uri="{28A0092B-C50C-407E-A947-70E740481C1C}">
                <a14:useLocalDpi xmlns:a14="http://schemas.microsoft.com/office/drawing/2010/main" val="0"/>
              </a:ext>
            </a:extLst>
          </a:blip>
          <a:srcRect t="13889" r="26206"/>
          <a:stretch/>
        </p:blipFill>
        <p:spPr>
          <a:xfrm>
            <a:off x="6640815" y="4305300"/>
            <a:ext cx="2503185" cy="2190750"/>
          </a:xfrm>
          <a:prstGeom prst="rect">
            <a:avLst/>
          </a:prstGeom>
        </p:spPr>
      </p:pic>
      <p:sp>
        <p:nvSpPr>
          <p:cNvPr id="9" name="TextBox 8"/>
          <p:cNvSpPr txBox="1"/>
          <p:nvPr/>
        </p:nvSpPr>
        <p:spPr>
          <a:xfrm>
            <a:off x="657050" y="4294549"/>
            <a:ext cx="8118162" cy="2308324"/>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aseline="30000" dirty="0" smtClean="0">
                <a:solidFill>
                  <a:schemeClr val="tx1"/>
                </a:solidFill>
              </a:rPr>
              <a:t>1</a:t>
            </a:r>
            <a:r>
              <a:rPr lang="en-US" sz="1600" dirty="0" smtClean="0">
                <a:solidFill>
                  <a:schemeClr val="tx1"/>
                </a:solidFill>
              </a:rPr>
              <a:t>University of Utah</a:t>
            </a:r>
            <a:endParaRPr lang="en-US" sz="1600" baseline="30000" dirty="0" smtClean="0">
              <a:solidFill>
                <a:schemeClr val="tx1"/>
              </a:solidFill>
            </a:endParaRPr>
          </a:p>
          <a:p>
            <a:pPr algn="ctr"/>
            <a:r>
              <a:rPr lang="en-US" sz="1600" baseline="30000" dirty="0" smtClean="0">
                <a:solidFill>
                  <a:schemeClr val="tx1"/>
                </a:solidFill>
              </a:rPr>
              <a:t>2</a:t>
            </a:r>
            <a:r>
              <a:rPr lang="en-US" sz="1600" dirty="0" smtClean="0">
                <a:solidFill>
                  <a:schemeClr val="tx1"/>
                </a:solidFill>
              </a:rPr>
              <a:t>University of Notre Dame</a:t>
            </a:r>
          </a:p>
          <a:p>
            <a:pPr algn="ctr"/>
            <a:r>
              <a:rPr lang="en-US" sz="1600" baseline="0" dirty="0" smtClean="0">
                <a:solidFill>
                  <a:schemeClr val="tx1"/>
                </a:solidFill>
              </a:rPr>
              <a:t> </a:t>
            </a:r>
            <a:r>
              <a:rPr lang="en-US" sz="1600" baseline="30000" dirty="0" smtClean="0">
                <a:solidFill>
                  <a:schemeClr val="tx1"/>
                </a:solidFill>
              </a:rPr>
              <a:t>3</a:t>
            </a:r>
            <a:r>
              <a:rPr lang="en-US" sz="1600" baseline="0" dirty="0" smtClean="0">
                <a:solidFill>
                  <a:schemeClr val="tx1"/>
                </a:solidFill>
              </a:rPr>
              <a:t>Universita Del </a:t>
            </a:r>
            <a:r>
              <a:rPr lang="en-US" sz="1600" baseline="0" dirty="0" err="1" smtClean="0">
                <a:solidFill>
                  <a:schemeClr val="tx1"/>
                </a:solidFill>
              </a:rPr>
              <a:t>Salento</a:t>
            </a:r>
            <a:r>
              <a:rPr lang="en-US" sz="1600" baseline="0" dirty="0" smtClean="0">
                <a:solidFill>
                  <a:schemeClr val="tx1"/>
                </a:solidFill>
              </a:rPr>
              <a:t>, Lecce, Italy</a:t>
            </a:r>
          </a:p>
          <a:p>
            <a:pPr marL="0" marR="0" indent="0" algn="ctr" defTabSz="457200" rtl="0" eaLnBrk="1" fontAlgn="auto" latinLnBrk="0" hangingPunct="1">
              <a:lnSpc>
                <a:spcPct val="100000"/>
              </a:lnSpc>
              <a:spcBef>
                <a:spcPts val="0"/>
              </a:spcBef>
              <a:spcAft>
                <a:spcPts val="0"/>
              </a:spcAft>
              <a:buClrTx/>
              <a:buSzTx/>
              <a:buFontTx/>
              <a:buNone/>
              <a:tabLst/>
              <a:defRPr/>
            </a:pPr>
            <a:r>
              <a:rPr lang="en-US" sz="1600" baseline="30000" dirty="0" smtClean="0">
                <a:solidFill>
                  <a:schemeClr val="tx1"/>
                </a:solidFill>
              </a:rPr>
              <a:t>4</a:t>
            </a:r>
            <a:r>
              <a:rPr lang="en-US" sz="1600" baseline="0" dirty="0" smtClean="0">
                <a:solidFill>
                  <a:schemeClr val="tx1"/>
                </a:solidFill>
              </a:rPr>
              <a:t>Oregon State University</a:t>
            </a:r>
          </a:p>
          <a:p>
            <a:pPr algn="ctr"/>
            <a:r>
              <a:rPr lang="en-US" sz="1600" baseline="0" dirty="0" smtClean="0">
                <a:solidFill>
                  <a:schemeClr val="tx1"/>
                </a:solidFill>
              </a:rPr>
              <a:t>December 9, 2013</a:t>
            </a:r>
          </a:p>
          <a:p>
            <a:pPr algn="ctr"/>
            <a:endParaRPr lang="en-US" sz="1600" baseline="0" dirty="0" smtClean="0">
              <a:solidFill>
                <a:schemeClr val="tx1"/>
              </a:solidFill>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tx1"/>
                </a:solidFill>
                <a:effectLst/>
                <a:latin typeface="+mn-lt"/>
                <a:ea typeface="+mn-ea"/>
                <a:cs typeface="+mn-cs"/>
              </a:rPr>
              <a:t>This research is supported by </a:t>
            </a:r>
          </a:p>
          <a:p>
            <a:pPr marL="0" marR="0" indent="0" algn="ctr" defTabSz="4572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tx1"/>
                </a:solidFill>
                <a:effectLst/>
                <a:latin typeface="+mn-lt"/>
                <a:ea typeface="+mn-ea"/>
                <a:cs typeface="+mn-cs"/>
              </a:rPr>
              <a:t>Office of Naval Research </a:t>
            </a:r>
          </a:p>
          <a:p>
            <a:pPr marL="0" marR="0" indent="0" algn="ctr" defTabSz="4572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tx1"/>
                </a:solidFill>
                <a:effectLst/>
                <a:latin typeface="+mn-lt"/>
                <a:ea typeface="+mn-ea"/>
                <a:cs typeface="+mn-cs"/>
              </a:rPr>
              <a:t>Award # N00014-11-1-0709</a:t>
            </a:r>
            <a:endParaRPr lang="en-US" sz="1600" dirty="0" smtClean="0">
              <a:solidFill>
                <a:schemeClr val="tx1"/>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83DA65C-D253-DE43-94BE-AC22ABFFD097}" type="datetimeFigureOut">
              <a:rPr lang="en-US" smtClean="0"/>
              <a:pPr/>
              <a:t>12/9/13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5D14B53-69A2-E847-B6F6-D5510C535A7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83DA65C-D253-DE43-94BE-AC22ABFFD097}" type="datetimeFigureOut">
              <a:rPr lang="en-US" smtClean="0"/>
              <a:pPr/>
              <a:t>12/9/13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5D14B53-69A2-E847-B6F6-D5510C535A7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79286" y="3392714"/>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470456" y="3863414"/>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83DA65C-D253-DE43-94BE-AC22ABFFD097}" type="datetimeFigureOut">
              <a:rPr lang="en-US" smtClean="0"/>
              <a:pPr/>
              <a:t>12/9/13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5D14B53-69A2-E847-B6F6-D5510C535A70}"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83DA65C-D253-DE43-94BE-AC22ABFFD097}" type="datetimeFigureOut">
              <a:rPr lang="en-US" smtClean="0"/>
              <a:pPr/>
              <a:t>12/9/13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5D14B53-69A2-E847-B6F6-D5510C535A70}"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86995B2-4D3C-47FC-BA61-7202025B54F1}" type="datetimeFigureOut">
              <a:rPr lang="en-US" smtClean="0"/>
              <a:t>12/9/13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C23A78A-44B8-48CF-A341-2581EF34EDFD}" type="slidenum">
              <a:rPr lang="en-US" smtClean="0"/>
              <a:t>‹#›</a:t>
            </a:fld>
            <a:endParaRPr lang="en-US"/>
          </a:p>
        </p:txBody>
      </p:sp>
    </p:spTree>
    <p:extLst>
      <p:ext uri="{BB962C8B-B14F-4D97-AF65-F5344CB8AC3E}">
        <p14:creationId xmlns:p14="http://schemas.microsoft.com/office/powerpoint/2010/main" val="697694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1">
    <p:spTree>
      <p:nvGrpSpPr>
        <p:cNvPr id="1" name=""/>
        <p:cNvGrpSpPr/>
        <p:nvPr/>
      </p:nvGrpSpPr>
      <p:grpSpPr>
        <a:xfrm>
          <a:off x="0" y="0"/>
          <a:ext cx="0" cy="0"/>
          <a:chOff x="0" y="0"/>
          <a:chExt cx="0" cy="0"/>
        </a:xfrm>
      </p:grpSpPr>
      <p:sp>
        <p:nvSpPr>
          <p:cNvPr id="7" name="Content Placeholder 2"/>
          <p:cNvSpPr>
            <a:spLocks noGrp="1"/>
          </p:cNvSpPr>
          <p:nvPr>
            <p:ph idx="1"/>
          </p:nvPr>
        </p:nvSpPr>
        <p:spPr>
          <a:xfrm>
            <a:off x="1179286" y="1143000"/>
            <a:ext cx="7964714" cy="5347447"/>
          </a:xfrm>
          <a:prstGeom prst="rect">
            <a:avLst/>
          </a:prstGeom>
        </p:spPr>
        <p:txBody>
          <a:bodyPr/>
          <a:lstStyle>
            <a:lvl1pPr marL="514350" indent="-514350">
              <a:buClr>
                <a:srgbClr val="C00000"/>
              </a:buClr>
              <a:buSzPct val="85000"/>
              <a:buFont typeface="+mj-lt"/>
              <a:buAutoNum type="arabicParenR"/>
              <a:defRPr/>
            </a:lvl1pPr>
            <a:lvl2pPr marL="742950" indent="-285750">
              <a:buClr>
                <a:srgbClr val="C00000"/>
              </a:buClr>
              <a:buFont typeface="Arial" pitchFamily="34" charset="0"/>
              <a:buChar char="•"/>
              <a:defRPr/>
            </a:lvl2pPr>
            <a:lvl3pPr>
              <a:buClr>
                <a:srgbClr val="C00000"/>
              </a:buClr>
              <a:defRPr/>
            </a:lvl3pPr>
            <a:lvl4pPr>
              <a:buClr>
                <a:srgbClr val="C00000"/>
              </a:buClr>
              <a:defRPr/>
            </a:lvl4pPr>
            <a:lvl5pPr>
              <a:buClr>
                <a:srgbClr val="C00000"/>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1"/>
          <p:cNvSpPr>
            <a:spLocks noGrp="1"/>
          </p:cNvSpPr>
          <p:nvPr>
            <p:ph type="title"/>
          </p:nvPr>
        </p:nvSpPr>
        <p:spPr>
          <a:xfrm>
            <a:off x="1179286" y="0"/>
            <a:ext cx="7964714" cy="1143000"/>
          </a:xfrm>
          <a:prstGeom prst="rect">
            <a:avLst/>
          </a:prstGeom>
        </p:spPr>
        <p:txBody>
          <a:bodyPr anchor="ctr" anchorCtr="0"/>
          <a:lstStyle>
            <a:lvl1pPr algn="l">
              <a:defRPr baseline="0">
                <a:solidFill>
                  <a:schemeClr val="bg1"/>
                </a:solidFill>
              </a:defRPr>
            </a:lvl1pPr>
          </a:lstStyle>
          <a:p>
            <a:r>
              <a:rPr lang="en-US" smtClean="0"/>
              <a:t>Click to edit Master title style</a:t>
            </a:r>
            <a:endParaRPr lang="en-US" dirty="0"/>
          </a:p>
        </p:txBody>
      </p:sp>
      <p:sp>
        <p:nvSpPr>
          <p:cNvPr id="26" name="TextBox 25"/>
          <p:cNvSpPr txBox="1"/>
          <p:nvPr userDrawn="1"/>
        </p:nvSpPr>
        <p:spPr>
          <a:xfrm>
            <a:off x="0" y="1494026"/>
            <a:ext cx="1143000" cy="338554"/>
          </a:xfrm>
          <a:prstGeom prst="rect">
            <a:avLst/>
          </a:prstGeom>
          <a:noFill/>
        </p:spPr>
        <p:txBody>
          <a:bodyPr wrap="square" rtlCol="0">
            <a:spAutoFit/>
          </a:bodyPr>
          <a:lstStyle/>
          <a:p>
            <a:pPr algn="ctr"/>
            <a:r>
              <a:rPr lang="en-US" sz="1600" dirty="0" smtClean="0">
                <a:solidFill>
                  <a:srgbClr val="FFFFFF"/>
                </a:solidFill>
              </a:rPr>
              <a:t>Intro</a:t>
            </a:r>
            <a:endParaRPr lang="en-US" sz="1600" dirty="0">
              <a:solidFill>
                <a:srgbClr val="FFFFFF"/>
              </a:solidFill>
            </a:endParaRPr>
          </a:p>
        </p:txBody>
      </p:sp>
      <p:sp>
        <p:nvSpPr>
          <p:cNvPr id="28" name="TextBox 27"/>
          <p:cNvSpPr txBox="1"/>
          <p:nvPr userDrawn="1"/>
        </p:nvSpPr>
        <p:spPr>
          <a:xfrm>
            <a:off x="0" y="1831824"/>
            <a:ext cx="1143000" cy="338554"/>
          </a:xfrm>
          <a:prstGeom prst="rect">
            <a:avLst/>
          </a:prstGeom>
          <a:noFill/>
        </p:spPr>
        <p:txBody>
          <a:bodyPr wrap="square" rtlCol="0">
            <a:spAutoFit/>
          </a:bodyPr>
          <a:lstStyle/>
          <a:p>
            <a:pPr algn="ctr"/>
            <a:r>
              <a:rPr lang="en-US" sz="1600" dirty="0" smtClean="0">
                <a:solidFill>
                  <a:schemeClr val="accent2">
                    <a:lumMod val="60000"/>
                    <a:lumOff val="40000"/>
                  </a:schemeClr>
                </a:solidFill>
              </a:rPr>
              <a:t>Site</a:t>
            </a:r>
            <a:endParaRPr lang="en-US" sz="1600" dirty="0">
              <a:solidFill>
                <a:schemeClr val="accent2">
                  <a:lumMod val="60000"/>
                  <a:lumOff val="40000"/>
                </a:schemeClr>
              </a:solidFill>
            </a:endParaRPr>
          </a:p>
        </p:txBody>
      </p:sp>
      <p:sp>
        <p:nvSpPr>
          <p:cNvPr id="29" name="TextBox 28"/>
          <p:cNvSpPr txBox="1"/>
          <p:nvPr userDrawn="1"/>
        </p:nvSpPr>
        <p:spPr>
          <a:xfrm>
            <a:off x="0" y="2170378"/>
            <a:ext cx="1143000" cy="338554"/>
          </a:xfrm>
          <a:prstGeom prst="rect">
            <a:avLst/>
          </a:prstGeom>
          <a:noFill/>
        </p:spPr>
        <p:txBody>
          <a:bodyPr wrap="square" rtlCol="0">
            <a:spAutoFit/>
          </a:bodyPr>
          <a:lstStyle/>
          <a:p>
            <a:pPr algn="ctr"/>
            <a:r>
              <a:rPr lang="en-US" sz="1600" dirty="0" smtClean="0">
                <a:solidFill>
                  <a:schemeClr val="accent2">
                    <a:lumMod val="60000"/>
                    <a:lumOff val="40000"/>
                  </a:schemeClr>
                </a:solidFill>
              </a:rPr>
              <a:t>Results</a:t>
            </a:r>
            <a:endParaRPr lang="en-US" sz="1600" dirty="0">
              <a:solidFill>
                <a:schemeClr val="accent2">
                  <a:lumMod val="60000"/>
                  <a:lumOff val="40000"/>
                </a:schemeClr>
              </a:solidFill>
            </a:endParaRPr>
          </a:p>
        </p:txBody>
      </p:sp>
      <p:sp>
        <p:nvSpPr>
          <p:cNvPr id="30" name="TextBox 29"/>
          <p:cNvSpPr txBox="1"/>
          <p:nvPr userDrawn="1"/>
        </p:nvSpPr>
        <p:spPr>
          <a:xfrm>
            <a:off x="-1" y="2508932"/>
            <a:ext cx="1143001" cy="338554"/>
          </a:xfrm>
          <a:prstGeom prst="rect">
            <a:avLst/>
          </a:prstGeom>
          <a:noFill/>
        </p:spPr>
        <p:txBody>
          <a:bodyPr wrap="square" lIns="45720" rIns="45720" rtlCol="0">
            <a:spAutoFit/>
          </a:bodyPr>
          <a:lstStyle/>
          <a:p>
            <a:pPr algn="ctr"/>
            <a:r>
              <a:rPr lang="en-US" sz="1600" dirty="0" smtClean="0">
                <a:solidFill>
                  <a:schemeClr val="accent2">
                    <a:lumMod val="60000"/>
                    <a:lumOff val="40000"/>
                  </a:schemeClr>
                </a:solidFill>
              </a:rPr>
              <a:t>Summary</a:t>
            </a:r>
            <a:endParaRPr lang="en-US" sz="1600" dirty="0">
              <a:solidFill>
                <a:schemeClr val="accent2">
                  <a:lumMod val="60000"/>
                  <a:lumOff val="40000"/>
                </a:schemeClr>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2">
    <p:spTree>
      <p:nvGrpSpPr>
        <p:cNvPr id="1" name=""/>
        <p:cNvGrpSpPr/>
        <p:nvPr/>
      </p:nvGrpSpPr>
      <p:grpSpPr>
        <a:xfrm>
          <a:off x="0" y="0"/>
          <a:ext cx="0" cy="0"/>
          <a:chOff x="0" y="0"/>
          <a:chExt cx="0" cy="0"/>
        </a:xfrm>
      </p:grpSpPr>
      <p:sp>
        <p:nvSpPr>
          <p:cNvPr id="7" name="Content Placeholder 2"/>
          <p:cNvSpPr>
            <a:spLocks noGrp="1"/>
          </p:cNvSpPr>
          <p:nvPr>
            <p:ph idx="1"/>
          </p:nvPr>
        </p:nvSpPr>
        <p:spPr>
          <a:xfrm>
            <a:off x="1179286" y="1143000"/>
            <a:ext cx="7964714" cy="5347447"/>
          </a:xfrm>
          <a:prstGeom prst="rect">
            <a:avLst/>
          </a:prstGeom>
        </p:spPr>
        <p:txBody>
          <a:bodyPr/>
          <a:lstStyle>
            <a:lvl1pPr marL="514350" indent="-514350">
              <a:buClr>
                <a:srgbClr val="C00000"/>
              </a:buClr>
              <a:buSzPct val="85000"/>
              <a:buFont typeface="+mj-lt"/>
              <a:buAutoNum type="arabicParenR"/>
              <a:defRPr/>
            </a:lvl1pPr>
            <a:lvl2pPr marL="742950" indent="-285750">
              <a:buClr>
                <a:srgbClr val="C00000"/>
              </a:buClr>
              <a:buFont typeface="Arial" pitchFamily="34" charset="0"/>
              <a:buChar char="•"/>
              <a:defRPr/>
            </a:lvl2pPr>
            <a:lvl3pPr>
              <a:buClr>
                <a:srgbClr val="C00000"/>
              </a:buClr>
              <a:defRPr/>
            </a:lvl3pPr>
            <a:lvl4pPr>
              <a:buClr>
                <a:srgbClr val="C00000"/>
              </a:buClr>
              <a:defRPr/>
            </a:lvl4pPr>
            <a:lvl5pPr>
              <a:buClr>
                <a:srgbClr val="C00000"/>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1179286" y="0"/>
            <a:ext cx="7964714" cy="1143000"/>
          </a:xfrm>
          <a:prstGeom prst="rect">
            <a:avLst/>
          </a:prstGeom>
        </p:spPr>
        <p:txBody>
          <a:bodyPr anchor="ctr" anchorCtr="0"/>
          <a:lstStyle>
            <a:lvl1pPr algn="l">
              <a:defRPr baseline="0">
                <a:solidFill>
                  <a:schemeClr val="bg1"/>
                </a:solidFill>
              </a:defRPr>
            </a:lvl1pPr>
          </a:lstStyle>
          <a:p>
            <a:r>
              <a:rPr lang="en-US" smtClean="0"/>
              <a:t>Click to edit Master title style</a:t>
            </a:r>
            <a:endParaRPr lang="en-US" dirty="0"/>
          </a:p>
        </p:txBody>
      </p:sp>
      <p:sp>
        <p:nvSpPr>
          <p:cNvPr id="21" name="TextBox 20"/>
          <p:cNvSpPr txBox="1"/>
          <p:nvPr userDrawn="1"/>
        </p:nvSpPr>
        <p:spPr>
          <a:xfrm>
            <a:off x="0" y="1494026"/>
            <a:ext cx="1143000" cy="338554"/>
          </a:xfrm>
          <a:prstGeom prst="rect">
            <a:avLst/>
          </a:prstGeom>
          <a:noFill/>
        </p:spPr>
        <p:txBody>
          <a:bodyPr wrap="square" rtlCol="0">
            <a:spAutoFit/>
          </a:bodyPr>
          <a:lstStyle/>
          <a:p>
            <a:pPr algn="ctr"/>
            <a:r>
              <a:rPr lang="en-US" sz="1600" dirty="0" smtClean="0">
                <a:solidFill>
                  <a:schemeClr val="accent2">
                    <a:lumMod val="60000"/>
                    <a:lumOff val="40000"/>
                  </a:schemeClr>
                </a:solidFill>
              </a:rPr>
              <a:t>Intro</a:t>
            </a:r>
            <a:endParaRPr lang="en-US" sz="1600" dirty="0">
              <a:solidFill>
                <a:schemeClr val="accent2">
                  <a:lumMod val="60000"/>
                  <a:lumOff val="40000"/>
                </a:schemeClr>
              </a:solidFill>
            </a:endParaRPr>
          </a:p>
        </p:txBody>
      </p:sp>
      <p:sp>
        <p:nvSpPr>
          <p:cNvPr id="10" name="TextBox 9"/>
          <p:cNvSpPr txBox="1"/>
          <p:nvPr userDrawn="1"/>
        </p:nvSpPr>
        <p:spPr>
          <a:xfrm>
            <a:off x="0" y="1867434"/>
            <a:ext cx="1143000" cy="338554"/>
          </a:xfrm>
          <a:prstGeom prst="rect">
            <a:avLst/>
          </a:prstGeom>
          <a:noFill/>
        </p:spPr>
        <p:txBody>
          <a:bodyPr wrap="square" rtlCol="0">
            <a:spAutoFit/>
          </a:bodyPr>
          <a:lstStyle/>
          <a:p>
            <a:pPr algn="ctr"/>
            <a:r>
              <a:rPr lang="en-US" sz="1600" dirty="0" smtClean="0">
                <a:solidFill>
                  <a:schemeClr val="bg1"/>
                </a:solidFill>
              </a:rPr>
              <a:t>Site</a:t>
            </a:r>
            <a:endParaRPr lang="en-US" sz="1600" dirty="0">
              <a:solidFill>
                <a:schemeClr val="accent2">
                  <a:lumMod val="60000"/>
                  <a:lumOff val="40000"/>
                </a:schemeClr>
              </a:solidFill>
            </a:endParaRPr>
          </a:p>
        </p:txBody>
      </p:sp>
      <p:sp>
        <p:nvSpPr>
          <p:cNvPr id="11" name="TextBox 10"/>
          <p:cNvSpPr txBox="1"/>
          <p:nvPr userDrawn="1"/>
        </p:nvSpPr>
        <p:spPr>
          <a:xfrm>
            <a:off x="0" y="2205988"/>
            <a:ext cx="1143000" cy="338554"/>
          </a:xfrm>
          <a:prstGeom prst="rect">
            <a:avLst/>
          </a:prstGeom>
          <a:noFill/>
        </p:spPr>
        <p:txBody>
          <a:bodyPr wrap="square" rtlCol="0">
            <a:spAutoFit/>
          </a:bodyPr>
          <a:lstStyle/>
          <a:p>
            <a:pPr algn="ctr"/>
            <a:r>
              <a:rPr lang="en-US" sz="1600" dirty="0" smtClean="0">
                <a:solidFill>
                  <a:schemeClr val="accent2">
                    <a:lumMod val="60000"/>
                    <a:lumOff val="40000"/>
                  </a:schemeClr>
                </a:solidFill>
              </a:rPr>
              <a:t>Results</a:t>
            </a:r>
            <a:endParaRPr lang="en-US" sz="1600" dirty="0">
              <a:solidFill>
                <a:schemeClr val="accent2">
                  <a:lumMod val="60000"/>
                  <a:lumOff val="40000"/>
                </a:schemeClr>
              </a:solidFill>
            </a:endParaRPr>
          </a:p>
        </p:txBody>
      </p:sp>
      <p:sp>
        <p:nvSpPr>
          <p:cNvPr id="12" name="TextBox 11"/>
          <p:cNvSpPr txBox="1"/>
          <p:nvPr userDrawn="1"/>
        </p:nvSpPr>
        <p:spPr>
          <a:xfrm>
            <a:off x="-1" y="2544542"/>
            <a:ext cx="1143001" cy="338554"/>
          </a:xfrm>
          <a:prstGeom prst="rect">
            <a:avLst/>
          </a:prstGeom>
          <a:noFill/>
        </p:spPr>
        <p:txBody>
          <a:bodyPr wrap="square" lIns="45720" rIns="45720" rtlCol="0">
            <a:spAutoFit/>
          </a:bodyPr>
          <a:lstStyle/>
          <a:p>
            <a:pPr algn="ctr"/>
            <a:r>
              <a:rPr lang="en-US" sz="1600" dirty="0" smtClean="0">
                <a:solidFill>
                  <a:schemeClr val="accent2">
                    <a:lumMod val="60000"/>
                    <a:lumOff val="40000"/>
                  </a:schemeClr>
                </a:solidFill>
              </a:rPr>
              <a:t>Summary</a:t>
            </a:r>
            <a:endParaRPr lang="en-US" sz="1600" dirty="0">
              <a:solidFill>
                <a:schemeClr val="accent2">
                  <a:lumMod val="60000"/>
                  <a:lumOff val="40000"/>
                </a:schemeClr>
              </a:solidFill>
            </a:endParaRPr>
          </a:p>
        </p:txBody>
      </p:sp>
    </p:spTree>
    <p:extLst>
      <p:ext uri="{BB962C8B-B14F-4D97-AF65-F5344CB8AC3E}">
        <p14:creationId xmlns:p14="http://schemas.microsoft.com/office/powerpoint/2010/main" val="3048610579"/>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3">
    <p:spTree>
      <p:nvGrpSpPr>
        <p:cNvPr id="1" name=""/>
        <p:cNvGrpSpPr/>
        <p:nvPr/>
      </p:nvGrpSpPr>
      <p:grpSpPr>
        <a:xfrm>
          <a:off x="0" y="0"/>
          <a:ext cx="0" cy="0"/>
          <a:chOff x="0" y="0"/>
          <a:chExt cx="0" cy="0"/>
        </a:xfrm>
      </p:grpSpPr>
      <p:sp>
        <p:nvSpPr>
          <p:cNvPr id="7" name="Content Placeholder 2"/>
          <p:cNvSpPr>
            <a:spLocks noGrp="1"/>
          </p:cNvSpPr>
          <p:nvPr>
            <p:ph idx="1"/>
          </p:nvPr>
        </p:nvSpPr>
        <p:spPr>
          <a:xfrm>
            <a:off x="1179286" y="1143000"/>
            <a:ext cx="7964714" cy="5347447"/>
          </a:xfrm>
          <a:prstGeom prst="rect">
            <a:avLst/>
          </a:prstGeom>
        </p:spPr>
        <p:txBody>
          <a:bodyPr/>
          <a:lstStyle>
            <a:lvl1pPr marL="514350" indent="-514350">
              <a:buClr>
                <a:srgbClr val="C00000"/>
              </a:buClr>
              <a:buSzPct val="85000"/>
              <a:buFont typeface="+mj-lt"/>
              <a:buAutoNum type="arabicParenR"/>
              <a:defRPr/>
            </a:lvl1pPr>
            <a:lvl2pPr marL="742950" indent="-285750">
              <a:buClr>
                <a:srgbClr val="C00000"/>
              </a:buClr>
              <a:buFont typeface="Arial" pitchFamily="34" charset="0"/>
              <a:buChar char="•"/>
              <a:defRPr/>
            </a:lvl2pPr>
            <a:lvl3pPr>
              <a:buClr>
                <a:srgbClr val="C00000"/>
              </a:buClr>
              <a:defRPr/>
            </a:lvl3pPr>
            <a:lvl4pPr>
              <a:buClr>
                <a:srgbClr val="C00000"/>
              </a:buClr>
              <a:defRPr/>
            </a:lvl4pPr>
            <a:lvl5pPr>
              <a:buClr>
                <a:srgbClr val="C00000"/>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1179286" y="0"/>
            <a:ext cx="7964714" cy="1143000"/>
          </a:xfrm>
          <a:prstGeom prst="rect">
            <a:avLst/>
          </a:prstGeom>
        </p:spPr>
        <p:txBody>
          <a:bodyPr anchor="ctr" anchorCtr="0"/>
          <a:lstStyle>
            <a:lvl1pPr algn="l">
              <a:defRPr baseline="0">
                <a:solidFill>
                  <a:schemeClr val="bg1"/>
                </a:solidFill>
              </a:defRPr>
            </a:lvl1pPr>
          </a:lstStyle>
          <a:p>
            <a:r>
              <a:rPr lang="en-US" smtClean="0"/>
              <a:t>Click to edit Master title style</a:t>
            </a:r>
            <a:endParaRPr lang="en-US" dirty="0"/>
          </a:p>
        </p:txBody>
      </p:sp>
      <p:sp>
        <p:nvSpPr>
          <p:cNvPr id="16" name="TextBox 15"/>
          <p:cNvSpPr txBox="1"/>
          <p:nvPr userDrawn="1"/>
        </p:nvSpPr>
        <p:spPr>
          <a:xfrm>
            <a:off x="0" y="1494026"/>
            <a:ext cx="1143000" cy="338554"/>
          </a:xfrm>
          <a:prstGeom prst="rect">
            <a:avLst/>
          </a:prstGeom>
          <a:noFill/>
        </p:spPr>
        <p:txBody>
          <a:bodyPr wrap="square" rtlCol="0">
            <a:spAutoFit/>
          </a:bodyPr>
          <a:lstStyle/>
          <a:p>
            <a:pPr algn="ctr"/>
            <a:r>
              <a:rPr lang="en-US" sz="1600" dirty="0" smtClean="0">
                <a:solidFill>
                  <a:schemeClr val="accent2">
                    <a:lumMod val="60000"/>
                    <a:lumOff val="40000"/>
                  </a:schemeClr>
                </a:solidFill>
              </a:rPr>
              <a:t>Intro</a:t>
            </a:r>
            <a:endParaRPr lang="en-US" sz="1600" dirty="0">
              <a:solidFill>
                <a:schemeClr val="accent2">
                  <a:lumMod val="60000"/>
                  <a:lumOff val="40000"/>
                </a:schemeClr>
              </a:solidFill>
            </a:endParaRPr>
          </a:p>
        </p:txBody>
      </p:sp>
      <p:sp>
        <p:nvSpPr>
          <p:cNvPr id="18" name="TextBox 17"/>
          <p:cNvSpPr txBox="1"/>
          <p:nvPr userDrawn="1"/>
        </p:nvSpPr>
        <p:spPr>
          <a:xfrm>
            <a:off x="0" y="1831824"/>
            <a:ext cx="1143000" cy="338554"/>
          </a:xfrm>
          <a:prstGeom prst="rect">
            <a:avLst/>
          </a:prstGeom>
          <a:noFill/>
        </p:spPr>
        <p:txBody>
          <a:bodyPr wrap="square" rtlCol="0">
            <a:spAutoFit/>
          </a:bodyPr>
          <a:lstStyle/>
          <a:p>
            <a:pPr algn="ctr"/>
            <a:r>
              <a:rPr lang="en-US" sz="1600" dirty="0" smtClean="0">
                <a:solidFill>
                  <a:schemeClr val="accent2">
                    <a:lumMod val="60000"/>
                    <a:lumOff val="40000"/>
                  </a:schemeClr>
                </a:solidFill>
              </a:rPr>
              <a:t>Site</a:t>
            </a:r>
            <a:endParaRPr lang="en-US" sz="1600" dirty="0">
              <a:solidFill>
                <a:schemeClr val="accent2">
                  <a:lumMod val="60000"/>
                  <a:lumOff val="40000"/>
                </a:schemeClr>
              </a:solidFill>
            </a:endParaRPr>
          </a:p>
        </p:txBody>
      </p:sp>
      <p:sp>
        <p:nvSpPr>
          <p:cNvPr id="11" name="TextBox 10"/>
          <p:cNvSpPr txBox="1"/>
          <p:nvPr userDrawn="1"/>
        </p:nvSpPr>
        <p:spPr>
          <a:xfrm>
            <a:off x="0" y="2170378"/>
            <a:ext cx="1143000" cy="338554"/>
          </a:xfrm>
          <a:prstGeom prst="rect">
            <a:avLst/>
          </a:prstGeom>
          <a:noFill/>
        </p:spPr>
        <p:txBody>
          <a:bodyPr wrap="square" rtlCol="0">
            <a:spAutoFit/>
          </a:bodyPr>
          <a:lstStyle/>
          <a:p>
            <a:pPr algn="ctr"/>
            <a:r>
              <a:rPr lang="en-US" sz="1600" dirty="0" smtClean="0">
                <a:solidFill>
                  <a:schemeClr val="bg1"/>
                </a:solidFill>
              </a:rPr>
              <a:t>Results</a:t>
            </a:r>
            <a:endParaRPr lang="en-US" sz="1600" dirty="0">
              <a:solidFill>
                <a:schemeClr val="accent2">
                  <a:lumMod val="60000"/>
                  <a:lumOff val="40000"/>
                </a:schemeClr>
              </a:solidFill>
            </a:endParaRPr>
          </a:p>
        </p:txBody>
      </p:sp>
      <p:sp>
        <p:nvSpPr>
          <p:cNvPr id="12" name="TextBox 11"/>
          <p:cNvSpPr txBox="1"/>
          <p:nvPr userDrawn="1"/>
        </p:nvSpPr>
        <p:spPr>
          <a:xfrm>
            <a:off x="-1" y="2508932"/>
            <a:ext cx="1143001" cy="338554"/>
          </a:xfrm>
          <a:prstGeom prst="rect">
            <a:avLst/>
          </a:prstGeom>
          <a:noFill/>
        </p:spPr>
        <p:txBody>
          <a:bodyPr wrap="square" lIns="45720" rIns="45720" rtlCol="0">
            <a:spAutoFit/>
          </a:bodyPr>
          <a:lstStyle/>
          <a:p>
            <a:pPr algn="ctr"/>
            <a:r>
              <a:rPr lang="en-US" sz="1600" dirty="0" smtClean="0">
                <a:solidFill>
                  <a:schemeClr val="accent2">
                    <a:lumMod val="60000"/>
                    <a:lumOff val="40000"/>
                  </a:schemeClr>
                </a:solidFill>
              </a:rPr>
              <a:t>Summary</a:t>
            </a:r>
            <a:endParaRPr lang="en-US" sz="1600" dirty="0">
              <a:solidFill>
                <a:schemeClr val="accent2">
                  <a:lumMod val="60000"/>
                  <a:lumOff val="40000"/>
                </a:schemeClr>
              </a:solidFill>
            </a:endParaRPr>
          </a:p>
        </p:txBody>
      </p:sp>
    </p:spTree>
    <p:extLst>
      <p:ext uri="{BB962C8B-B14F-4D97-AF65-F5344CB8AC3E}">
        <p14:creationId xmlns:p14="http://schemas.microsoft.com/office/powerpoint/2010/main" val="3048610579"/>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4">
    <p:spTree>
      <p:nvGrpSpPr>
        <p:cNvPr id="1" name=""/>
        <p:cNvGrpSpPr/>
        <p:nvPr/>
      </p:nvGrpSpPr>
      <p:grpSpPr>
        <a:xfrm>
          <a:off x="0" y="0"/>
          <a:ext cx="0" cy="0"/>
          <a:chOff x="0" y="0"/>
          <a:chExt cx="0" cy="0"/>
        </a:xfrm>
      </p:grpSpPr>
      <p:sp>
        <p:nvSpPr>
          <p:cNvPr id="7" name="Content Placeholder 2"/>
          <p:cNvSpPr>
            <a:spLocks noGrp="1"/>
          </p:cNvSpPr>
          <p:nvPr>
            <p:ph idx="1"/>
          </p:nvPr>
        </p:nvSpPr>
        <p:spPr>
          <a:xfrm>
            <a:off x="1179286" y="1143000"/>
            <a:ext cx="7964714" cy="5347447"/>
          </a:xfrm>
          <a:prstGeom prst="rect">
            <a:avLst/>
          </a:prstGeom>
        </p:spPr>
        <p:txBody>
          <a:bodyPr/>
          <a:lstStyle>
            <a:lvl1pPr marL="514350" indent="-514350">
              <a:buClr>
                <a:srgbClr val="C00000"/>
              </a:buClr>
              <a:buSzPct val="85000"/>
              <a:buFont typeface="+mj-lt"/>
              <a:buAutoNum type="arabicParenR"/>
              <a:defRPr/>
            </a:lvl1pPr>
            <a:lvl2pPr marL="742950" indent="-285750">
              <a:buClr>
                <a:srgbClr val="C00000"/>
              </a:buClr>
              <a:buFont typeface="Arial" pitchFamily="34" charset="0"/>
              <a:buChar char="•"/>
              <a:defRPr/>
            </a:lvl2pPr>
            <a:lvl3pPr>
              <a:buClr>
                <a:srgbClr val="C00000"/>
              </a:buClr>
              <a:defRPr/>
            </a:lvl3pPr>
            <a:lvl4pPr>
              <a:buClr>
                <a:srgbClr val="C00000"/>
              </a:buClr>
              <a:defRPr/>
            </a:lvl4pPr>
            <a:lvl5pPr>
              <a:buClr>
                <a:srgbClr val="C00000"/>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1179286" y="0"/>
            <a:ext cx="7964714" cy="1143000"/>
          </a:xfrm>
          <a:prstGeom prst="rect">
            <a:avLst/>
          </a:prstGeom>
        </p:spPr>
        <p:txBody>
          <a:bodyPr anchor="ctr" anchorCtr="0"/>
          <a:lstStyle>
            <a:lvl1pPr algn="l">
              <a:defRPr baseline="0">
                <a:solidFill>
                  <a:schemeClr val="bg1"/>
                </a:solidFill>
              </a:defRPr>
            </a:lvl1pPr>
          </a:lstStyle>
          <a:p>
            <a:r>
              <a:rPr lang="en-US" smtClean="0"/>
              <a:t>Click to edit Master title style</a:t>
            </a:r>
            <a:endParaRPr lang="en-US" dirty="0"/>
          </a:p>
        </p:txBody>
      </p:sp>
      <p:sp>
        <p:nvSpPr>
          <p:cNvPr id="16" name="TextBox 15"/>
          <p:cNvSpPr txBox="1"/>
          <p:nvPr userDrawn="1"/>
        </p:nvSpPr>
        <p:spPr>
          <a:xfrm>
            <a:off x="0" y="1494026"/>
            <a:ext cx="1143000" cy="338554"/>
          </a:xfrm>
          <a:prstGeom prst="rect">
            <a:avLst/>
          </a:prstGeom>
          <a:noFill/>
        </p:spPr>
        <p:txBody>
          <a:bodyPr wrap="square" rtlCol="0">
            <a:spAutoFit/>
          </a:bodyPr>
          <a:lstStyle/>
          <a:p>
            <a:pPr algn="ctr"/>
            <a:r>
              <a:rPr lang="en-US" sz="1600" dirty="0" smtClean="0">
                <a:solidFill>
                  <a:schemeClr val="accent2">
                    <a:lumMod val="60000"/>
                    <a:lumOff val="40000"/>
                  </a:schemeClr>
                </a:solidFill>
              </a:rPr>
              <a:t>Intro</a:t>
            </a:r>
            <a:endParaRPr lang="en-US" sz="1600" dirty="0">
              <a:solidFill>
                <a:schemeClr val="accent2">
                  <a:lumMod val="60000"/>
                  <a:lumOff val="40000"/>
                </a:schemeClr>
              </a:solidFill>
            </a:endParaRPr>
          </a:p>
        </p:txBody>
      </p:sp>
      <p:sp>
        <p:nvSpPr>
          <p:cNvPr id="18" name="TextBox 17"/>
          <p:cNvSpPr txBox="1"/>
          <p:nvPr userDrawn="1"/>
        </p:nvSpPr>
        <p:spPr>
          <a:xfrm>
            <a:off x="0" y="1879304"/>
            <a:ext cx="1143000" cy="338554"/>
          </a:xfrm>
          <a:prstGeom prst="rect">
            <a:avLst/>
          </a:prstGeom>
          <a:noFill/>
        </p:spPr>
        <p:txBody>
          <a:bodyPr wrap="square" rtlCol="0">
            <a:spAutoFit/>
          </a:bodyPr>
          <a:lstStyle/>
          <a:p>
            <a:pPr algn="ctr"/>
            <a:r>
              <a:rPr lang="en-US" sz="1600" dirty="0" smtClean="0">
                <a:solidFill>
                  <a:schemeClr val="accent2">
                    <a:lumMod val="60000"/>
                    <a:lumOff val="40000"/>
                  </a:schemeClr>
                </a:solidFill>
              </a:rPr>
              <a:t>Site</a:t>
            </a:r>
            <a:endParaRPr lang="en-US" sz="1600" dirty="0">
              <a:solidFill>
                <a:schemeClr val="accent2">
                  <a:lumMod val="60000"/>
                  <a:lumOff val="40000"/>
                </a:schemeClr>
              </a:solidFill>
            </a:endParaRPr>
          </a:p>
        </p:txBody>
      </p:sp>
      <p:sp>
        <p:nvSpPr>
          <p:cNvPr id="19" name="TextBox 18"/>
          <p:cNvSpPr txBox="1"/>
          <p:nvPr userDrawn="1"/>
        </p:nvSpPr>
        <p:spPr>
          <a:xfrm>
            <a:off x="0" y="2217858"/>
            <a:ext cx="1143000" cy="338554"/>
          </a:xfrm>
          <a:prstGeom prst="rect">
            <a:avLst/>
          </a:prstGeom>
          <a:noFill/>
        </p:spPr>
        <p:txBody>
          <a:bodyPr wrap="square" rtlCol="0">
            <a:spAutoFit/>
          </a:bodyPr>
          <a:lstStyle/>
          <a:p>
            <a:pPr algn="ctr"/>
            <a:r>
              <a:rPr lang="en-US" sz="1600" dirty="0" smtClean="0">
                <a:solidFill>
                  <a:schemeClr val="accent2">
                    <a:lumMod val="60000"/>
                    <a:lumOff val="40000"/>
                  </a:schemeClr>
                </a:solidFill>
              </a:rPr>
              <a:t>Results</a:t>
            </a:r>
            <a:endParaRPr lang="en-US" sz="1600" dirty="0">
              <a:solidFill>
                <a:schemeClr val="accent2">
                  <a:lumMod val="60000"/>
                  <a:lumOff val="40000"/>
                </a:schemeClr>
              </a:solidFill>
            </a:endParaRPr>
          </a:p>
        </p:txBody>
      </p:sp>
      <p:sp>
        <p:nvSpPr>
          <p:cNvPr id="20" name="TextBox 19"/>
          <p:cNvSpPr txBox="1"/>
          <p:nvPr userDrawn="1"/>
        </p:nvSpPr>
        <p:spPr>
          <a:xfrm>
            <a:off x="-1" y="2556412"/>
            <a:ext cx="1143001" cy="338554"/>
          </a:xfrm>
          <a:prstGeom prst="rect">
            <a:avLst/>
          </a:prstGeom>
          <a:noFill/>
        </p:spPr>
        <p:txBody>
          <a:bodyPr wrap="square" lIns="45720" rIns="45720"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Summary</a:t>
            </a:r>
            <a:endParaRPr lang="en-US" sz="1600" dirty="0" smtClean="0">
              <a:solidFill>
                <a:schemeClr val="accent2">
                  <a:lumMod val="60000"/>
                  <a:lumOff val="40000"/>
                </a:schemeClr>
              </a:solidFill>
            </a:endParaRPr>
          </a:p>
        </p:txBody>
      </p:sp>
    </p:spTree>
    <p:extLst>
      <p:ext uri="{BB962C8B-B14F-4D97-AF65-F5344CB8AC3E}">
        <p14:creationId xmlns:p14="http://schemas.microsoft.com/office/powerpoint/2010/main" val="3048610579"/>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5">
    <p:spTree>
      <p:nvGrpSpPr>
        <p:cNvPr id="1" name=""/>
        <p:cNvGrpSpPr/>
        <p:nvPr/>
      </p:nvGrpSpPr>
      <p:grpSpPr>
        <a:xfrm>
          <a:off x="0" y="0"/>
          <a:ext cx="0" cy="0"/>
          <a:chOff x="0" y="0"/>
          <a:chExt cx="0" cy="0"/>
        </a:xfrm>
      </p:grpSpPr>
      <p:sp>
        <p:nvSpPr>
          <p:cNvPr id="7" name="Content Placeholder 2"/>
          <p:cNvSpPr>
            <a:spLocks noGrp="1"/>
          </p:cNvSpPr>
          <p:nvPr>
            <p:ph idx="1"/>
          </p:nvPr>
        </p:nvSpPr>
        <p:spPr>
          <a:xfrm>
            <a:off x="1179286" y="1143000"/>
            <a:ext cx="7964714" cy="5347447"/>
          </a:xfrm>
          <a:prstGeom prst="rect">
            <a:avLst/>
          </a:prstGeom>
        </p:spPr>
        <p:txBody>
          <a:bodyPr/>
          <a:lstStyle>
            <a:lvl1pPr marL="514350" indent="-514350">
              <a:buClr>
                <a:srgbClr val="C00000"/>
              </a:buClr>
              <a:buSzPct val="85000"/>
              <a:buFont typeface="+mj-lt"/>
              <a:buAutoNum type="arabicParenR"/>
              <a:defRPr/>
            </a:lvl1pPr>
            <a:lvl2pPr marL="742950" indent="-285750">
              <a:buClr>
                <a:srgbClr val="C00000"/>
              </a:buClr>
              <a:buFont typeface="Arial" pitchFamily="34" charset="0"/>
              <a:buChar char="•"/>
              <a:defRPr/>
            </a:lvl2pPr>
            <a:lvl3pPr>
              <a:buClr>
                <a:srgbClr val="C00000"/>
              </a:buClr>
              <a:defRPr/>
            </a:lvl3pPr>
            <a:lvl4pPr>
              <a:buClr>
                <a:srgbClr val="C00000"/>
              </a:buClr>
              <a:defRPr/>
            </a:lvl4pPr>
            <a:lvl5pPr>
              <a:buClr>
                <a:srgbClr val="C00000"/>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1"/>
          <p:cNvSpPr>
            <a:spLocks noGrp="1"/>
          </p:cNvSpPr>
          <p:nvPr>
            <p:ph type="title"/>
          </p:nvPr>
        </p:nvSpPr>
        <p:spPr>
          <a:xfrm>
            <a:off x="1179286" y="0"/>
            <a:ext cx="7964714" cy="1143000"/>
          </a:xfrm>
          <a:prstGeom prst="rect">
            <a:avLst/>
          </a:prstGeom>
        </p:spPr>
        <p:txBody>
          <a:bodyPr anchor="ctr" anchorCtr="0"/>
          <a:lstStyle>
            <a:lvl1pPr algn="l">
              <a:defRPr baseline="0">
                <a:solidFill>
                  <a:schemeClr val="bg1"/>
                </a:solidFill>
              </a:defRPr>
            </a:lvl1pPr>
          </a:lstStyle>
          <a:p>
            <a:r>
              <a:rPr lang="en-US" smtClean="0"/>
              <a:t>Click to edit Master title style</a:t>
            </a:r>
            <a:endParaRPr lang="en-US" dirty="0"/>
          </a:p>
        </p:txBody>
      </p:sp>
      <p:sp>
        <p:nvSpPr>
          <p:cNvPr id="15" name="TextBox 14"/>
          <p:cNvSpPr txBox="1"/>
          <p:nvPr userDrawn="1"/>
        </p:nvSpPr>
        <p:spPr>
          <a:xfrm>
            <a:off x="0" y="1494026"/>
            <a:ext cx="1143000" cy="338554"/>
          </a:xfrm>
          <a:prstGeom prst="rect">
            <a:avLst/>
          </a:prstGeom>
          <a:noFill/>
        </p:spPr>
        <p:txBody>
          <a:bodyPr wrap="square" rtlCol="0">
            <a:spAutoFit/>
          </a:bodyPr>
          <a:lstStyle/>
          <a:p>
            <a:pPr algn="ctr"/>
            <a:r>
              <a:rPr lang="en-US" sz="1600" dirty="0" smtClean="0">
                <a:solidFill>
                  <a:schemeClr val="accent2">
                    <a:lumMod val="60000"/>
                    <a:lumOff val="40000"/>
                  </a:schemeClr>
                </a:solidFill>
              </a:rPr>
              <a:t>Intro</a:t>
            </a:r>
            <a:endParaRPr lang="en-US" sz="1600" dirty="0">
              <a:solidFill>
                <a:schemeClr val="accent2">
                  <a:lumMod val="60000"/>
                  <a:lumOff val="40000"/>
                </a:schemeClr>
              </a:solidFill>
            </a:endParaRPr>
          </a:p>
        </p:txBody>
      </p:sp>
      <p:sp>
        <p:nvSpPr>
          <p:cNvPr id="21" name="TextBox 20"/>
          <p:cNvSpPr txBox="1"/>
          <p:nvPr userDrawn="1"/>
        </p:nvSpPr>
        <p:spPr>
          <a:xfrm>
            <a:off x="0" y="1879304"/>
            <a:ext cx="1143000" cy="338554"/>
          </a:xfrm>
          <a:prstGeom prst="rect">
            <a:avLst/>
          </a:prstGeom>
          <a:noFill/>
        </p:spPr>
        <p:txBody>
          <a:bodyPr wrap="square" rtlCol="0">
            <a:spAutoFit/>
          </a:bodyPr>
          <a:lstStyle/>
          <a:p>
            <a:pPr algn="ctr"/>
            <a:r>
              <a:rPr lang="en-US" sz="1600" dirty="0" smtClean="0">
                <a:solidFill>
                  <a:schemeClr val="accent2">
                    <a:lumMod val="60000"/>
                    <a:lumOff val="40000"/>
                  </a:schemeClr>
                </a:solidFill>
              </a:rPr>
              <a:t>Wind</a:t>
            </a:r>
            <a:endParaRPr lang="en-US" sz="1600" dirty="0">
              <a:solidFill>
                <a:schemeClr val="accent2">
                  <a:lumMod val="60000"/>
                  <a:lumOff val="40000"/>
                </a:schemeClr>
              </a:solidFill>
            </a:endParaRPr>
          </a:p>
        </p:txBody>
      </p:sp>
      <p:sp>
        <p:nvSpPr>
          <p:cNvPr id="22" name="TextBox 21"/>
          <p:cNvSpPr txBox="1"/>
          <p:nvPr userDrawn="1"/>
        </p:nvSpPr>
        <p:spPr>
          <a:xfrm>
            <a:off x="0" y="2217858"/>
            <a:ext cx="1143000" cy="338554"/>
          </a:xfrm>
          <a:prstGeom prst="rect">
            <a:avLst/>
          </a:prstGeom>
          <a:noFill/>
        </p:spPr>
        <p:txBody>
          <a:bodyPr wrap="square" rtlCol="0">
            <a:spAutoFit/>
          </a:bodyPr>
          <a:lstStyle/>
          <a:p>
            <a:pPr algn="ctr"/>
            <a:r>
              <a:rPr lang="en-US" sz="1600" dirty="0" smtClean="0">
                <a:solidFill>
                  <a:schemeClr val="accent2">
                    <a:lumMod val="60000"/>
                    <a:lumOff val="40000"/>
                  </a:schemeClr>
                </a:solidFill>
              </a:rPr>
              <a:t>Energy</a:t>
            </a:r>
            <a:endParaRPr lang="en-US" sz="1600" dirty="0">
              <a:solidFill>
                <a:schemeClr val="accent2">
                  <a:lumMod val="60000"/>
                  <a:lumOff val="40000"/>
                </a:schemeClr>
              </a:solidFill>
            </a:endParaRPr>
          </a:p>
        </p:txBody>
      </p:sp>
      <p:sp>
        <p:nvSpPr>
          <p:cNvPr id="23" name="TextBox 22"/>
          <p:cNvSpPr txBox="1"/>
          <p:nvPr userDrawn="1"/>
        </p:nvSpPr>
        <p:spPr>
          <a:xfrm>
            <a:off x="-1" y="2556412"/>
            <a:ext cx="1143001" cy="338554"/>
          </a:xfrm>
          <a:prstGeom prst="rect">
            <a:avLst/>
          </a:prstGeom>
          <a:noFill/>
        </p:spPr>
        <p:txBody>
          <a:bodyPr wrap="square" lIns="45720" rIns="45720" rtlCol="0">
            <a:spAutoFit/>
          </a:bodyPr>
          <a:lstStyle/>
          <a:p>
            <a:pPr algn="ctr"/>
            <a:r>
              <a:rPr lang="en-US" sz="1600" dirty="0" smtClean="0">
                <a:solidFill>
                  <a:schemeClr val="accent2">
                    <a:lumMod val="60000"/>
                    <a:lumOff val="40000"/>
                  </a:schemeClr>
                </a:solidFill>
              </a:rPr>
              <a:t>Coupling</a:t>
            </a:r>
            <a:endParaRPr lang="en-US" sz="1600" dirty="0">
              <a:solidFill>
                <a:schemeClr val="accent2">
                  <a:lumMod val="60000"/>
                  <a:lumOff val="40000"/>
                </a:schemeClr>
              </a:solidFill>
            </a:endParaRPr>
          </a:p>
        </p:txBody>
      </p:sp>
      <p:sp>
        <p:nvSpPr>
          <p:cNvPr id="24" name="TextBox 23"/>
          <p:cNvSpPr txBox="1"/>
          <p:nvPr userDrawn="1"/>
        </p:nvSpPr>
        <p:spPr>
          <a:xfrm>
            <a:off x="-1911" y="2874992"/>
            <a:ext cx="1181197" cy="338554"/>
          </a:xfrm>
          <a:prstGeom prst="rect">
            <a:avLst/>
          </a:prstGeom>
          <a:noFill/>
        </p:spPr>
        <p:txBody>
          <a:bodyPr wrap="square" lIns="45720" rIns="45720"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Optimization</a:t>
            </a:r>
            <a:endParaRPr lang="en-US" sz="1600" dirty="0" smtClean="0">
              <a:solidFill>
                <a:schemeClr val="accent2">
                  <a:lumMod val="60000"/>
                  <a:lumOff val="40000"/>
                </a:schemeClr>
              </a:solidFill>
            </a:endParaRPr>
          </a:p>
        </p:txBody>
      </p:sp>
    </p:spTree>
    <p:extLst>
      <p:ext uri="{BB962C8B-B14F-4D97-AF65-F5344CB8AC3E}">
        <p14:creationId xmlns:p14="http://schemas.microsoft.com/office/powerpoint/2010/main" val="3048610579"/>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79286" y="3392714"/>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83DA65C-D253-DE43-94BE-AC22ABFFD097}" type="datetimeFigureOut">
              <a:rPr lang="en-US" smtClean="0"/>
              <a:pPr/>
              <a:t>12/9/13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5D14B53-69A2-E847-B6F6-D5510C535A70}" type="slidenum">
              <a:rPr lang="en-US" smtClean="0"/>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9286" y="3392714"/>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B83DA65C-D253-DE43-94BE-AC22ABFFD097}" type="datetimeFigureOut">
              <a:rPr lang="en-US" smtClean="0"/>
              <a:pPr/>
              <a:t>12/9/13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5D14B53-69A2-E847-B6F6-D5510C535A70}" type="slidenum">
              <a:rPr lang="en-US" smtClean="0"/>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B83DA65C-D253-DE43-94BE-AC22ABFFD097}" type="datetimeFigureOut">
              <a:rPr lang="en-US" smtClean="0"/>
              <a:pPr/>
              <a:t>12/9/13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5D14B53-69A2-E847-B6F6-D5510C535A70}" type="slidenum">
              <a:rPr lang="en-US" smtClean="0"/>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jpeg"/><Relationship Id="rId17"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1143000"/>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1"/>
            <a:ext cx="1143000" cy="6858000"/>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0" y="6495142"/>
            <a:ext cx="4572000" cy="36285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Ins="274320" rtlCol="0" anchor="ctr"/>
          <a:lstStyle/>
          <a:p>
            <a:pPr algn="r"/>
            <a:r>
              <a:rPr lang="en-US" baseline="0" dirty="0" smtClean="0"/>
              <a:t>E.R. Pardyjak et al.</a:t>
            </a:r>
            <a:endParaRPr lang="en-US" dirty="0"/>
          </a:p>
        </p:txBody>
      </p:sp>
      <p:sp>
        <p:nvSpPr>
          <p:cNvPr id="11" name="Rectangle 10"/>
          <p:cNvSpPr/>
          <p:nvPr/>
        </p:nvSpPr>
        <p:spPr>
          <a:xfrm>
            <a:off x="4572000" y="6495142"/>
            <a:ext cx="4572000" cy="362857"/>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lIns="274320" rtlCol="0" anchor="ctr"/>
          <a:lstStyle/>
          <a:p>
            <a:pPr algn="l"/>
            <a:r>
              <a:rPr lang="en-US" dirty="0" smtClean="0"/>
              <a:t>MATERHORN</a:t>
            </a:r>
            <a:r>
              <a:rPr lang="en-US" baseline="0" dirty="0" smtClean="0"/>
              <a:t> Shadow Front</a:t>
            </a:r>
            <a:r>
              <a:rPr lang="en-US" dirty="0" smtClean="0"/>
              <a:t> – AGU</a:t>
            </a:r>
            <a:r>
              <a:rPr lang="en-US" baseline="0" dirty="0" smtClean="0"/>
              <a:t> 2013</a:t>
            </a:r>
            <a:endParaRPr lang="en-US" dirty="0"/>
          </a:p>
        </p:txBody>
      </p:sp>
      <p:sp>
        <p:nvSpPr>
          <p:cNvPr id="13" name="Rectangle 12"/>
          <p:cNvSpPr/>
          <p:nvPr/>
        </p:nvSpPr>
        <p:spPr>
          <a:xfrm>
            <a:off x="0" y="0"/>
            <a:ext cx="1143000" cy="11430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16">
            <a:extLst>
              <a:ext uri="{28A0092B-C50C-407E-A947-70E740481C1C}">
                <a14:useLocalDpi xmlns:a14="http://schemas.microsoft.com/office/drawing/2010/main" val="0"/>
              </a:ext>
            </a:extLst>
          </a:blip>
          <a:srcRect l="8628" t="5359" r="7444" b="6630"/>
          <a:stretch/>
        </p:blipFill>
        <p:spPr>
          <a:xfrm>
            <a:off x="1" y="1"/>
            <a:ext cx="1142999" cy="1147296"/>
          </a:xfrm>
          <a:prstGeom prst="ellipse">
            <a:avLst/>
          </a:prstGeom>
        </p:spPr>
      </p:pic>
      <p:pic>
        <p:nvPicPr>
          <p:cNvPr id="12" name="Picture 11"/>
          <p:cNvPicPr>
            <a:picLocks noChangeAspect="1"/>
          </p:cNvPicPr>
          <p:nvPr userDrawn="1"/>
        </p:nvPicPr>
        <p:blipFill>
          <a:blip r:embed="rId17" cstate="print"/>
          <a:srcRect/>
          <a:stretch>
            <a:fillRect/>
          </a:stretch>
        </p:blipFill>
        <p:spPr bwMode="auto">
          <a:xfrm>
            <a:off x="1183584" y="-22588"/>
            <a:ext cx="1661162" cy="123444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80" r:id="rId1"/>
    <p:sldLayoutId id="2147484082" r:id="rId2"/>
    <p:sldLayoutId id="2147484091" r:id="rId3"/>
    <p:sldLayoutId id="2147484092" r:id="rId4"/>
    <p:sldLayoutId id="2147484093" r:id="rId5"/>
    <p:sldLayoutId id="2147484094" r:id="rId6"/>
    <p:sldLayoutId id="2147484083" r:id="rId7"/>
    <p:sldLayoutId id="2147484085" r:id="rId8"/>
    <p:sldLayoutId id="2147484086" r:id="rId9"/>
    <p:sldLayoutId id="2147484087" r:id="rId10"/>
    <p:sldLayoutId id="2147484088" r:id="rId11"/>
    <p:sldLayoutId id="2147484089" r:id="rId12"/>
    <p:sldLayoutId id="2147484090" r:id="rId13"/>
    <p:sldLayoutId id="2147484095" r:id="rId14"/>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8.xml"/><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1" Type="http://schemas.microsoft.com/office/2007/relationships/media" Target="../media/media1.mp4"/><Relationship Id="rId2" Type="http://schemas.openxmlformats.org/officeDocument/2006/relationships/video" Target="../media/media1.mp4"/></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26.png"/><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2.gif"/></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emf"/><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88932" y="0"/>
            <a:ext cx="4555067" cy="1143000"/>
          </a:xfrm>
        </p:spPr>
        <p:txBody>
          <a:bodyPr/>
          <a:lstStyle/>
          <a:p>
            <a:r>
              <a:rPr lang="en-US" sz="2800" dirty="0" smtClean="0"/>
              <a:t>Slope Transition</a:t>
            </a:r>
            <a:endParaRPr lang="en-US" sz="2800" dirty="0"/>
          </a:p>
        </p:txBody>
      </p:sp>
      <p:cxnSp>
        <p:nvCxnSpPr>
          <p:cNvPr id="6" name="Straight Arrow Connector 5"/>
          <p:cNvCxnSpPr/>
          <p:nvPr/>
        </p:nvCxnSpPr>
        <p:spPr>
          <a:xfrm>
            <a:off x="2501900" y="3486150"/>
            <a:ext cx="1562100" cy="495300"/>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4089400" y="4254500"/>
            <a:ext cx="499532" cy="952500"/>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079123" y="3196451"/>
            <a:ext cx="684803" cy="276999"/>
          </a:xfrm>
          <a:prstGeom prst="rect">
            <a:avLst/>
          </a:prstGeom>
          <a:noFill/>
        </p:spPr>
        <p:txBody>
          <a:bodyPr wrap="none"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1200" dirty="0" smtClean="0"/>
              <a:t>upslope</a:t>
            </a:r>
          </a:p>
        </p:txBody>
      </p:sp>
      <p:sp>
        <p:nvSpPr>
          <p:cNvPr id="17" name="TextBox 16"/>
          <p:cNvSpPr txBox="1"/>
          <p:nvPr/>
        </p:nvSpPr>
        <p:spPr>
          <a:xfrm>
            <a:off x="3391773" y="5068500"/>
            <a:ext cx="710451" cy="276999"/>
          </a:xfrm>
          <a:prstGeom prst="rect">
            <a:avLst/>
          </a:prstGeom>
          <a:noFill/>
        </p:spPr>
        <p:txBody>
          <a:bodyPr wrap="none"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1200" dirty="0" err="1" smtClean="0"/>
              <a:t>upvalley</a:t>
            </a:r>
            <a:endParaRPr lang="en-US" sz="1200" dirty="0" smtClean="0"/>
          </a:p>
        </p:txBody>
      </p:sp>
      <p:sp>
        <p:nvSpPr>
          <p:cNvPr id="18" name="TextBox 17"/>
          <p:cNvSpPr txBox="1"/>
          <p:nvPr/>
        </p:nvSpPr>
        <p:spPr>
          <a:xfrm>
            <a:off x="3242543" y="2967851"/>
            <a:ext cx="408510" cy="276999"/>
          </a:xfrm>
          <a:prstGeom prst="rect">
            <a:avLst/>
          </a:prstGeom>
          <a:noFill/>
        </p:spPr>
        <p:txBody>
          <a:bodyPr wrap="none"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1200" dirty="0" smtClean="0">
                <a:solidFill>
                  <a:srgbClr val="000000"/>
                </a:solidFill>
              </a:rPr>
              <a:t>ES5</a:t>
            </a:r>
          </a:p>
        </p:txBody>
      </p:sp>
      <p:sp>
        <p:nvSpPr>
          <p:cNvPr id="19" name="TextBox 18"/>
          <p:cNvSpPr txBox="1"/>
          <p:nvPr/>
        </p:nvSpPr>
        <p:spPr>
          <a:xfrm>
            <a:off x="4180422" y="3334950"/>
            <a:ext cx="408510" cy="276999"/>
          </a:xfrm>
          <a:prstGeom prst="rect">
            <a:avLst/>
          </a:prstGeom>
          <a:noFill/>
        </p:spPr>
        <p:txBody>
          <a:bodyPr wrap="none"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1200" dirty="0" smtClean="0">
                <a:solidFill>
                  <a:srgbClr val="000000"/>
                </a:solidFill>
              </a:rPr>
              <a:t>ES4</a:t>
            </a:r>
          </a:p>
        </p:txBody>
      </p:sp>
      <p:pic>
        <p:nvPicPr>
          <p:cNvPr id="2" name="Comparis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338" y="982515"/>
            <a:ext cx="9144000" cy="5143500"/>
          </a:xfrm>
          <a:prstGeom prst="rect">
            <a:avLst/>
          </a:prstGeom>
        </p:spPr>
      </p:pic>
      <p:pic>
        <p:nvPicPr>
          <p:cNvPr id="5" name="Picture 4" descr="10-14 Colorbar.png"/>
          <p:cNvPicPr>
            <a:picLocks/>
          </p:cNvPicPr>
          <p:nvPr/>
        </p:nvPicPr>
        <p:blipFill>
          <a:blip r:embed="rId6">
            <a:extLst>
              <a:ext uri="{28A0092B-C50C-407E-A947-70E740481C1C}">
                <a14:useLocalDpi xmlns:a14="http://schemas.microsoft.com/office/drawing/2010/main" val="0"/>
              </a:ext>
            </a:extLst>
          </a:blip>
          <a:stretch>
            <a:fillRect/>
          </a:stretch>
        </p:blipFill>
        <p:spPr>
          <a:xfrm>
            <a:off x="-52338" y="4966821"/>
            <a:ext cx="3148796" cy="274320"/>
          </a:xfrm>
          <a:prstGeom prst="rect">
            <a:avLst/>
          </a:prstGeom>
        </p:spPr>
      </p:pic>
      <p:pic>
        <p:nvPicPr>
          <p:cNvPr id="7" name="Picture 6" descr="10-17 Colorbar.png"/>
          <p:cNvPicPr>
            <a:picLocks/>
          </p:cNvPicPr>
          <p:nvPr/>
        </p:nvPicPr>
        <p:blipFill>
          <a:blip r:embed="rId7">
            <a:extLst>
              <a:ext uri="{28A0092B-C50C-407E-A947-70E740481C1C}">
                <a14:useLocalDpi xmlns:a14="http://schemas.microsoft.com/office/drawing/2010/main" val="0"/>
              </a:ext>
            </a:extLst>
          </a:blip>
          <a:stretch>
            <a:fillRect/>
          </a:stretch>
        </p:blipFill>
        <p:spPr>
          <a:xfrm>
            <a:off x="5961452" y="4989400"/>
            <a:ext cx="3154680" cy="274320"/>
          </a:xfrm>
          <a:prstGeom prst="rect">
            <a:avLst/>
          </a:prstGeom>
        </p:spPr>
      </p:pic>
      <p:sp>
        <p:nvSpPr>
          <p:cNvPr id="8" name="TextBox 7"/>
          <p:cNvSpPr txBox="1"/>
          <p:nvPr/>
        </p:nvSpPr>
        <p:spPr>
          <a:xfrm>
            <a:off x="953103" y="1454727"/>
            <a:ext cx="2452013" cy="523220"/>
          </a:xfrm>
          <a:prstGeom prst="rect">
            <a:avLst/>
          </a:prstGeom>
          <a:noFill/>
        </p:spPr>
        <p:txBody>
          <a:bodyPr wrap="none"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2800" dirty="0" smtClean="0"/>
              <a:t>Non-local Front</a:t>
            </a:r>
          </a:p>
        </p:txBody>
      </p:sp>
      <p:sp>
        <p:nvSpPr>
          <p:cNvPr id="14" name="TextBox 13"/>
          <p:cNvSpPr txBox="1"/>
          <p:nvPr/>
        </p:nvSpPr>
        <p:spPr>
          <a:xfrm>
            <a:off x="4418185" y="1454727"/>
            <a:ext cx="4721289" cy="523220"/>
          </a:xfrm>
          <a:prstGeom prst="rect">
            <a:avLst/>
          </a:prstGeom>
          <a:noFill/>
        </p:spPr>
        <p:txBody>
          <a:bodyPr wrap="none"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2800" dirty="0" smtClean="0"/>
              <a:t>“Sliding Slab” Transition (Local)</a:t>
            </a:r>
          </a:p>
        </p:txBody>
      </p:sp>
    </p:spTree>
    <p:extLst>
      <p:ext uri="{BB962C8B-B14F-4D97-AF65-F5344CB8AC3E}">
        <p14:creationId xmlns:p14="http://schemas.microsoft.com/office/powerpoint/2010/main" val="168826814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repeatCount="indefinite"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143000"/>
            <a:ext cx="9139474" cy="11776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4588932" y="0"/>
            <a:ext cx="4555067" cy="1143000"/>
          </a:xfrm>
        </p:spPr>
        <p:txBody>
          <a:bodyPr/>
          <a:lstStyle/>
          <a:p>
            <a:r>
              <a:rPr lang="en-US" sz="2800" dirty="0" smtClean="0"/>
              <a:t>Transition Profiles</a:t>
            </a:r>
            <a:endParaRPr lang="en-US" sz="2800" dirty="0"/>
          </a:p>
        </p:txBody>
      </p:sp>
      <p:sp>
        <p:nvSpPr>
          <p:cNvPr id="5" name="TextBox 4"/>
          <p:cNvSpPr txBox="1"/>
          <p:nvPr/>
        </p:nvSpPr>
        <p:spPr>
          <a:xfrm>
            <a:off x="10113818" y="4595091"/>
            <a:ext cx="184666" cy="523220"/>
          </a:xfrm>
          <a:prstGeom prst="rect">
            <a:avLst/>
          </a:prstGeom>
          <a:noFill/>
        </p:spPr>
        <p:txBody>
          <a:bodyPr wrap="none"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lang="en-US" sz="2800" dirty="0" smtClean="0">
              <a:solidFill>
                <a:schemeClr val="bg1"/>
              </a:solidFill>
            </a:endParaRPr>
          </a:p>
        </p:txBody>
      </p:sp>
      <p:pic>
        <p:nvPicPr>
          <p:cNvPr id="7" name="Picture 6" descr="Oct14Slope.png"/>
          <p:cNvPicPr>
            <a:picLocks noChangeAspect="1"/>
          </p:cNvPicPr>
          <p:nvPr/>
        </p:nvPicPr>
        <p:blipFill rotWithShape="1">
          <a:blip r:embed="rId3">
            <a:extLst>
              <a:ext uri="{28A0092B-C50C-407E-A947-70E740481C1C}">
                <a14:useLocalDpi xmlns:a14="http://schemas.microsoft.com/office/drawing/2010/main" val="0"/>
              </a:ext>
            </a:extLst>
          </a:blip>
          <a:srcRect t="5933" b="7155"/>
          <a:stretch/>
        </p:blipFill>
        <p:spPr>
          <a:xfrm>
            <a:off x="0" y="1789542"/>
            <a:ext cx="4629620" cy="4768273"/>
          </a:xfrm>
          <a:prstGeom prst="rect">
            <a:avLst/>
          </a:prstGeom>
        </p:spPr>
      </p:pic>
      <p:pic>
        <p:nvPicPr>
          <p:cNvPr id="8" name="Picture 7" descr="Oct17Slope.png"/>
          <p:cNvPicPr>
            <a:picLocks noChangeAspect="1"/>
          </p:cNvPicPr>
          <p:nvPr/>
        </p:nvPicPr>
        <p:blipFill rotWithShape="1">
          <a:blip r:embed="rId4">
            <a:extLst>
              <a:ext uri="{28A0092B-C50C-407E-A947-70E740481C1C}">
                <a14:useLocalDpi xmlns:a14="http://schemas.microsoft.com/office/drawing/2010/main" val="0"/>
              </a:ext>
            </a:extLst>
          </a:blip>
          <a:srcRect t="5933" b="7155"/>
          <a:stretch/>
        </p:blipFill>
        <p:spPr>
          <a:xfrm>
            <a:off x="4514379" y="1789542"/>
            <a:ext cx="4629621" cy="4768273"/>
          </a:xfrm>
          <a:prstGeom prst="rect">
            <a:avLst/>
          </a:prstGeom>
        </p:spPr>
      </p:pic>
      <p:sp>
        <p:nvSpPr>
          <p:cNvPr id="26" name="TextBox 25"/>
          <p:cNvSpPr txBox="1"/>
          <p:nvPr/>
        </p:nvSpPr>
        <p:spPr>
          <a:xfrm>
            <a:off x="953103" y="1270007"/>
            <a:ext cx="2452013" cy="523220"/>
          </a:xfrm>
          <a:prstGeom prst="rect">
            <a:avLst/>
          </a:prstGeom>
          <a:noFill/>
        </p:spPr>
        <p:txBody>
          <a:bodyPr wrap="none"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2800" dirty="0" smtClean="0"/>
              <a:t>Non-local Front</a:t>
            </a:r>
          </a:p>
        </p:txBody>
      </p:sp>
      <p:sp>
        <p:nvSpPr>
          <p:cNvPr id="27" name="TextBox 26"/>
          <p:cNvSpPr txBox="1"/>
          <p:nvPr/>
        </p:nvSpPr>
        <p:spPr>
          <a:xfrm>
            <a:off x="4418185" y="1270007"/>
            <a:ext cx="4721289" cy="523220"/>
          </a:xfrm>
          <a:prstGeom prst="rect">
            <a:avLst/>
          </a:prstGeom>
          <a:noFill/>
        </p:spPr>
        <p:txBody>
          <a:bodyPr wrap="none"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2800" dirty="0" smtClean="0"/>
              <a:t>“Sliding Slab” Transition (Local)</a:t>
            </a:r>
          </a:p>
        </p:txBody>
      </p:sp>
      <p:sp>
        <p:nvSpPr>
          <p:cNvPr id="17" name="Rectangle 16"/>
          <p:cNvSpPr/>
          <p:nvPr/>
        </p:nvSpPr>
        <p:spPr>
          <a:xfrm>
            <a:off x="6673273" y="4987636"/>
            <a:ext cx="404091" cy="130675"/>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586897" y="5141280"/>
            <a:ext cx="1089060" cy="369332"/>
          </a:xfrm>
          <a:prstGeom prst="rect">
            <a:avLst/>
          </a:prstGeom>
          <a:noFill/>
        </p:spPr>
        <p:txBody>
          <a:bodyPr wrap="none"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dirty="0" smtClean="0">
                <a:solidFill>
                  <a:srgbClr val="000000"/>
                </a:solidFill>
              </a:rPr>
              <a:t>2m winds</a:t>
            </a:r>
          </a:p>
        </p:txBody>
      </p:sp>
    </p:spTree>
    <p:extLst>
      <p:ext uri="{BB962C8B-B14F-4D97-AF65-F5344CB8AC3E}">
        <p14:creationId xmlns:p14="http://schemas.microsoft.com/office/powerpoint/2010/main" val="173621262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143000"/>
            <a:ext cx="9139474" cy="11776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4588932" y="0"/>
            <a:ext cx="4555067" cy="1143000"/>
          </a:xfrm>
        </p:spPr>
        <p:txBody>
          <a:bodyPr/>
          <a:lstStyle/>
          <a:p>
            <a:r>
              <a:rPr lang="en-US" sz="2800" dirty="0" smtClean="0"/>
              <a:t>Transition Profiles</a:t>
            </a:r>
            <a:endParaRPr lang="en-US" sz="2800" dirty="0"/>
          </a:p>
        </p:txBody>
      </p:sp>
      <p:sp>
        <p:nvSpPr>
          <p:cNvPr id="5" name="TextBox 4"/>
          <p:cNvSpPr txBox="1"/>
          <p:nvPr/>
        </p:nvSpPr>
        <p:spPr>
          <a:xfrm>
            <a:off x="10113818" y="4595091"/>
            <a:ext cx="184666" cy="523220"/>
          </a:xfrm>
          <a:prstGeom prst="rect">
            <a:avLst/>
          </a:prstGeom>
          <a:noFill/>
        </p:spPr>
        <p:txBody>
          <a:bodyPr wrap="none"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lang="en-US" sz="2800" dirty="0" smtClean="0">
              <a:solidFill>
                <a:schemeClr val="bg1"/>
              </a:solidFill>
            </a:endParaRPr>
          </a:p>
        </p:txBody>
      </p:sp>
      <p:sp>
        <p:nvSpPr>
          <p:cNvPr id="26" name="TextBox 25"/>
          <p:cNvSpPr txBox="1"/>
          <p:nvPr/>
        </p:nvSpPr>
        <p:spPr>
          <a:xfrm>
            <a:off x="953103" y="1270007"/>
            <a:ext cx="2452013" cy="523220"/>
          </a:xfrm>
          <a:prstGeom prst="rect">
            <a:avLst/>
          </a:prstGeom>
          <a:noFill/>
        </p:spPr>
        <p:txBody>
          <a:bodyPr wrap="none"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2800" dirty="0" smtClean="0"/>
              <a:t>Non-local Front</a:t>
            </a:r>
          </a:p>
        </p:txBody>
      </p:sp>
      <p:sp>
        <p:nvSpPr>
          <p:cNvPr id="27" name="TextBox 26"/>
          <p:cNvSpPr txBox="1"/>
          <p:nvPr/>
        </p:nvSpPr>
        <p:spPr>
          <a:xfrm>
            <a:off x="4418185" y="1270007"/>
            <a:ext cx="4721289" cy="523220"/>
          </a:xfrm>
          <a:prstGeom prst="rect">
            <a:avLst/>
          </a:prstGeom>
          <a:noFill/>
        </p:spPr>
        <p:txBody>
          <a:bodyPr wrap="none"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2800" dirty="0" smtClean="0"/>
              <a:t>“Sliding Slab” Transition (Local)</a:t>
            </a:r>
          </a:p>
        </p:txBody>
      </p:sp>
      <p:sp>
        <p:nvSpPr>
          <p:cNvPr id="17" name="Rectangle 16"/>
          <p:cNvSpPr/>
          <p:nvPr/>
        </p:nvSpPr>
        <p:spPr>
          <a:xfrm>
            <a:off x="6673273" y="4987636"/>
            <a:ext cx="404091" cy="130675"/>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Oct14ES5windComp.png"/>
          <p:cNvPicPr>
            <a:picLocks noChangeAspect="1"/>
          </p:cNvPicPr>
          <p:nvPr/>
        </p:nvPicPr>
        <p:blipFill rotWithShape="1">
          <a:blip r:embed="rId3">
            <a:extLst>
              <a:ext uri="{28A0092B-C50C-407E-A947-70E740481C1C}">
                <a14:useLocalDpi xmlns:a14="http://schemas.microsoft.com/office/drawing/2010/main" val="0"/>
              </a:ext>
            </a:extLst>
          </a:blip>
          <a:srcRect l="3705" r="8210"/>
          <a:stretch/>
        </p:blipFill>
        <p:spPr>
          <a:xfrm>
            <a:off x="-57718" y="2288320"/>
            <a:ext cx="4614621" cy="3566160"/>
          </a:xfrm>
          <a:prstGeom prst="rect">
            <a:avLst/>
          </a:prstGeom>
        </p:spPr>
      </p:pic>
      <p:pic>
        <p:nvPicPr>
          <p:cNvPr id="4" name="Picture 3" descr="Oct17ES5windComp.png"/>
          <p:cNvPicPr>
            <a:picLocks noChangeAspect="1"/>
          </p:cNvPicPr>
          <p:nvPr/>
        </p:nvPicPr>
        <p:blipFill rotWithShape="1">
          <a:blip r:embed="rId4">
            <a:extLst>
              <a:ext uri="{28A0092B-C50C-407E-A947-70E740481C1C}">
                <a14:useLocalDpi xmlns:a14="http://schemas.microsoft.com/office/drawing/2010/main" val="0"/>
              </a:ext>
            </a:extLst>
          </a:blip>
          <a:srcRect l="5703" r="8186"/>
          <a:stretch/>
        </p:blipFill>
        <p:spPr>
          <a:xfrm>
            <a:off x="4532841" y="2320636"/>
            <a:ext cx="4511210" cy="3566160"/>
          </a:xfrm>
          <a:prstGeom prst="rect">
            <a:avLst/>
          </a:prstGeom>
        </p:spPr>
      </p:pic>
      <p:cxnSp>
        <p:nvCxnSpPr>
          <p:cNvPr id="10" name="Straight Connector 9"/>
          <p:cNvCxnSpPr/>
          <p:nvPr/>
        </p:nvCxnSpPr>
        <p:spPr>
          <a:xfrm>
            <a:off x="4918364" y="4237178"/>
            <a:ext cx="3983181" cy="0"/>
          </a:xfrm>
          <a:prstGeom prst="line">
            <a:avLst/>
          </a:prstGeom>
          <a:ln>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2461493" y="2701635"/>
            <a:ext cx="0" cy="2805546"/>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6950364" y="4675910"/>
            <a:ext cx="182880" cy="0"/>
          </a:xfrm>
          <a:prstGeom prst="line">
            <a:avLst/>
          </a:prstGeom>
          <a:ln w="3175" cmpd="sng">
            <a:solidFill>
              <a:srgbClr val="00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4224" y="4828310"/>
            <a:ext cx="228600" cy="0"/>
          </a:xfrm>
          <a:prstGeom prst="line">
            <a:avLst/>
          </a:prstGeom>
          <a:ln w="3175" cmpd="sng">
            <a:solidFill>
              <a:srgbClr val="00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6966539" y="4992255"/>
            <a:ext cx="256031" cy="0"/>
          </a:xfrm>
          <a:prstGeom prst="line">
            <a:avLst/>
          </a:prstGeom>
          <a:ln w="3175" cmpd="sng">
            <a:solidFill>
              <a:srgbClr val="00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957308" y="5144655"/>
            <a:ext cx="274318" cy="0"/>
          </a:xfrm>
          <a:prstGeom prst="line">
            <a:avLst/>
          </a:prstGeom>
          <a:ln w="3175" cmpd="sng">
            <a:solidFill>
              <a:srgbClr val="00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959623" y="5297055"/>
            <a:ext cx="274318" cy="0"/>
          </a:xfrm>
          <a:prstGeom prst="line">
            <a:avLst/>
          </a:prstGeom>
          <a:ln w="3175" cmpd="sng">
            <a:solidFill>
              <a:srgbClr val="00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41585" y="2701635"/>
            <a:ext cx="1595309" cy="400110"/>
          </a:xfrm>
          <a:prstGeom prst="rect">
            <a:avLst/>
          </a:prstGeom>
          <a:noFill/>
        </p:spPr>
        <p:txBody>
          <a:bodyPr wrap="none"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2000" dirty="0" smtClean="0">
                <a:solidFill>
                  <a:srgbClr val="000000"/>
                </a:solidFill>
              </a:rPr>
              <a:t>Upslope Flow</a:t>
            </a:r>
          </a:p>
        </p:txBody>
      </p:sp>
      <p:sp>
        <p:nvSpPr>
          <p:cNvPr id="28" name="TextBox 27"/>
          <p:cNvSpPr txBox="1"/>
          <p:nvPr/>
        </p:nvSpPr>
        <p:spPr>
          <a:xfrm>
            <a:off x="2452172" y="2701635"/>
            <a:ext cx="1905890" cy="400110"/>
          </a:xfrm>
          <a:prstGeom prst="rect">
            <a:avLst/>
          </a:prstGeom>
          <a:noFill/>
        </p:spPr>
        <p:txBody>
          <a:bodyPr wrap="none"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2000" dirty="0" smtClean="0">
                <a:solidFill>
                  <a:srgbClr val="000000"/>
                </a:solidFill>
              </a:rPr>
              <a:t>Downslope Flow</a:t>
            </a:r>
          </a:p>
        </p:txBody>
      </p:sp>
      <p:cxnSp>
        <p:nvCxnSpPr>
          <p:cNvPr id="29" name="Straight Connector 28"/>
          <p:cNvCxnSpPr/>
          <p:nvPr/>
        </p:nvCxnSpPr>
        <p:spPr>
          <a:xfrm flipV="1">
            <a:off x="6948075" y="2688615"/>
            <a:ext cx="0" cy="2805546"/>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5028166" y="2688615"/>
            <a:ext cx="1595309" cy="400110"/>
          </a:xfrm>
          <a:prstGeom prst="rect">
            <a:avLst/>
          </a:prstGeom>
          <a:noFill/>
        </p:spPr>
        <p:txBody>
          <a:bodyPr wrap="none" rtlCol="0">
            <a:spAutoFit/>
          </a:bodyPr>
          <a:lstStyle/>
          <a:p>
            <a:pPr algn="ctr"/>
            <a:r>
              <a:rPr lang="en-US" sz="2000" dirty="0">
                <a:solidFill>
                  <a:srgbClr val="000000"/>
                </a:solidFill>
              </a:rPr>
              <a:t>Upslope </a:t>
            </a:r>
            <a:r>
              <a:rPr lang="en-US" sz="2000" dirty="0" smtClean="0">
                <a:solidFill>
                  <a:srgbClr val="000000"/>
                </a:solidFill>
              </a:rPr>
              <a:t>Flow</a:t>
            </a:r>
          </a:p>
        </p:txBody>
      </p:sp>
      <p:sp>
        <p:nvSpPr>
          <p:cNvPr id="31" name="TextBox 30"/>
          <p:cNvSpPr txBox="1"/>
          <p:nvPr/>
        </p:nvSpPr>
        <p:spPr>
          <a:xfrm>
            <a:off x="6938751" y="2688615"/>
            <a:ext cx="1905890" cy="400110"/>
          </a:xfrm>
          <a:prstGeom prst="rect">
            <a:avLst/>
          </a:prstGeom>
          <a:noFill/>
        </p:spPr>
        <p:txBody>
          <a:bodyPr wrap="none"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2000" dirty="0" smtClean="0">
                <a:solidFill>
                  <a:srgbClr val="000000"/>
                </a:solidFill>
              </a:rPr>
              <a:t>Downslope Flow</a:t>
            </a:r>
          </a:p>
        </p:txBody>
      </p:sp>
      <p:cxnSp>
        <p:nvCxnSpPr>
          <p:cNvPr id="38" name="Straight Connector 37"/>
          <p:cNvCxnSpPr/>
          <p:nvPr/>
        </p:nvCxnSpPr>
        <p:spPr>
          <a:xfrm>
            <a:off x="2175137" y="3627583"/>
            <a:ext cx="283462" cy="0"/>
          </a:xfrm>
          <a:prstGeom prst="line">
            <a:avLst/>
          </a:prstGeom>
          <a:ln w="3175" cmpd="sng">
            <a:solidFill>
              <a:srgbClr val="000000"/>
            </a:solidFill>
            <a:prstDash val="solid"/>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2205932" y="3779983"/>
            <a:ext cx="246887" cy="0"/>
          </a:xfrm>
          <a:prstGeom prst="line">
            <a:avLst/>
          </a:prstGeom>
          <a:ln w="3175" cmpd="sng">
            <a:solidFill>
              <a:srgbClr val="000000"/>
            </a:solidFill>
            <a:prstDash val="solid"/>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2233648" y="3943928"/>
            <a:ext cx="219455" cy="0"/>
          </a:xfrm>
          <a:prstGeom prst="line">
            <a:avLst/>
          </a:prstGeom>
          <a:ln w="3175" cmpd="sng">
            <a:solidFill>
              <a:srgbClr val="000000"/>
            </a:solidFill>
            <a:prstDash val="solid"/>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2249819" y="4096328"/>
            <a:ext cx="210309" cy="0"/>
          </a:xfrm>
          <a:prstGeom prst="line">
            <a:avLst/>
          </a:prstGeom>
          <a:ln w="3175" cmpd="sng">
            <a:solidFill>
              <a:srgbClr val="000000"/>
            </a:solidFill>
            <a:prstDash val="solid"/>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2269068" y="4248728"/>
            <a:ext cx="192021" cy="0"/>
          </a:xfrm>
          <a:prstGeom prst="line">
            <a:avLst/>
          </a:prstGeom>
          <a:ln w="3175" cmpd="sng">
            <a:solidFill>
              <a:srgbClr val="000000"/>
            </a:solidFill>
            <a:prstDash val="solid"/>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2466405" y="5409491"/>
            <a:ext cx="137159" cy="0"/>
          </a:xfrm>
          <a:prstGeom prst="line">
            <a:avLst/>
          </a:prstGeom>
          <a:ln w="3175" cmpd="sng">
            <a:solidFill>
              <a:srgbClr val="00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5" name="Oval 24"/>
          <p:cNvSpPr>
            <a:spLocks noChangeAspect="1"/>
          </p:cNvSpPr>
          <p:nvPr/>
        </p:nvSpPr>
        <p:spPr>
          <a:xfrm>
            <a:off x="2429890" y="4684481"/>
            <a:ext cx="64008" cy="64008"/>
          </a:xfrm>
          <a:prstGeom prst="ellipse">
            <a:avLst/>
          </a:prstGeom>
          <a:noFill/>
          <a:ln w="127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a:spLocks noChangeAspect="1"/>
          </p:cNvSpPr>
          <p:nvPr/>
        </p:nvSpPr>
        <p:spPr>
          <a:xfrm>
            <a:off x="2425651" y="5010454"/>
            <a:ext cx="64008" cy="64008"/>
          </a:xfrm>
          <a:prstGeom prst="ellipse">
            <a:avLst/>
          </a:prstGeom>
          <a:noFill/>
          <a:ln w="127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a:spLocks noChangeAspect="1"/>
          </p:cNvSpPr>
          <p:nvPr/>
        </p:nvSpPr>
        <p:spPr>
          <a:xfrm>
            <a:off x="2432001" y="5334304"/>
            <a:ext cx="64008" cy="64008"/>
          </a:xfrm>
          <a:prstGeom prst="ellipse">
            <a:avLst/>
          </a:prstGeom>
          <a:noFill/>
          <a:ln w="127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Freeform 49"/>
          <p:cNvSpPr/>
          <p:nvPr/>
        </p:nvSpPr>
        <p:spPr>
          <a:xfrm>
            <a:off x="2108200" y="3136900"/>
            <a:ext cx="495300" cy="2281767"/>
          </a:xfrm>
          <a:custGeom>
            <a:avLst/>
            <a:gdLst>
              <a:gd name="connsiteX0" fmla="*/ 0 w 495300"/>
              <a:gd name="connsiteY0" fmla="*/ 0 h 2281767"/>
              <a:gd name="connsiteX1" fmla="*/ 67733 w 495300"/>
              <a:gd name="connsiteY1" fmla="*/ 486833 h 2281767"/>
              <a:gd name="connsiteX2" fmla="*/ 122767 w 495300"/>
              <a:gd name="connsiteY2" fmla="*/ 863600 h 2281767"/>
              <a:gd name="connsiteX3" fmla="*/ 156633 w 495300"/>
              <a:gd name="connsiteY3" fmla="*/ 1117600 h 2281767"/>
              <a:gd name="connsiteX4" fmla="*/ 211667 w 495300"/>
              <a:gd name="connsiteY4" fmla="*/ 1261533 h 2281767"/>
              <a:gd name="connsiteX5" fmla="*/ 321733 w 495300"/>
              <a:gd name="connsiteY5" fmla="*/ 1494367 h 2281767"/>
              <a:gd name="connsiteX6" fmla="*/ 406400 w 495300"/>
              <a:gd name="connsiteY6" fmla="*/ 1676400 h 2281767"/>
              <a:gd name="connsiteX7" fmla="*/ 440267 w 495300"/>
              <a:gd name="connsiteY7" fmla="*/ 1799167 h 2281767"/>
              <a:gd name="connsiteX8" fmla="*/ 495300 w 495300"/>
              <a:gd name="connsiteY8" fmla="*/ 2281767 h 228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300" h="2281767">
                <a:moveTo>
                  <a:pt x="0" y="0"/>
                </a:moveTo>
                <a:cubicBezTo>
                  <a:pt x="23636" y="171450"/>
                  <a:pt x="47272" y="342900"/>
                  <a:pt x="67733" y="486833"/>
                </a:cubicBezTo>
                <a:cubicBezTo>
                  <a:pt x="88194" y="630766"/>
                  <a:pt x="107950" y="758472"/>
                  <a:pt x="122767" y="863600"/>
                </a:cubicBezTo>
                <a:cubicBezTo>
                  <a:pt x="137584" y="968728"/>
                  <a:pt x="141816" y="1051278"/>
                  <a:pt x="156633" y="1117600"/>
                </a:cubicBezTo>
                <a:cubicBezTo>
                  <a:pt x="171450" y="1183922"/>
                  <a:pt x="184150" y="1198738"/>
                  <a:pt x="211667" y="1261533"/>
                </a:cubicBezTo>
                <a:cubicBezTo>
                  <a:pt x="239184" y="1324328"/>
                  <a:pt x="289278" y="1425223"/>
                  <a:pt x="321733" y="1494367"/>
                </a:cubicBezTo>
                <a:cubicBezTo>
                  <a:pt x="354188" y="1563511"/>
                  <a:pt x="386644" y="1625600"/>
                  <a:pt x="406400" y="1676400"/>
                </a:cubicBezTo>
                <a:cubicBezTo>
                  <a:pt x="426156" y="1727200"/>
                  <a:pt x="425450" y="1698273"/>
                  <a:pt x="440267" y="1799167"/>
                </a:cubicBezTo>
                <a:cubicBezTo>
                  <a:pt x="455084" y="1900061"/>
                  <a:pt x="495300" y="2281767"/>
                  <a:pt x="495300" y="2281767"/>
                </a:cubicBezTo>
              </a:path>
            </a:pathLst>
          </a:cu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TextBox 31"/>
          <p:cNvSpPr txBox="1"/>
          <p:nvPr/>
        </p:nvSpPr>
        <p:spPr>
          <a:xfrm>
            <a:off x="1177574" y="5992030"/>
            <a:ext cx="6647974" cy="369332"/>
          </a:xfrm>
          <a:prstGeom prst="rect">
            <a:avLst/>
          </a:prstGeom>
          <a:noFill/>
        </p:spPr>
        <p:txBody>
          <a:bodyPr wrap="none"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dirty="0" smtClean="0">
                <a:solidFill>
                  <a:srgbClr val="000000"/>
                </a:solidFill>
              </a:rPr>
              <a:t>See </a:t>
            </a:r>
            <a:r>
              <a:rPr lang="en-US" dirty="0" smtClean="0">
                <a:solidFill>
                  <a:srgbClr val="000000"/>
                </a:solidFill>
              </a:rPr>
              <a:t>Fernando </a:t>
            </a:r>
            <a:r>
              <a:rPr lang="en-US" dirty="0" smtClean="0">
                <a:solidFill>
                  <a:srgbClr val="000000"/>
                </a:solidFill>
              </a:rPr>
              <a:t>et al. 2013 </a:t>
            </a:r>
            <a:r>
              <a:rPr lang="en-US" dirty="0" smtClean="0">
                <a:solidFill>
                  <a:srgbClr val="000000"/>
                </a:solidFill>
              </a:rPr>
              <a:t>BLM for discussion on these two transitions</a:t>
            </a:r>
            <a:endParaRPr lang="en-US" dirty="0" smtClean="0">
              <a:solidFill>
                <a:srgbClr val="000000"/>
              </a:solidFill>
            </a:endParaRPr>
          </a:p>
        </p:txBody>
      </p:sp>
    </p:spTree>
    <p:extLst>
      <p:ext uri="{BB962C8B-B14F-4D97-AF65-F5344CB8AC3E}">
        <p14:creationId xmlns:p14="http://schemas.microsoft.com/office/powerpoint/2010/main" val="214451165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Shadow Front </a:t>
            </a:r>
          </a:p>
          <a:p>
            <a:pPr lvl="1"/>
            <a:r>
              <a:rPr lang="en-US" dirty="0" smtClean="0"/>
              <a:t>Winds on East Slope do not obviously transition with the shadow front</a:t>
            </a:r>
          </a:p>
          <a:p>
            <a:pPr lvl="1"/>
            <a:r>
              <a:rPr lang="en-US" dirty="0" smtClean="0"/>
              <a:t>Not a strong driver in this mountain geometry</a:t>
            </a:r>
          </a:p>
          <a:p>
            <a:r>
              <a:rPr lang="en-US" dirty="0" smtClean="0"/>
              <a:t>Multiple Transition Phenomena:	</a:t>
            </a:r>
          </a:p>
          <a:p>
            <a:pPr lvl="1"/>
            <a:r>
              <a:rPr lang="en-US" dirty="0" smtClean="0"/>
              <a:t>Evidence of the existence of both</a:t>
            </a:r>
          </a:p>
          <a:p>
            <a:pPr lvl="2"/>
            <a:r>
              <a:rPr lang="en-US" dirty="0" smtClean="0"/>
              <a:t>Non-local Front</a:t>
            </a:r>
          </a:p>
          <a:p>
            <a:pPr lvl="2"/>
            <a:r>
              <a:rPr lang="en-US" dirty="0" smtClean="0"/>
              <a:t>Slab-cooling</a:t>
            </a:r>
          </a:p>
          <a:p>
            <a:pPr lvl="2"/>
            <a:r>
              <a:rPr lang="en-US" dirty="0" smtClean="0"/>
              <a:t>See Fernando et al. 2013 BLM </a:t>
            </a:r>
            <a:r>
              <a:rPr lang="en-US" dirty="0"/>
              <a:t>147:443–</a:t>
            </a:r>
            <a:r>
              <a:rPr lang="en-US" dirty="0" smtClean="0"/>
              <a:t>468</a:t>
            </a:r>
          </a:p>
          <a:p>
            <a:endParaRPr lang="en-US" dirty="0" smtClean="0"/>
          </a:p>
        </p:txBody>
      </p:sp>
      <p:sp>
        <p:nvSpPr>
          <p:cNvPr id="3" name="Title 2"/>
          <p:cNvSpPr>
            <a:spLocks noGrp="1"/>
          </p:cNvSpPr>
          <p:nvPr>
            <p:ph type="title"/>
          </p:nvPr>
        </p:nvSpPr>
        <p:spPr>
          <a:xfrm>
            <a:off x="4622800" y="0"/>
            <a:ext cx="4521200" cy="1143000"/>
          </a:xfrm>
        </p:spPr>
        <p:txBody>
          <a:bodyPr/>
          <a:lstStyle/>
          <a:p>
            <a:r>
              <a:rPr lang="en-US" dirty="0" smtClean="0"/>
              <a:t>Summary</a:t>
            </a:r>
            <a:endParaRPr lang="en-US" dirty="0"/>
          </a:p>
        </p:txBody>
      </p:sp>
      <p:sp>
        <p:nvSpPr>
          <p:cNvPr id="4" name="TextBox 3"/>
          <p:cNvSpPr txBox="1"/>
          <p:nvPr/>
        </p:nvSpPr>
        <p:spPr>
          <a:xfrm>
            <a:off x="1179286" y="5418761"/>
            <a:ext cx="7964714" cy="1323439"/>
          </a:xfrm>
          <a:prstGeom prst="rect">
            <a:avLst/>
          </a:prstGeom>
          <a:noFill/>
        </p:spPr>
        <p:txBody>
          <a:bodyPr wrap="square" rtlCol="0">
            <a:spAutoFit/>
          </a:bodyPr>
          <a:lstStyle/>
          <a:p>
            <a:r>
              <a:rPr lang="en-US" sz="1600" dirty="0"/>
              <a:t>This research was funded </a:t>
            </a:r>
            <a:r>
              <a:rPr lang="en-US" sz="1600" dirty="0" smtClean="0"/>
              <a:t>by the Office </a:t>
            </a:r>
            <a:r>
              <a:rPr lang="en-US" sz="1600" dirty="0"/>
              <a:t>of Naval Research Award # N00014-11-1-0709, Mountain Terrain Atmospheric Modeling and Observations (MATERHORN) </a:t>
            </a:r>
            <a:r>
              <a:rPr lang="en-US" sz="1600" dirty="0" smtClean="0"/>
              <a:t>Program. Additional support for the Twin Otter was </a:t>
            </a:r>
            <a:r>
              <a:rPr lang="en-US" sz="1600" dirty="0"/>
              <a:t>provided </a:t>
            </a:r>
            <a:r>
              <a:rPr lang="en-US" sz="1600" dirty="0" smtClean="0"/>
              <a:t>by the Environmental </a:t>
            </a:r>
            <a:r>
              <a:rPr lang="en-US" sz="1600" dirty="0"/>
              <a:t>Sciences </a:t>
            </a:r>
            <a:r>
              <a:rPr lang="en-US" sz="1600" dirty="0" smtClean="0"/>
              <a:t>group at the Army Research Office (ARO). </a:t>
            </a:r>
          </a:p>
          <a:p>
            <a:endParaRPr lang="en-US" sz="1600" dirty="0" smtClean="0">
              <a:solidFill>
                <a:srgbClr val="000000"/>
              </a:solidFill>
            </a:endParaRPr>
          </a:p>
        </p:txBody>
      </p:sp>
    </p:spTree>
    <p:extLst>
      <p:ext uri="{BB962C8B-B14F-4D97-AF65-F5344CB8AC3E}">
        <p14:creationId xmlns:p14="http://schemas.microsoft.com/office/powerpoint/2010/main" val="162306276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143000"/>
            <a:ext cx="9139474" cy="11776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4588932" y="0"/>
            <a:ext cx="4555067" cy="1143000"/>
          </a:xfrm>
        </p:spPr>
        <p:txBody>
          <a:bodyPr/>
          <a:lstStyle/>
          <a:p>
            <a:r>
              <a:rPr lang="en-US" sz="2800" dirty="0" smtClean="0"/>
              <a:t>Transition Profiles</a:t>
            </a:r>
            <a:endParaRPr lang="en-US" sz="2800" dirty="0"/>
          </a:p>
        </p:txBody>
      </p:sp>
      <p:sp>
        <p:nvSpPr>
          <p:cNvPr id="5" name="TextBox 4"/>
          <p:cNvSpPr txBox="1"/>
          <p:nvPr/>
        </p:nvSpPr>
        <p:spPr>
          <a:xfrm>
            <a:off x="10113818" y="4595091"/>
            <a:ext cx="184666" cy="523220"/>
          </a:xfrm>
          <a:prstGeom prst="rect">
            <a:avLst/>
          </a:prstGeom>
          <a:noFill/>
        </p:spPr>
        <p:txBody>
          <a:bodyPr wrap="none"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lang="en-US" sz="2800" dirty="0" smtClean="0">
              <a:solidFill>
                <a:schemeClr val="bg1"/>
              </a:solidFill>
            </a:endParaRPr>
          </a:p>
        </p:txBody>
      </p:sp>
      <p:sp>
        <p:nvSpPr>
          <p:cNvPr id="26" name="TextBox 25"/>
          <p:cNvSpPr txBox="1"/>
          <p:nvPr/>
        </p:nvSpPr>
        <p:spPr>
          <a:xfrm>
            <a:off x="953103" y="1270007"/>
            <a:ext cx="2452013" cy="523220"/>
          </a:xfrm>
          <a:prstGeom prst="rect">
            <a:avLst/>
          </a:prstGeom>
          <a:noFill/>
        </p:spPr>
        <p:txBody>
          <a:bodyPr wrap="none"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2800" dirty="0" smtClean="0"/>
              <a:t>Non-local Front</a:t>
            </a:r>
          </a:p>
        </p:txBody>
      </p:sp>
      <p:sp>
        <p:nvSpPr>
          <p:cNvPr id="27" name="TextBox 26"/>
          <p:cNvSpPr txBox="1"/>
          <p:nvPr/>
        </p:nvSpPr>
        <p:spPr>
          <a:xfrm>
            <a:off x="4418185" y="1270007"/>
            <a:ext cx="4721289" cy="523220"/>
          </a:xfrm>
          <a:prstGeom prst="rect">
            <a:avLst/>
          </a:prstGeom>
          <a:noFill/>
        </p:spPr>
        <p:txBody>
          <a:bodyPr wrap="none"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2800" dirty="0" smtClean="0"/>
              <a:t>“Sliding Slab” Transition (Local)</a:t>
            </a:r>
          </a:p>
        </p:txBody>
      </p:sp>
      <p:pic>
        <p:nvPicPr>
          <p:cNvPr id="2" name="Picture 1" descr="Screen Shot 2013-12-08 at 10.16.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0835" y="1931777"/>
            <a:ext cx="2161310" cy="4820794"/>
          </a:xfrm>
          <a:prstGeom prst="rect">
            <a:avLst/>
          </a:prstGeom>
        </p:spPr>
      </p:pic>
      <p:pic>
        <p:nvPicPr>
          <p:cNvPr id="4" name="Picture 3" descr="Screen Shot 2013-12-08 at 10.33.0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10" y="2320636"/>
            <a:ext cx="6356319" cy="2625436"/>
          </a:xfrm>
          <a:prstGeom prst="rect">
            <a:avLst/>
          </a:prstGeom>
        </p:spPr>
      </p:pic>
      <p:sp>
        <p:nvSpPr>
          <p:cNvPr id="6" name="TextBox 5"/>
          <p:cNvSpPr txBox="1"/>
          <p:nvPr/>
        </p:nvSpPr>
        <p:spPr>
          <a:xfrm>
            <a:off x="1929400" y="5992030"/>
            <a:ext cx="3137698" cy="369332"/>
          </a:xfrm>
          <a:prstGeom prst="rect">
            <a:avLst/>
          </a:prstGeom>
          <a:noFill/>
        </p:spPr>
        <p:txBody>
          <a:bodyPr wrap="none"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dirty="0" smtClean="0">
                <a:solidFill>
                  <a:srgbClr val="000000"/>
                </a:solidFill>
              </a:rPr>
              <a:t>From Fernando et al. 2013 BLM</a:t>
            </a:r>
          </a:p>
        </p:txBody>
      </p:sp>
    </p:spTree>
    <p:extLst>
      <p:ext uri="{BB962C8B-B14F-4D97-AF65-F5344CB8AC3E}">
        <p14:creationId xmlns:p14="http://schemas.microsoft.com/office/powerpoint/2010/main" val="345294601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16400" y="0"/>
            <a:ext cx="4927599" cy="1143000"/>
          </a:xfrm>
        </p:spPr>
        <p:txBody>
          <a:bodyPr/>
          <a:lstStyle/>
          <a:p>
            <a:r>
              <a:rPr lang="en-US" sz="2800" dirty="0" smtClean="0"/>
              <a:t>Near Surface Sensible Heat Flux</a:t>
            </a:r>
            <a:endParaRPr lang="en-US" sz="2800" dirty="0"/>
          </a:p>
        </p:txBody>
      </p:sp>
      <p:pic>
        <p:nvPicPr>
          <p:cNvPr id="4" name="Picture 3" descr="Screen Shot 2013-07-06 at 10.07.59 PM.png"/>
          <p:cNvPicPr>
            <a:picLocks noChangeAspect="1"/>
          </p:cNvPicPr>
          <p:nvPr/>
        </p:nvPicPr>
        <p:blipFill rotWithShape="1">
          <a:blip r:embed="rId2">
            <a:extLst>
              <a:ext uri="{28A0092B-C50C-407E-A947-70E740481C1C}">
                <a14:useLocalDpi xmlns:a14="http://schemas.microsoft.com/office/drawing/2010/main" val="0"/>
              </a:ext>
            </a:extLst>
          </a:blip>
          <a:srcRect t="10700"/>
          <a:stretch/>
        </p:blipFill>
        <p:spPr>
          <a:xfrm>
            <a:off x="6426200" y="5903693"/>
            <a:ext cx="2717800" cy="954308"/>
          </a:xfrm>
          <a:prstGeom prst="rect">
            <a:avLst/>
          </a:prstGeom>
        </p:spPr>
      </p:pic>
      <p:sp>
        <p:nvSpPr>
          <p:cNvPr id="5" name="TextBox 4"/>
          <p:cNvSpPr txBox="1"/>
          <p:nvPr/>
        </p:nvSpPr>
        <p:spPr>
          <a:xfrm>
            <a:off x="6978915" y="5772464"/>
            <a:ext cx="408510" cy="276999"/>
          </a:xfrm>
          <a:prstGeom prst="rect">
            <a:avLst/>
          </a:prstGeom>
          <a:noFill/>
        </p:spPr>
        <p:txBody>
          <a:bodyPr wrap="none"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1200" dirty="0" smtClean="0"/>
              <a:t>ES5</a:t>
            </a:r>
          </a:p>
        </p:txBody>
      </p:sp>
      <p:cxnSp>
        <p:nvCxnSpPr>
          <p:cNvPr id="6" name="Straight Connector 5"/>
          <p:cNvCxnSpPr/>
          <p:nvPr/>
        </p:nvCxnSpPr>
        <p:spPr>
          <a:xfrm>
            <a:off x="7222066" y="5998667"/>
            <a:ext cx="0" cy="254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8204200" y="6345817"/>
            <a:ext cx="0" cy="254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8063445" y="6119603"/>
            <a:ext cx="408510" cy="276999"/>
          </a:xfrm>
          <a:prstGeom prst="rect">
            <a:avLst/>
          </a:prstGeom>
          <a:noFill/>
        </p:spPr>
        <p:txBody>
          <a:bodyPr wrap="none"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1200" dirty="0" smtClean="0"/>
              <a:t>ES3</a:t>
            </a:r>
          </a:p>
        </p:txBody>
      </p:sp>
      <p:cxnSp>
        <p:nvCxnSpPr>
          <p:cNvPr id="9" name="Straight Connector 8"/>
          <p:cNvCxnSpPr/>
          <p:nvPr/>
        </p:nvCxnSpPr>
        <p:spPr>
          <a:xfrm>
            <a:off x="7592483" y="6187117"/>
            <a:ext cx="0" cy="254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474215" y="5966139"/>
            <a:ext cx="408510" cy="276999"/>
          </a:xfrm>
          <a:prstGeom prst="rect">
            <a:avLst/>
          </a:prstGeom>
          <a:noFill/>
        </p:spPr>
        <p:txBody>
          <a:bodyPr wrap="none"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1200" dirty="0" smtClean="0"/>
              <a:t>ES4</a:t>
            </a:r>
          </a:p>
        </p:txBody>
      </p:sp>
      <p:cxnSp>
        <p:nvCxnSpPr>
          <p:cNvPr id="11" name="Straight Connector 10"/>
          <p:cNvCxnSpPr/>
          <p:nvPr/>
        </p:nvCxnSpPr>
        <p:spPr>
          <a:xfrm>
            <a:off x="8665634" y="6434767"/>
            <a:ext cx="0" cy="254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8524874" y="6208282"/>
            <a:ext cx="408510" cy="276999"/>
          </a:xfrm>
          <a:prstGeom prst="rect">
            <a:avLst/>
          </a:prstGeom>
          <a:noFill/>
        </p:spPr>
        <p:txBody>
          <a:bodyPr wrap="none"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1200" dirty="0" smtClean="0"/>
              <a:t>ES2</a:t>
            </a:r>
          </a:p>
        </p:txBody>
      </p:sp>
      <p:pic>
        <p:nvPicPr>
          <p:cNvPr id="13" name="Picture 12" descr="Hs5c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600" y="1143001"/>
            <a:ext cx="6549225" cy="4688300"/>
          </a:xfrm>
          <a:prstGeom prst="rect">
            <a:avLst/>
          </a:prstGeom>
        </p:spPr>
      </p:pic>
      <p:cxnSp>
        <p:nvCxnSpPr>
          <p:cNvPr id="14" name="Straight Connector 13"/>
          <p:cNvCxnSpPr/>
          <p:nvPr/>
        </p:nvCxnSpPr>
        <p:spPr>
          <a:xfrm>
            <a:off x="5875874" y="1750551"/>
            <a:ext cx="0" cy="3566145"/>
          </a:xfrm>
          <a:prstGeom prst="line">
            <a:avLst/>
          </a:prstGeom>
          <a:ln w="63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300147" y="1750551"/>
            <a:ext cx="0" cy="3566145"/>
          </a:xfrm>
          <a:prstGeom prst="line">
            <a:avLst/>
          </a:prstGeom>
          <a:ln w="6350" cmpd="sng">
            <a:solidFill>
              <a:srgbClr val="008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508924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88932" y="0"/>
            <a:ext cx="4555067" cy="1143000"/>
          </a:xfrm>
        </p:spPr>
        <p:txBody>
          <a:bodyPr/>
          <a:lstStyle/>
          <a:p>
            <a:r>
              <a:rPr lang="en-US" sz="2800" dirty="0" smtClean="0"/>
              <a:t>TKE Decay</a:t>
            </a:r>
            <a:endParaRPr lang="en-US" sz="2800" dirty="0"/>
          </a:p>
        </p:txBody>
      </p:sp>
      <p:pic>
        <p:nvPicPr>
          <p:cNvPr id="4" name="Picture 3" descr="Screen Shot 2013-07-06 at 10.07.59 PM.png"/>
          <p:cNvPicPr>
            <a:picLocks noChangeAspect="1"/>
          </p:cNvPicPr>
          <p:nvPr/>
        </p:nvPicPr>
        <p:blipFill rotWithShape="1">
          <a:blip r:embed="rId2">
            <a:extLst>
              <a:ext uri="{28A0092B-C50C-407E-A947-70E740481C1C}">
                <a14:useLocalDpi xmlns:a14="http://schemas.microsoft.com/office/drawing/2010/main" val="0"/>
              </a:ext>
            </a:extLst>
          </a:blip>
          <a:srcRect t="10700"/>
          <a:stretch/>
        </p:blipFill>
        <p:spPr>
          <a:xfrm>
            <a:off x="6426200" y="5903693"/>
            <a:ext cx="2717800" cy="954308"/>
          </a:xfrm>
          <a:prstGeom prst="rect">
            <a:avLst/>
          </a:prstGeom>
        </p:spPr>
      </p:pic>
      <p:sp>
        <p:nvSpPr>
          <p:cNvPr id="5" name="TextBox 4"/>
          <p:cNvSpPr txBox="1"/>
          <p:nvPr/>
        </p:nvSpPr>
        <p:spPr>
          <a:xfrm>
            <a:off x="6978915" y="5772464"/>
            <a:ext cx="408510" cy="276999"/>
          </a:xfrm>
          <a:prstGeom prst="rect">
            <a:avLst/>
          </a:prstGeom>
          <a:noFill/>
        </p:spPr>
        <p:txBody>
          <a:bodyPr wrap="none"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1200" dirty="0" smtClean="0"/>
              <a:t>ES5</a:t>
            </a:r>
          </a:p>
        </p:txBody>
      </p:sp>
      <p:cxnSp>
        <p:nvCxnSpPr>
          <p:cNvPr id="6" name="Straight Connector 5"/>
          <p:cNvCxnSpPr/>
          <p:nvPr/>
        </p:nvCxnSpPr>
        <p:spPr>
          <a:xfrm>
            <a:off x="7222066" y="5998667"/>
            <a:ext cx="0" cy="254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8204200" y="6345817"/>
            <a:ext cx="0" cy="254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8063445" y="6119603"/>
            <a:ext cx="408510" cy="276999"/>
          </a:xfrm>
          <a:prstGeom prst="rect">
            <a:avLst/>
          </a:prstGeom>
          <a:noFill/>
        </p:spPr>
        <p:txBody>
          <a:bodyPr wrap="none"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1200" dirty="0" smtClean="0"/>
              <a:t>ES3</a:t>
            </a:r>
          </a:p>
        </p:txBody>
      </p:sp>
      <p:cxnSp>
        <p:nvCxnSpPr>
          <p:cNvPr id="9" name="Straight Connector 8"/>
          <p:cNvCxnSpPr/>
          <p:nvPr/>
        </p:nvCxnSpPr>
        <p:spPr>
          <a:xfrm>
            <a:off x="7592483" y="6187117"/>
            <a:ext cx="0" cy="254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474215" y="5966139"/>
            <a:ext cx="408510" cy="276999"/>
          </a:xfrm>
          <a:prstGeom prst="rect">
            <a:avLst/>
          </a:prstGeom>
          <a:noFill/>
        </p:spPr>
        <p:txBody>
          <a:bodyPr wrap="none"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1200" dirty="0" smtClean="0"/>
              <a:t>ES4</a:t>
            </a:r>
          </a:p>
        </p:txBody>
      </p:sp>
      <p:cxnSp>
        <p:nvCxnSpPr>
          <p:cNvPr id="11" name="Straight Connector 10"/>
          <p:cNvCxnSpPr/>
          <p:nvPr/>
        </p:nvCxnSpPr>
        <p:spPr>
          <a:xfrm>
            <a:off x="8665634" y="6434767"/>
            <a:ext cx="0" cy="254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8524874" y="6208282"/>
            <a:ext cx="408510" cy="276999"/>
          </a:xfrm>
          <a:prstGeom prst="rect">
            <a:avLst/>
          </a:prstGeom>
          <a:noFill/>
        </p:spPr>
        <p:txBody>
          <a:bodyPr wrap="none"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1200" dirty="0" smtClean="0"/>
              <a:t>ES2</a:t>
            </a:r>
          </a:p>
        </p:txBody>
      </p:sp>
      <p:pic>
        <p:nvPicPr>
          <p:cNvPr id="13" name="Picture 12" descr="5mTKE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499" y="1282699"/>
            <a:ext cx="6168225" cy="4626169"/>
          </a:xfrm>
          <a:prstGeom prst="rect">
            <a:avLst/>
          </a:prstGeom>
        </p:spPr>
      </p:pic>
    </p:spTree>
    <p:extLst>
      <p:ext uri="{BB962C8B-B14F-4D97-AF65-F5344CB8AC3E}">
        <p14:creationId xmlns:p14="http://schemas.microsoft.com/office/powerpoint/2010/main" val="273529700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02000" y="0"/>
            <a:ext cx="5841999" cy="1143000"/>
          </a:xfrm>
        </p:spPr>
        <p:txBody>
          <a:bodyPr/>
          <a:lstStyle/>
          <a:p>
            <a:r>
              <a:rPr lang="en-US" sz="2800" dirty="0" smtClean="0"/>
              <a:t>TKE &amp;Temperature Fluctuations Decay</a:t>
            </a:r>
            <a:endParaRPr lang="en-US" sz="2800" dirty="0"/>
          </a:p>
        </p:txBody>
      </p:sp>
      <p:pic>
        <p:nvPicPr>
          <p:cNvPr id="4" name="Picture 3" descr="Screen Shot 2013-07-06 at 10.07.59 PM.png"/>
          <p:cNvPicPr>
            <a:picLocks noChangeAspect="1"/>
          </p:cNvPicPr>
          <p:nvPr/>
        </p:nvPicPr>
        <p:blipFill rotWithShape="1">
          <a:blip r:embed="rId3">
            <a:extLst>
              <a:ext uri="{28A0092B-C50C-407E-A947-70E740481C1C}">
                <a14:useLocalDpi xmlns:a14="http://schemas.microsoft.com/office/drawing/2010/main" val="0"/>
              </a:ext>
            </a:extLst>
          </a:blip>
          <a:srcRect t="10700"/>
          <a:stretch/>
        </p:blipFill>
        <p:spPr>
          <a:xfrm>
            <a:off x="6426200" y="5903693"/>
            <a:ext cx="2717800" cy="954308"/>
          </a:xfrm>
          <a:prstGeom prst="rect">
            <a:avLst/>
          </a:prstGeom>
        </p:spPr>
      </p:pic>
      <p:sp>
        <p:nvSpPr>
          <p:cNvPr id="5" name="TextBox 4"/>
          <p:cNvSpPr txBox="1"/>
          <p:nvPr/>
        </p:nvSpPr>
        <p:spPr>
          <a:xfrm>
            <a:off x="6978915" y="5772464"/>
            <a:ext cx="408510" cy="276999"/>
          </a:xfrm>
          <a:prstGeom prst="rect">
            <a:avLst/>
          </a:prstGeom>
          <a:noFill/>
        </p:spPr>
        <p:txBody>
          <a:bodyPr wrap="none"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1200" dirty="0" smtClean="0"/>
              <a:t>ES5</a:t>
            </a:r>
          </a:p>
        </p:txBody>
      </p:sp>
      <p:cxnSp>
        <p:nvCxnSpPr>
          <p:cNvPr id="6" name="Straight Connector 5"/>
          <p:cNvCxnSpPr/>
          <p:nvPr/>
        </p:nvCxnSpPr>
        <p:spPr>
          <a:xfrm>
            <a:off x="7222066" y="5998667"/>
            <a:ext cx="0" cy="254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8204200" y="6345817"/>
            <a:ext cx="0" cy="254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8063445" y="6119603"/>
            <a:ext cx="408510" cy="276999"/>
          </a:xfrm>
          <a:prstGeom prst="rect">
            <a:avLst/>
          </a:prstGeom>
          <a:noFill/>
        </p:spPr>
        <p:txBody>
          <a:bodyPr wrap="none"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1200" dirty="0" smtClean="0"/>
              <a:t>ES3</a:t>
            </a:r>
          </a:p>
        </p:txBody>
      </p:sp>
      <p:cxnSp>
        <p:nvCxnSpPr>
          <p:cNvPr id="9" name="Straight Connector 8"/>
          <p:cNvCxnSpPr/>
          <p:nvPr/>
        </p:nvCxnSpPr>
        <p:spPr>
          <a:xfrm>
            <a:off x="7592483" y="6187117"/>
            <a:ext cx="0" cy="254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474215" y="5966139"/>
            <a:ext cx="408510" cy="276999"/>
          </a:xfrm>
          <a:prstGeom prst="rect">
            <a:avLst/>
          </a:prstGeom>
          <a:noFill/>
        </p:spPr>
        <p:txBody>
          <a:bodyPr wrap="none"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1200" dirty="0" smtClean="0"/>
              <a:t>ES4</a:t>
            </a:r>
          </a:p>
        </p:txBody>
      </p:sp>
      <p:cxnSp>
        <p:nvCxnSpPr>
          <p:cNvPr id="11" name="Straight Connector 10"/>
          <p:cNvCxnSpPr/>
          <p:nvPr/>
        </p:nvCxnSpPr>
        <p:spPr>
          <a:xfrm>
            <a:off x="8665634" y="6434767"/>
            <a:ext cx="0" cy="254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8524874" y="6208282"/>
            <a:ext cx="408510" cy="276999"/>
          </a:xfrm>
          <a:prstGeom prst="rect">
            <a:avLst/>
          </a:prstGeom>
          <a:noFill/>
        </p:spPr>
        <p:txBody>
          <a:bodyPr wrap="none"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1200" dirty="0" smtClean="0"/>
              <a:t>ES2</a:t>
            </a:r>
          </a:p>
        </p:txBody>
      </p:sp>
      <p:pic>
        <p:nvPicPr>
          <p:cNvPr id="14" name="Picture 13" descr="TKEsigmaT5m18t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4500" y="1282700"/>
            <a:ext cx="5690232" cy="4267674"/>
          </a:xfrm>
          <a:prstGeom prst="rect">
            <a:avLst/>
          </a:prstGeom>
        </p:spPr>
      </p:pic>
    </p:spTree>
    <p:extLst>
      <p:ext uri="{BB962C8B-B14F-4D97-AF65-F5344CB8AC3E}">
        <p14:creationId xmlns:p14="http://schemas.microsoft.com/office/powerpoint/2010/main" val="225268238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sz="2800" dirty="0"/>
              <a:t>“The current is extremely sensitive to changes in the insolation, and a temporary shading of the slopes will cause an immediate response by the wind. Also, the differences in the starting time of the current is determined by the varying time at which insolation begins on </a:t>
            </a:r>
            <a:r>
              <a:rPr lang="en-US" sz="2800" dirty="0" smtClean="0"/>
              <a:t>slopes </a:t>
            </a:r>
            <a:r>
              <a:rPr lang="en-US" sz="2800" dirty="0"/>
              <a:t>of different exposures.”</a:t>
            </a:r>
          </a:p>
          <a:p>
            <a:pPr marL="0" indent="0">
              <a:buNone/>
            </a:pPr>
            <a:r>
              <a:rPr lang="en-US" sz="2800" dirty="0"/>
              <a:t>					</a:t>
            </a:r>
            <a:r>
              <a:rPr lang="en-US" sz="2800" dirty="0" smtClean="0"/>
              <a:t>				- </a:t>
            </a:r>
            <a:r>
              <a:rPr lang="en-US" sz="2800" dirty="0"/>
              <a:t>F. </a:t>
            </a:r>
            <a:r>
              <a:rPr lang="en-US" sz="2800" dirty="0" err="1"/>
              <a:t>Defant</a:t>
            </a:r>
            <a:r>
              <a:rPr lang="en-US" sz="2800" dirty="0"/>
              <a:t> (1951)</a:t>
            </a:r>
          </a:p>
          <a:p>
            <a:pPr marL="0" indent="0">
              <a:buNone/>
            </a:pPr>
            <a:endParaRPr lang="en-US" sz="2800" dirty="0" smtClean="0"/>
          </a:p>
        </p:txBody>
      </p:sp>
      <p:sp>
        <p:nvSpPr>
          <p:cNvPr id="5" name="Title 1"/>
          <p:cNvSpPr>
            <a:spLocks noGrp="1"/>
          </p:cNvSpPr>
          <p:nvPr>
            <p:ph type="title"/>
          </p:nvPr>
        </p:nvSpPr>
        <p:spPr>
          <a:xfrm>
            <a:off x="3111500" y="0"/>
            <a:ext cx="6032499" cy="1143000"/>
          </a:xfrm>
        </p:spPr>
        <p:txBody>
          <a:bodyPr/>
          <a:lstStyle/>
          <a:p>
            <a:r>
              <a:rPr lang="en-US" sz="3600" dirty="0" smtClean="0"/>
              <a:t>Evening Transition</a:t>
            </a:r>
            <a:br>
              <a:rPr lang="en-US" sz="3600" dirty="0" smtClean="0"/>
            </a:br>
            <a:r>
              <a:rPr lang="en-US" sz="3600" dirty="0" smtClean="0"/>
              <a:t>Shadow Front – </a:t>
            </a:r>
            <a:r>
              <a:rPr lang="en-US" sz="3600" dirty="0" smtClean="0"/>
              <a:t>Definition</a:t>
            </a:r>
            <a:endParaRPr lang="en-US" sz="3600" dirty="0"/>
          </a:p>
        </p:txBody>
      </p:sp>
      <p:pic>
        <p:nvPicPr>
          <p:cNvPr id="3" name="Picture 2" descr="Screen Shot 2013-07-09 at 8.25.5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3901440"/>
            <a:ext cx="3309810" cy="2589007"/>
          </a:xfrm>
          <a:prstGeom prst="rect">
            <a:avLst/>
          </a:prstGeom>
        </p:spPr>
      </p:pic>
      <p:sp>
        <p:nvSpPr>
          <p:cNvPr id="4" name="TextBox 3"/>
          <p:cNvSpPr txBox="1"/>
          <p:nvPr/>
        </p:nvSpPr>
        <p:spPr>
          <a:xfrm>
            <a:off x="4127358" y="5325348"/>
            <a:ext cx="5156342" cy="923330"/>
          </a:xfrm>
          <a:prstGeom prst="rect">
            <a:avLst/>
          </a:prstGeom>
          <a:noFill/>
        </p:spPr>
        <p:txBody>
          <a:bodyPr wrap="square" rtlCol="0">
            <a:spAutoFit/>
          </a:bodyPr>
          <a:lstStyle/>
          <a:p>
            <a:r>
              <a:rPr lang="en-US" dirty="0" smtClean="0"/>
              <a:t>Illustration of a Shadow Front in the </a:t>
            </a:r>
            <a:r>
              <a:rPr lang="en-US" dirty="0" err="1" smtClean="0"/>
              <a:t>Dischma</a:t>
            </a:r>
            <a:r>
              <a:rPr lang="en-US" dirty="0" smtClean="0"/>
              <a:t> Valley,</a:t>
            </a:r>
          </a:p>
          <a:p>
            <a:r>
              <a:rPr lang="en-US" dirty="0" smtClean="0"/>
              <a:t>From </a:t>
            </a:r>
            <a:r>
              <a:rPr lang="en-US" dirty="0" err="1" smtClean="0"/>
              <a:t>Hennemuth</a:t>
            </a:r>
            <a:r>
              <a:rPr lang="en-US" dirty="0" smtClean="0"/>
              <a:t> and Schmidt, 1985 referring to the work of </a:t>
            </a:r>
            <a:r>
              <a:rPr lang="en-US" dirty="0" err="1" smtClean="0"/>
              <a:t>Urfer</a:t>
            </a:r>
            <a:r>
              <a:rPr lang="en-US" dirty="0" smtClean="0"/>
              <a:t> </a:t>
            </a:r>
            <a:r>
              <a:rPr lang="en-US" dirty="0" err="1" smtClean="0"/>
              <a:t>Henneberger</a:t>
            </a:r>
            <a:r>
              <a:rPr lang="en-US" dirty="0" smtClean="0"/>
              <a:t>, 1970</a:t>
            </a:r>
          </a:p>
        </p:txBody>
      </p:sp>
    </p:spTree>
    <p:extLst>
      <p:ext uri="{BB962C8B-B14F-4D97-AF65-F5344CB8AC3E}">
        <p14:creationId xmlns:p14="http://schemas.microsoft.com/office/powerpoint/2010/main" val="291533489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36900" y="0"/>
            <a:ext cx="6007100" cy="1143000"/>
          </a:xfrm>
        </p:spPr>
        <p:txBody>
          <a:bodyPr/>
          <a:lstStyle/>
          <a:p>
            <a:r>
              <a:rPr lang="en-US" dirty="0" smtClean="0"/>
              <a:t>Shadow Front</a:t>
            </a:r>
            <a:endParaRPr lang="en-US" dirty="0"/>
          </a:p>
        </p:txBody>
      </p:sp>
      <p:sp>
        <p:nvSpPr>
          <p:cNvPr id="105" name="TextBox 104"/>
          <p:cNvSpPr txBox="1"/>
          <p:nvPr/>
        </p:nvSpPr>
        <p:spPr>
          <a:xfrm>
            <a:off x="2541559" y="1154841"/>
            <a:ext cx="5525795" cy="707886"/>
          </a:xfrm>
          <a:prstGeom prst="rect">
            <a:avLst/>
          </a:prstGeom>
          <a:noFill/>
        </p:spPr>
        <p:txBody>
          <a:bodyPr wrap="square" rtlCol="0">
            <a:spAutoFit/>
          </a:bodyPr>
          <a:lstStyle/>
          <a:p>
            <a:pPr algn="ctr"/>
            <a:r>
              <a:rPr lang="en-US" sz="2000" u="sng" dirty="0" smtClean="0"/>
              <a:t>Generalizing the Impact of Shadow Fronts </a:t>
            </a:r>
            <a:r>
              <a:rPr lang="en-US" sz="2000" dirty="0" smtClean="0"/>
              <a:t>on slope valley transition dynamics and turbulence</a:t>
            </a:r>
            <a:endParaRPr lang="en-US" sz="2000" dirty="0"/>
          </a:p>
        </p:txBody>
      </p:sp>
      <p:sp>
        <p:nvSpPr>
          <p:cNvPr id="2" name="TextBox 1"/>
          <p:cNvSpPr txBox="1"/>
          <p:nvPr/>
        </p:nvSpPr>
        <p:spPr>
          <a:xfrm>
            <a:off x="1154555" y="4260273"/>
            <a:ext cx="3913900" cy="2585323"/>
          </a:xfrm>
          <a:prstGeom prst="rect">
            <a:avLst/>
          </a:prstGeom>
          <a:noFill/>
        </p:spPr>
        <p:txBody>
          <a:bodyPr wrap="square" rtlCol="0">
            <a:spAutoFit/>
          </a:bodyPr>
          <a:lstStyle/>
          <a:p>
            <a:r>
              <a:rPr lang="en-US" b="1" dirty="0"/>
              <a:t>Shadow </a:t>
            </a:r>
            <a:r>
              <a:rPr lang="en-US" b="1" dirty="0" smtClean="0"/>
              <a:t>Fronts on </a:t>
            </a:r>
            <a:r>
              <a:rPr lang="en-US" b="1" dirty="0"/>
              <a:t>Steep Slopes:</a:t>
            </a:r>
          </a:p>
          <a:p>
            <a:pPr algn="just">
              <a:buFont typeface="+mj-lt"/>
              <a:buAutoNum type="arabicPeriod"/>
            </a:pPr>
            <a:r>
              <a:rPr lang="en-US" dirty="0"/>
              <a:t>Rapid transition in </a:t>
            </a:r>
            <a:r>
              <a:rPr lang="en-US" dirty="0" smtClean="0"/>
              <a:t>surface radiation &amp; surface </a:t>
            </a:r>
            <a:r>
              <a:rPr lang="en-US" dirty="0"/>
              <a:t>temperature</a:t>
            </a:r>
          </a:p>
          <a:p>
            <a:pPr algn="just">
              <a:buFont typeface="+mj-lt"/>
              <a:buAutoNum type="arabicPeriod"/>
            </a:pPr>
            <a:r>
              <a:rPr lang="en-US" dirty="0" smtClean="0"/>
              <a:t>Winds &amp; turbulence </a:t>
            </a:r>
            <a:r>
              <a:rPr lang="en-US" dirty="0"/>
              <a:t>transition up the slope </a:t>
            </a:r>
            <a:r>
              <a:rPr lang="en-US" dirty="0" smtClean="0"/>
              <a:t>closely following </a:t>
            </a:r>
            <a:r>
              <a:rPr lang="en-US" dirty="0"/>
              <a:t>shadow</a:t>
            </a:r>
          </a:p>
          <a:p>
            <a:pPr algn="just">
              <a:buFont typeface="+mj-lt"/>
              <a:buAutoNum type="arabicPeriod"/>
            </a:pPr>
            <a:r>
              <a:rPr lang="en-US" dirty="0"/>
              <a:t>Shadow Front follows a balance between buoyancy and inertial forces (Hunt et al. 2003, JAS)</a:t>
            </a:r>
          </a:p>
          <a:p>
            <a:pPr marL="0" marR="0" indent="0" algn="ctr" defTabSz="457200" rtl="0" eaLnBrk="1" fontAlgn="auto" latinLnBrk="0" hangingPunct="1">
              <a:lnSpc>
                <a:spcPct val="100000"/>
              </a:lnSpc>
              <a:spcBef>
                <a:spcPts val="0"/>
              </a:spcBef>
              <a:spcAft>
                <a:spcPts val="0"/>
              </a:spcAft>
              <a:buClrTx/>
              <a:buSzTx/>
              <a:buFontTx/>
              <a:buNone/>
              <a:tabLst/>
            </a:pPr>
            <a:endParaRPr lang="en-US" dirty="0" smtClean="0">
              <a:solidFill>
                <a:schemeClr val="bg1"/>
              </a:solidFill>
            </a:endParaRPr>
          </a:p>
        </p:txBody>
      </p:sp>
      <p:cxnSp>
        <p:nvCxnSpPr>
          <p:cNvPr id="56" name="Straight Connector 55"/>
          <p:cNvCxnSpPr/>
          <p:nvPr/>
        </p:nvCxnSpPr>
        <p:spPr>
          <a:xfrm flipV="1">
            <a:off x="1273450" y="2982389"/>
            <a:ext cx="622830" cy="1025723"/>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H="1" flipV="1">
            <a:off x="1896280" y="2982389"/>
            <a:ext cx="622830" cy="1025723"/>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2506899" y="2982389"/>
            <a:ext cx="622830" cy="1025723"/>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H="1" flipV="1">
            <a:off x="3129729" y="2982389"/>
            <a:ext cx="622830" cy="1025723"/>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H="1" flipV="1">
            <a:off x="1590964" y="2738169"/>
            <a:ext cx="1123538" cy="915824"/>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V="1">
            <a:off x="2519110" y="3653993"/>
            <a:ext cx="201742" cy="35412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3" name="TextBox 102"/>
          <p:cNvSpPr txBox="1"/>
          <p:nvPr/>
        </p:nvSpPr>
        <p:spPr>
          <a:xfrm>
            <a:off x="1635001" y="2013204"/>
            <a:ext cx="1754507" cy="830997"/>
          </a:xfrm>
          <a:prstGeom prst="rect">
            <a:avLst/>
          </a:prstGeom>
          <a:noFill/>
        </p:spPr>
        <p:txBody>
          <a:bodyPr wrap="none" rtlCol="0">
            <a:spAutoFit/>
          </a:bodyPr>
          <a:lstStyle/>
          <a:p>
            <a:pPr algn="ctr"/>
            <a:r>
              <a:rPr lang="en-US" sz="1600" dirty="0" smtClean="0"/>
              <a:t>La </a:t>
            </a:r>
            <a:r>
              <a:rPr lang="en-US" sz="1600" dirty="0" err="1" smtClean="0"/>
              <a:t>Fouly</a:t>
            </a:r>
            <a:r>
              <a:rPr lang="en-US" sz="1600" dirty="0" smtClean="0"/>
              <a:t>-Suisse</a:t>
            </a:r>
          </a:p>
          <a:p>
            <a:pPr algn="ctr"/>
            <a:r>
              <a:rPr lang="en-US" sz="1600" dirty="0" smtClean="0"/>
              <a:t>Nadeau et al. 2012 </a:t>
            </a:r>
          </a:p>
          <a:p>
            <a:pPr algn="ctr"/>
            <a:r>
              <a:rPr lang="en-US" sz="1600" dirty="0" smtClean="0"/>
              <a:t>QJRMS</a:t>
            </a:r>
            <a:endParaRPr lang="en-US" sz="1600" dirty="0"/>
          </a:p>
        </p:txBody>
      </p:sp>
      <p:cxnSp>
        <p:nvCxnSpPr>
          <p:cNvPr id="104" name="Straight Connector 103"/>
          <p:cNvCxnSpPr/>
          <p:nvPr/>
        </p:nvCxnSpPr>
        <p:spPr>
          <a:xfrm flipV="1">
            <a:off x="2519110" y="3664750"/>
            <a:ext cx="128493" cy="204654"/>
          </a:xfrm>
          <a:prstGeom prst="line">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rot="10800000" flipV="1">
            <a:off x="2714502" y="3340900"/>
            <a:ext cx="128493" cy="204654"/>
          </a:xfrm>
          <a:prstGeom prst="line">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rot="10800000" flipV="1">
            <a:off x="2856007" y="3110846"/>
            <a:ext cx="128493" cy="204654"/>
          </a:xfrm>
          <a:prstGeom prst="line">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2720852" y="2995089"/>
            <a:ext cx="396177" cy="653663"/>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sp>
        <p:nvSpPr>
          <p:cNvPr id="109" name="TextBox 108"/>
          <p:cNvSpPr txBox="1"/>
          <p:nvPr/>
        </p:nvSpPr>
        <p:spPr>
          <a:xfrm>
            <a:off x="2496346" y="3773460"/>
            <a:ext cx="620683" cy="307777"/>
          </a:xfrm>
          <a:prstGeom prst="rect">
            <a:avLst/>
          </a:prstGeom>
          <a:noFill/>
        </p:spPr>
        <p:txBody>
          <a:bodyPr wrap="none"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1400" dirty="0" smtClean="0">
                <a:solidFill>
                  <a:srgbClr val="000000"/>
                </a:solidFill>
              </a:rPr>
              <a:t>shade</a:t>
            </a:r>
          </a:p>
        </p:txBody>
      </p:sp>
      <p:sp>
        <p:nvSpPr>
          <p:cNvPr id="110" name="TextBox 109"/>
          <p:cNvSpPr txBox="1"/>
          <p:nvPr/>
        </p:nvSpPr>
        <p:spPr>
          <a:xfrm>
            <a:off x="2793659" y="3296450"/>
            <a:ext cx="443538" cy="307777"/>
          </a:xfrm>
          <a:prstGeom prst="rect">
            <a:avLst/>
          </a:prstGeom>
          <a:noFill/>
        </p:spPr>
        <p:txBody>
          <a:bodyPr wrap="none"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1400" dirty="0" smtClean="0">
                <a:solidFill>
                  <a:srgbClr val="000000"/>
                </a:solidFill>
              </a:rPr>
              <a:t>sun</a:t>
            </a:r>
          </a:p>
        </p:txBody>
      </p:sp>
      <p:cxnSp>
        <p:nvCxnSpPr>
          <p:cNvPr id="111" name="Straight Connector 110"/>
          <p:cNvCxnSpPr/>
          <p:nvPr/>
        </p:nvCxnSpPr>
        <p:spPr>
          <a:xfrm>
            <a:off x="3815596" y="2982390"/>
            <a:ext cx="469921"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flipH="1" flipV="1">
            <a:off x="4285517" y="2982389"/>
            <a:ext cx="622830" cy="1025723"/>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flipV="1">
            <a:off x="7033624" y="3143261"/>
            <a:ext cx="323522" cy="561704"/>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flipV="1">
            <a:off x="5726293" y="2982389"/>
            <a:ext cx="622830" cy="1025723"/>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flipV="1">
            <a:off x="4908346" y="4008112"/>
            <a:ext cx="822960"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6349123" y="2982390"/>
            <a:ext cx="469921"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flipH="1" flipV="1">
            <a:off x="4016845" y="2750380"/>
            <a:ext cx="1581755" cy="1245521"/>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cxnSpLocks noChangeAspect="1"/>
          </p:cNvCxnSpPr>
          <p:nvPr/>
        </p:nvCxnSpPr>
        <p:spPr>
          <a:xfrm flipH="1" flipV="1">
            <a:off x="7704935" y="3704974"/>
            <a:ext cx="941219" cy="357846"/>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flipH="1" flipV="1">
            <a:off x="6844224" y="2730210"/>
            <a:ext cx="1581755" cy="1245521"/>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sp>
        <p:nvSpPr>
          <p:cNvPr id="120" name="TextBox 119"/>
          <p:cNvSpPr txBox="1"/>
          <p:nvPr/>
        </p:nvSpPr>
        <p:spPr>
          <a:xfrm>
            <a:off x="4094586" y="2174642"/>
            <a:ext cx="2428870" cy="584776"/>
          </a:xfrm>
          <a:prstGeom prst="rect">
            <a:avLst/>
          </a:prstGeom>
          <a:noFill/>
        </p:spPr>
        <p:txBody>
          <a:bodyPr wrap="none" rtlCol="0">
            <a:spAutoFit/>
          </a:bodyPr>
          <a:lstStyle/>
          <a:p>
            <a:pPr algn="ctr"/>
            <a:r>
              <a:rPr lang="en-US" sz="1600" dirty="0" smtClean="0"/>
              <a:t>Meteor Crater, Arizona</a:t>
            </a:r>
          </a:p>
          <a:p>
            <a:pPr algn="ctr"/>
            <a:r>
              <a:rPr lang="en-US" sz="1600" dirty="0" smtClean="0"/>
              <a:t>Martinez et al. 2013, JAMC</a:t>
            </a:r>
            <a:endParaRPr lang="en-US" sz="1600" dirty="0"/>
          </a:p>
        </p:txBody>
      </p:sp>
      <p:sp>
        <p:nvSpPr>
          <p:cNvPr id="121" name="TextBox 120"/>
          <p:cNvSpPr txBox="1"/>
          <p:nvPr/>
        </p:nvSpPr>
        <p:spPr>
          <a:xfrm>
            <a:off x="7188706" y="2110546"/>
            <a:ext cx="2004162" cy="646331"/>
          </a:xfrm>
          <a:prstGeom prst="rect">
            <a:avLst/>
          </a:prstGeom>
          <a:noFill/>
        </p:spPr>
        <p:txBody>
          <a:bodyPr wrap="none" rtlCol="0">
            <a:spAutoFit/>
          </a:bodyPr>
          <a:lstStyle/>
          <a:p>
            <a:r>
              <a:rPr lang="en-US" dirty="0" smtClean="0"/>
              <a:t>East Slope</a:t>
            </a:r>
          </a:p>
          <a:p>
            <a:r>
              <a:rPr lang="en-US" dirty="0" smtClean="0"/>
              <a:t>MATERHORN, Utah</a:t>
            </a:r>
            <a:endParaRPr lang="en-US" dirty="0"/>
          </a:p>
        </p:txBody>
      </p:sp>
      <p:cxnSp>
        <p:nvCxnSpPr>
          <p:cNvPr id="122" name="Straight Connector 121"/>
          <p:cNvCxnSpPr/>
          <p:nvPr/>
        </p:nvCxnSpPr>
        <p:spPr>
          <a:xfrm flipH="1" flipV="1">
            <a:off x="4901975" y="3995901"/>
            <a:ext cx="696625" cy="1221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a:off x="4285517" y="2982389"/>
            <a:ext cx="614914" cy="102865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7365062" y="3158405"/>
            <a:ext cx="339872" cy="5465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H="1" flipV="1">
            <a:off x="7704932" y="3704965"/>
            <a:ext cx="708835" cy="2745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flipV="1">
            <a:off x="5731340" y="2995089"/>
            <a:ext cx="611433" cy="1015958"/>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a:off x="5598600" y="4002251"/>
            <a:ext cx="132740" cy="0"/>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128" name="Straight Connector 127"/>
          <p:cNvCxnSpPr>
            <a:cxnSpLocks noChangeAspect="1"/>
          </p:cNvCxnSpPr>
          <p:nvPr/>
        </p:nvCxnSpPr>
        <p:spPr>
          <a:xfrm flipV="1">
            <a:off x="6111294" y="3697991"/>
            <a:ext cx="941219" cy="357846"/>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29" name="TextBox 128"/>
          <p:cNvSpPr txBox="1"/>
          <p:nvPr/>
        </p:nvSpPr>
        <p:spPr>
          <a:xfrm>
            <a:off x="4914149" y="3748060"/>
            <a:ext cx="620683" cy="307777"/>
          </a:xfrm>
          <a:prstGeom prst="rect">
            <a:avLst/>
          </a:prstGeom>
          <a:noFill/>
        </p:spPr>
        <p:txBody>
          <a:bodyPr wrap="none"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1400" dirty="0" smtClean="0">
                <a:solidFill>
                  <a:srgbClr val="000000"/>
                </a:solidFill>
              </a:rPr>
              <a:t>shade</a:t>
            </a:r>
          </a:p>
        </p:txBody>
      </p:sp>
      <p:sp>
        <p:nvSpPr>
          <p:cNvPr id="130" name="TextBox 129"/>
          <p:cNvSpPr txBox="1"/>
          <p:nvPr/>
        </p:nvSpPr>
        <p:spPr>
          <a:xfrm>
            <a:off x="5598600" y="3365094"/>
            <a:ext cx="443538" cy="307777"/>
          </a:xfrm>
          <a:prstGeom prst="rect">
            <a:avLst/>
          </a:prstGeom>
          <a:noFill/>
        </p:spPr>
        <p:txBody>
          <a:bodyPr wrap="none"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1400" dirty="0" smtClean="0">
                <a:solidFill>
                  <a:srgbClr val="000000"/>
                </a:solidFill>
              </a:rPr>
              <a:t>sun</a:t>
            </a:r>
          </a:p>
        </p:txBody>
      </p:sp>
      <p:sp>
        <p:nvSpPr>
          <p:cNvPr id="131" name="TextBox 130"/>
          <p:cNvSpPr txBox="1"/>
          <p:nvPr/>
        </p:nvSpPr>
        <p:spPr>
          <a:xfrm>
            <a:off x="5220855" y="4241154"/>
            <a:ext cx="3913900" cy="2031325"/>
          </a:xfrm>
          <a:prstGeom prst="rect">
            <a:avLst/>
          </a:prstGeom>
          <a:noFill/>
        </p:spPr>
        <p:txBody>
          <a:bodyPr wrap="square" rtlCol="0">
            <a:spAutoFit/>
          </a:bodyPr>
          <a:lstStyle/>
          <a:p>
            <a:r>
              <a:rPr lang="en-US" b="1" dirty="0" smtClean="0"/>
              <a:t>Questions to be addressed here:</a:t>
            </a:r>
            <a:endParaRPr lang="en-US" b="1" dirty="0"/>
          </a:p>
          <a:p>
            <a:pPr marL="457200" indent="-457200">
              <a:buFont typeface="Arial"/>
              <a:buChar char="•"/>
            </a:pPr>
            <a:r>
              <a:rPr lang="en-US" dirty="0" smtClean="0"/>
              <a:t>Are </a:t>
            </a:r>
            <a:r>
              <a:rPr lang="en-US" dirty="0"/>
              <a:t>there </a:t>
            </a:r>
            <a:r>
              <a:rPr lang="en-US" dirty="0" smtClean="0"/>
              <a:t>shadow front generalizations?</a:t>
            </a:r>
          </a:p>
          <a:p>
            <a:pPr marL="457200" indent="-457200">
              <a:buFont typeface="Arial"/>
              <a:buChar char="•"/>
            </a:pPr>
            <a:r>
              <a:rPr lang="en-US" dirty="0"/>
              <a:t>Is East Slope of Granite Peak in a steep slope regime?</a:t>
            </a:r>
          </a:p>
          <a:p>
            <a:pPr marL="457200" indent="-457200">
              <a:buFont typeface="Arial"/>
              <a:buChar char="•"/>
            </a:pPr>
            <a:endParaRPr lang="en-US" dirty="0"/>
          </a:p>
          <a:p>
            <a:pPr marL="0" marR="0" indent="0" algn="ctr" defTabSz="457200" rtl="0" eaLnBrk="1" fontAlgn="auto" latinLnBrk="0" hangingPunct="1">
              <a:lnSpc>
                <a:spcPct val="100000"/>
              </a:lnSpc>
              <a:spcBef>
                <a:spcPts val="0"/>
              </a:spcBef>
              <a:spcAft>
                <a:spcPts val="0"/>
              </a:spcAft>
              <a:buClrTx/>
              <a:buSzTx/>
              <a:buFontTx/>
              <a:buNone/>
              <a:tabLst/>
            </a:pPr>
            <a:endParaRPr lang="en-US" dirty="0" smtClean="0">
              <a:solidFill>
                <a:schemeClr val="bg1"/>
              </a:solidFill>
            </a:endParaRPr>
          </a:p>
        </p:txBody>
      </p:sp>
    </p:spTree>
    <p:extLst>
      <p:ext uri="{BB962C8B-B14F-4D97-AF65-F5344CB8AC3E}">
        <p14:creationId xmlns:p14="http://schemas.microsoft.com/office/powerpoint/2010/main" val="395985713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5526" y="0"/>
            <a:ext cx="4528473" cy="1143000"/>
          </a:xfrm>
        </p:spPr>
        <p:txBody>
          <a:bodyPr/>
          <a:lstStyle/>
          <a:p>
            <a:r>
              <a:rPr lang="en-US" sz="3600" dirty="0" smtClean="0"/>
              <a:t>MATERHORN-X Team</a:t>
            </a:r>
            <a:endParaRPr lang="en-US" sz="3600" dirty="0"/>
          </a:p>
        </p:txBody>
      </p:sp>
      <p:pic>
        <p:nvPicPr>
          <p:cNvPr id="4" name="Picture 1"/>
          <p:cNvPicPr>
            <a:picLocks noChangeAspect="1"/>
          </p:cNvPicPr>
          <p:nvPr/>
        </p:nvPicPr>
        <p:blipFill>
          <a:blip r:embed="rId2" cstate="print"/>
          <a:srcRect/>
          <a:stretch>
            <a:fillRect/>
          </a:stretch>
        </p:blipFill>
        <p:spPr bwMode="auto">
          <a:xfrm>
            <a:off x="2428177" y="1095004"/>
            <a:ext cx="5165167" cy="3838334"/>
          </a:xfrm>
          <a:prstGeom prst="rect">
            <a:avLst/>
          </a:prstGeom>
          <a:noFill/>
          <a:ln w="9525">
            <a:noFill/>
            <a:miter lim="800000"/>
            <a:headEnd/>
            <a:tailEnd/>
          </a:ln>
        </p:spPr>
      </p:pic>
      <p:sp>
        <p:nvSpPr>
          <p:cNvPr id="5" name="Rectangle 8"/>
          <p:cNvSpPr>
            <a:spLocks noChangeArrowheads="1"/>
          </p:cNvSpPr>
          <p:nvPr/>
        </p:nvSpPr>
        <p:spPr bwMode="auto">
          <a:xfrm>
            <a:off x="4715979" y="4950025"/>
            <a:ext cx="4123220" cy="1569660"/>
          </a:xfrm>
          <a:prstGeom prst="rect">
            <a:avLst/>
          </a:prstGeom>
          <a:noFill/>
          <a:ln w="9525">
            <a:noFill/>
            <a:miter lim="800000"/>
            <a:headEnd/>
            <a:tailEnd/>
          </a:ln>
        </p:spPr>
        <p:txBody>
          <a:bodyPr wrap="square">
            <a:spAutoFit/>
          </a:bodyPr>
          <a:lstStyle/>
          <a:p>
            <a:r>
              <a:rPr lang="en-US" sz="1600" b="1" dirty="0"/>
              <a:t>IIBR, Israel</a:t>
            </a:r>
          </a:p>
          <a:p>
            <a:r>
              <a:rPr lang="en-US" sz="1600" b="1" dirty="0" smtClean="0"/>
              <a:t>University </a:t>
            </a:r>
            <a:r>
              <a:rPr lang="en-US" sz="1600" b="1" dirty="0"/>
              <a:t>of Vienna, </a:t>
            </a:r>
            <a:r>
              <a:rPr lang="en-US" sz="1600" b="1" dirty="0" smtClean="0"/>
              <a:t>Austria</a:t>
            </a:r>
          </a:p>
          <a:p>
            <a:r>
              <a:rPr lang="en-US" sz="1600" b="1" dirty="0" err="1"/>
              <a:t>Institut</a:t>
            </a:r>
            <a:r>
              <a:rPr lang="en-US" sz="1600" b="1" dirty="0"/>
              <a:t> </a:t>
            </a:r>
            <a:r>
              <a:rPr lang="en-US" sz="1600" b="1" dirty="0" err="1" smtClean="0"/>
              <a:t>Mational</a:t>
            </a:r>
            <a:r>
              <a:rPr lang="en-US" sz="1600" b="1" dirty="0" smtClean="0"/>
              <a:t> </a:t>
            </a:r>
            <a:r>
              <a:rPr lang="en-US" sz="1600" b="1" dirty="0"/>
              <a:t>de la </a:t>
            </a:r>
            <a:r>
              <a:rPr lang="en-US" sz="1600" b="1" dirty="0" err="1" smtClean="0"/>
              <a:t>Recherche</a:t>
            </a:r>
            <a:r>
              <a:rPr lang="en-US" sz="1600" b="1" dirty="0" smtClean="0"/>
              <a:t> </a:t>
            </a:r>
            <a:r>
              <a:rPr lang="en-US" sz="1600" b="1" dirty="0" err="1" smtClean="0"/>
              <a:t>Scientifique</a:t>
            </a:r>
            <a:endParaRPr lang="en-US" sz="1600" b="1" dirty="0" smtClean="0"/>
          </a:p>
          <a:p>
            <a:r>
              <a:rPr lang="en-US" sz="1600" b="1" dirty="0" smtClean="0"/>
              <a:t>Army Research Laboratory</a:t>
            </a:r>
          </a:p>
          <a:p>
            <a:endParaRPr lang="en-US" sz="1600" b="1" dirty="0" smtClean="0"/>
          </a:p>
          <a:p>
            <a:endParaRPr lang="en-US" sz="1600" b="1" dirty="0" smtClean="0"/>
          </a:p>
        </p:txBody>
      </p:sp>
      <p:sp>
        <p:nvSpPr>
          <p:cNvPr id="6" name="TextBox 5"/>
          <p:cNvSpPr txBox="1"/>
          <p:nvPr/>
        </p:nvSpPr>
        <p:spPr>
          <a:xfrm>
            <a:off x="1722422" y="5115534"/>
            <a:ext cx="3834259" cy="1077218"/>
          </a:xfrm>
          <a:prstGeom prst="rect">
            <a:avLst/>
          </a:prstGeom>
          <a:noFill/>
        </p:spPr>
        <p:txBody>
          <a:bodyPr wrap="square" rtlCol="0">
            <a:spAutoFit/>
          </a:bodyPr>
          <a:lstStyle/>
          <a:p>
            <a:r>
              <a:rPr lang="en-US" sz="1600" b="1" dirty="0" smtClean="0"/>
              <a:t>NCAR</a:t>
            </a:r>
          </a:p>
          <a:p>
            <a:r>
              <a:rPr lang="en-US" sz="1600" b="1" dirty="0" smtClean="0"/>
              <a:t>Princeton University</a:t>
            </a:r>
          </a:p>
          <a:p>
            <a:r>
              <a:rPr lang="en-US" sz="1600" b="1" dirty="0" smtClean="0"/>
              <a:t>Oregon </a:t>
            </a:r>
            <a:r>
              <a:rPr lang="en-US" sz="1600" b="1" dirty="0"/>
              <a:t>State </a:t>
            </a:r>
            <a:r>
              <a:rPr lang="en-US" sz="1600" b="1" dirty="0" smtClean="0"/>
              <a:t>University</a:t>
            </a:r>
          </a:p>
          <a:p>
            <a:r>
              <a:rPr lang="en-US" sz="1600" b="1" dirty="0" smtClean="0"/>
              <a:t>University of Colorado, Boulder</a:t>
            </a:r>
          </a:p>
        </p:txBody>
      </p:sp>
      <p:sp>
        <p:nvSpPr>
          <p:cNvPr id="8" name="TextBox 7"/>
          <p:cNvSpPr txBox="1"/>
          <p:nvPr/>
        </p:nvSpPr>
        <p:spPr>
          <a:xfrm>
            <a:off x="1684322" y="4715412"/>
            <a:ext cx="1749197" cy="369332"/>
          </a:xfrm>
          <a:prstGeom prst="rect">
            <a:avLst/>
          </a:prstGeom>
          <a:noFill/>
        </p:spPr>
        <p:txBody>
          <a:bodyPr wrap="none" rtlCol="0">
            <a:spAutoFit/>
          </a:bodyPr>
          <a:lstStyle/>
          <a:p>
            <a:r>
              <a:rPr lang="en-US" dirty="0" smtClean="0"/>
              <a:t> </a:t>
            </a:r>
            <a:r>
              <a:rPr lang="en-US" b="1" dirty="0" smtClean="0"/>
              <a:t>Collaborators</a:t>
            </a:r>
            <a:endParaRPr lang="en-US" b="1" dirty="0"/>
          </a:p>
        </p:txBody>
      </p:sp>
    </p:spTree>
    <p:extLst>
      <p:ext uri="{BB962C8B-B14F-4D97-AF65-F5344CB8AC3E}">
        <p14:creationId xmlns:p14="http://schemas.microsoft.com/office/powerpoint/2010/main" val="2999771930"/>
      </p:ext>
    </p:extLst>
  </p:cSld>
  <p:clrMapOvr>
    <a:masterClrMapping/>
  </p:clrMapOvr>
  <mc:AlternateContent xmlns:mc="http://schemas.openxmlformats.org/markup-compatibility/2006" xmlns:p14="http://schemas.microsoft.com/office/powerpoint/2010/main">
    <mc:Choice Requires="p14">
      <p:transition spd="slow" p14:dur="2000" advTm="8245"/>
    </mc:Choice>
    <mc:Fallback xmlns="" xmlns:mv="urn:schemas-microsoft-com:mac:vml">
      <p:transition spd="slow" advTm="8245"/>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44092" y="0"/>
            <a:ext cx="6199908" cy="1143000"/>
          </a:xfrm>
        </p:spPr>
        <p:txBody>
          <a:bodyPr/>
          <a:lstStyle/>
          <a:p>
            <a:r>
              <a:rPr lang="en-US" dirty="0" err="1" smtClean="0"/>
              <a:t>Dugway</a:t>
            </a:r>
            <a:r>
              <a:rPr lang="en-US" dirty="0" smtClean="0"/>
              <a:t> Proving Ground – Utah’s West Desert</a:t>
            </a:r>
            <a:endParaRPr lang="en-US" dirty="0"/>
          </a:p>
        </p:txBody>
      </p:sp>
      <p:pic>
        <p:nvPicPr>
          <p:cNvPr id="12" name="Picture 11"/>
          <p:cNvPicPr>
            <a:picLocks noChangeAspect="1"/>
          </p:cNvPicPr>
          <p:nvPr/>
        </p:nvPicPr>
        <p:blipFill>
          <a:blip r:embed="rId3"/>
          <a:stretch>
            <a:fillRect/>
          </a:stretch>
        </p:blipFill>
        <p:spPr>
          <a:xfrm>
            <a:off x="1129545" y="1164102"/>
            <a:ext cx="3698364" cy="3853107"/>
          </a:xfrm>
          <a:prstGeom prst="rect">
            <a:avLst/>
          </a:prstGeom>
        </p:spPr>
      </p:pic>
      <p:cxnSp>
        <p:nvCxnSpPr>
          <p:cNvPr id="13" name="Straight Connector 208"/>
          <p:cNvCxnSpPr>
            <a:cxnSpLocks noChangeShapeType="1"/>
          </p:cNvCxnSpPr>
          <p:nvPr/>
        </p:nvCxnSpPr>
        <p:spPr bwMode="auto">
          <a:xfrm flipV="1">
            <a:off x="2920948" y="2575732"/>
            <a:ext cx="1997416" cy="158277"/>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cxnSp>
      <p:cxnSp>
        <p:nvCxnSpPr>
          <p:cNvPr id="14" name="Straight Connector 209"/>
          <p:cNvCxnSpPr>
            <a:cxnSpLocks noChangeShapeType="1"/>
          </p:cNvCxnSpPr>
          <p:nvPr/>
        </p:nvCxnSpPr>
        <p:spPr bwMode="auto">
          <a:xfrm>
            <a:off x="2920948" y="2734009"/>
            <a:ext cx="1997416" cy="3161842"/>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cxnSp>
      <p:sp>
        <p:nvSpPr>
          <p:cNvPr id="16" name="TextBox 15"/>
          <p:cNvSpPr txBox="1"/>
          <p:nvPr/>
        </p:nvSpPr>
        <p:spPr>
          <a:xfrm>
            <a:off x="4370509" y="6033123"/>
            <a:ext cx="2094913" cy="369332"/>
          </a:xfrm>
          <a:prstGeom prst="rect">
            <a:avLst/>
          </a:prstGeom>
          <a:noFill/>
        </p:spPr>
        <p:txBody>
          <a:bodyPr wrap="square" rtlCol="0">
            <a:spAutoFit/>
          </a:bodyPr>
          <a:lstStyle/>
          <a:p>
            <a:r>
              <a:rPr lang="en-US" dirty="0">
                <a:solidFill>
                  <a:srgbClr val="000000"/>
                </a:solidFill>
                <a:latin typeface="Arial" panose="020B0604020202020204" pitchFamily="34" charset="0"/>
                <a:cs typeface="Arial" panose="020B0604020202020204" pitchFamily="34" charset="0"/>
              </a:rPr>
              <a:t>Granite </a:t>
            </a:r>
            <a:r>
              <a:rPr lang="en-US" dirty="0" smtClean="0">
                <a:solidFill>
                  <a:srgbClr val="000000"/>
                </a:solidFill>
                <a:latin typeface="Arial" panose="020B0604020202020204" pitchFamily="34" charset="0"/>
                <a:cs typeface="Arial" panose="020B0604020202020204" pitchFamily="34" charset="0"/>
              </a:rPr>
              <a:t>Peak</a:t>
            </a:r>
            <a:endParaRPr lang="en-US" dirty="0">
              <a:solidFill>
                <a:srgbClr val="000000"/>
              </a:solidFill>
              <a:latin typeface="Arial" panose="020B0604020202020204" pitchFamily="34" charset="0"/>
              <a:cs typeface="Arial" panose="020B0604020202020204" pitchFamily="34" charset="0"/>
            </a:endParaRPr>
          </a:p>
        </p:txBody>
      </p:sp>
      <p:sp>
        <p:nvSpPr>
          <p:cNvPr id="17" name="TextBox 16"/>
          <p:cNvSpPr txBox="1"/>
          <p:nvPr/>
        </p:nvSpPr>
        <p:spPr>
          <a:xfrm>
            <a:off x="7186240" y="1329860"/>
            <a:ext cx="1889762" cy="369332"/>
          </a:xfrm>
          <a:prstGeom prst="rect">
            <a:avLst/>
          </a:prstGeom>
          <a:noFill/>
        </p:spPr>
        <p:txBody>
          <a:bodyPr wrap="square" rtlCol="0">
            <a:spAutoFit/>
          </a:bodyPr>
          <a:lstStyle/>
          <a:p>
            <a:r>
              <a:rPr lang="en-US" dirty="0">
                <a:solidFill>
                  <a:srgbClr val="000000"/>
                </a:solidFill>
                <a:latin typeface="Arial" panose="020B0604020202020204" pitchFamily="34" charset="0"/>
                <a:cs typeface="Arial" panose="020B0604020202020204" pitchFamily="34" charset="0"/>
              </a:rPr>
              <a:t>Great Salt Lake</a:t>
            </a:r>
          </a:p>
        </p:txBody>
      </p:sp>
      <p:pic>
        <p:nvPicPr>
          <p:cNvPr id="11" name="Picture 10"/>
          <p:cNvPicPr>
            <a:picLocks noChangeAspect="1"/>
          </p:cNvPicPr>
          <p:nvPr/>
        </p:nvPicPr>
        <p:blipFill>
          <a:blip r:embed="rId4"/>
          <a:stretch>
            <a:fillRect/>
          </a:stretch>
        </p:blipFill>
        <p:spPr>
          <a:xfrm>
            <a:off x="4918364" y="2587277"/>
            <a:ext cx="4202546" cy="3308574"/>
          </a:xfrm>
          <a:prstGeom prst="rect">
            <a:avLst/>
          </a:prstGeom>
          <a:ln w="25400">
            <a:solidFill>
              <a:srgbClr val="FF0000"/>
            </a:solidFill>
          </a:ln>
        </p:spPr>
      </p:pic>
      <p:cxnSp>
        <p:nvCxnSpPr>
          <p:cNvPr id="15" name="Straight Arrow Connector 14"/>
          <p:cNvCxnSpPr/>
          <p:nvPr/>
        </p:nvCxnSpPr>
        <p:spPr bwMode="auto">
          <a:xfrm flipV="1">
            <a:off x="5472545" y="4583546"/>
            <a:ext cx="1072607" cy="1500909"/>
          </a:xfrm>
          <a:prstGeom prst="straightConnector1">
            <a:avLst/>
          </a:prstGeom>
          <a:solidFill>
            <a:schemeClr val="accent1"/>
          </a:solidFill>
          <a:ln w="28575" cap="flat" cmpd="sng" algn="ctr">
            <a:solidFill>
              <a:srgbClr val="000000"/>
            </a:solidFill>
            <a:prstDash val="solid"/>
            <a:round/>
            <a:headEnd type="none" w="lg" len="lg"/>
            <a:tailEnd type="triangle"/>
          </a:ln>
          <a:effectLst/>
        </p:spPr>
      </p:cxnSp>
      <p:cxnSp>
        <p:nvCxnSpPr>
          <p:cNvPr id="18" name="Straight Arrow Connector 17"/>
          <p:cNvCxnSpPr>
            <a:stCxn id="17" idx="2"/>
          </p:cNvCxnSpPr>
          <p:nvPr/>
        </p:nvCxnSpPr>
        <p:spPr bwMode="auto">
          <a:xfrm flipH="1">
            <a:off x="7804727" y="1699192"/>
            <a:ext cx="326394" cy="1034817"/>
          </a:xfrm>
          <a:prstGeom prst="straightConnector1">
            <a:avLst/>
          </a:prstGeom>
          <a:solidFill>
            <a:schemeClr val="accent1"/>
          </a:solidFill>
          <a:ln w="28575" cap="flat" cmpd="sng" algn="ctr">
            <a:solidFill>
              <a:schemeClr val="tx1"/>
            </a:solidFill>
            <a:prstDash val="solid"/>
            <a:round/>
            <a:headEnd type="none" w="lg" len="lg"/>
            <a:tailEnd type="triangle"/>
          </a:ln>
          <a:effectLst/>
        </p:spPr>
      </p:cxnSp>
      <p:sp>
        <p:nvSpPr>
          <p:cNvPr id="30" name="TextBox 29"/>
          <p:cNvSpPr txBox="1"/>
          <p:nvPr/>
        </p:nvSpPr>
        <p:spPr>
          <a:xfrm>
            <a:off x="5659332" y="3622437"/>
            <a:ext cx="862730" cy="369332"/>
          </a:xfrm>
          <a:prstGeom prst="rect">
            <a:avLst/>
          </a:prstGeom>
          <a:noFill/>
        </p:spPr>
        <p:txBody>
          <a:bodyPr wrap="square" rtlCol="0">
            <a:spAutoFit/>
          </a:bodyPr>
          <a:lstStyle/>
          <a:p>
            <a:r>
              <a:rPr lang="en-US" dirty="0" smtClean="0">
                <a:solidFill>
                  <a:srgbClr val="000000"/>
                </a:solidFill>
                <a:latin typeface="Arial" panose="020B0604020202020204" pitchFamily="34" charset="0"/>
                <a:cs typeface="Arial" panose="020B0604020202020204" pitchFamily="34" charset="0"/>
              </a:rPr>
              <a:t>Playa</a:t>
            </a:r>
            <a:endParaRPr lang="en-US"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550851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57500" y="0"/>
            <a:ext cx="6286499" cy="1143000"/>
          </a:xfrm>
        </p:spPr>
        <p:txBody>
          <a:bodyPr/>
          <a:lstStyle/>
          <a:p>
            <a:r>
              <a:rPr lang="en-US" dirty="0" smtClean="0"/>
              <a:t>Focus Area</a:t>
            </a:r>
            <a:br>
              <a:rPr lang="en-US" dirty="0" smtClean="0"/>
            </a:br>
            <a:r>
              <a:rPr lang="en-US" dirty="0" smtClean="0"/>
              <a:t> </a:t>
            </a:r>
            <a:r>
              <a:rPr lang="en-US" dirty="0" smtClean="0"/>
              <a:t>East Slope </a:t>
            </a:r>
            <a:r>
              <a:rPr lang="en-US" dirty="0" smtClean="0"/>
              <a:t>of Granite </a:t>
            </a:r>
            <a:r>
              <a:rPr lang="en-US" dirty="0" smtClean="0"/>
              <a:t>Peak </a:t>
            </a:r>
            <a:endParaRPr lang="en-US" dirty="0"/>
          </a:p>
        </p:txBody>
      </p:sp>
      <p:pic>
        <p:nvPicPr>
          <p:cNvPr id="5" name="Picture 4" descr="Screen Shot 2013-12-06 at 9.43.3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6091" y="1564690"/>
            <a:ext cx="7977909" cy="4362126"/>
          </a:xfrm>
          <a:prstGeom prst="rect">
            <a:avLst/>
          </a:prstGeom>
        </p:spPr>
      </p:pic>
    </p:spTree>
    <p:extLst>
      <p:ext uri="{BB962C8B-B14F-4D97-AF65-F5344CB8AC3E}">
        <p14:creationId xmlns:p14="http://schemas.microsoft.com/office/powerpoint/2010/main" val="121949759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Screen Shot 2013-12-06 at 9.43.3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6091" y="1564690"/>
            <a:ext cx="7977909" cy="4362126"/>
          </a:xfrm>
          <a:prstGeom prst="rect">
            <a:avLst/>
          </a:prstGeom>
        </p:spPr>
      </p:pic>
      <p:sp>
        <p:nvSpPr>
          <p:cNvPr id="2" name="Title 1"/>
          <p:cNvSpPr>
            <a:spLocks noGrp="1"/>
          </p:cNvSpPr>
          <p:nvPr>
            <p:ph type="title"/>
          </p:nvPr>
        </p:nvSpPr>
        <p:spPr>
          <a:xfrm>
            <a:off x="4598458" y="0"/>
            <a:ext cx="4545541" cy="1143000"/>
          </a:xfrm>
        </p:spPr>
        <p:txBody>
          <a:bodyPr/>
          <a:lstStyle/>
          <a:p>
            <a:r>
              <a:rPr lang="en-US" sz="3600" dirty="0" smtClean="0"/>
              <a:t>East Slope Experiment</a:t>
            </a:r>
            <a:endParaRPr lang="en-US" sz="3600" dirty="0"/>
          </a:p>
        </p:txBody>
      </p:sp>
      <p:grpSp>
        <p:nvGrpSpPr>
          <p:cNvPr id="31" name="Group 30"/>
          <p:cNvGrpSpPr/>
          <p:nvPr/>
        </p:nvGrpSpPr>
        <p:grpSpPr>
          <a:xfrm>
            <a:off x="1212271" y="1142999"/>
            <a:ext cx="7874004" cy="5383759"/>
            <a:chOff x="1311790" y="4164148"/>
            <a:chExt cx="7537669" cy="5345845"/>
          </a:xfrm>
        </p:grpSpPr>
        <p:grpSp>
          <p:nvGrpSpPr>
            <p:cNvPr id="14" name="Group 13"/>
            <p:cNvGrpSpPr/>
            <p:nvPr/>
          </p:nvGrpSpPr>
          <p:grpSpPr>
            <a:xfrm>
              <a:off x="1311790" y="4164148"/>
              <a:ext cx="7537669" cy="5345845"/>
              <a:chOff x="921293" y="5952668"/>
              <a:chExt cx="7537669" cy="5345845"/>
            </a:xfrm>
          </p:grpSpPr>
          <p:sp>
            <p:nvSpPr>
              <p:cNvPr id="13" name="Rectangle 12"/>
              <p:cNvSpPr/>
              <p:nvPr/>
            </p:nvSpPr>
            <p:spPr>
              <a:xfrm>
                <a:off x="1854200" y="6311900"/>
                <a:ext cx="1359595" cy="5418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p:nvPr/>
            </p:nvPicPr>
            <p:blipFill>
              <a:blip r:embed="rId4">
                <a:extLst>
                  <a:ext uri="{28A0092B-C50C-407E-A947-70E740481C1C}">
                    <a14:useLocalDpi xmlns:a14="http://schemas.microsoft.com/office/drawing/2010/main" val="0"/>
                  </a:ext>
                </a:extLst>
              </a:blip>
              <a:stretch>
                <a:fillRect/>
              </a:stretch>
            </p:blipFill>
            <p:spPr>
              <a:xfrm>
                <a:off x="921293" y="5952668"/>
                <a:ext cx="7537669" cy="5345845"/>
              </a:xfrm>
              <a:prstGeom prst="rect">
                <a:avLst/>
              </a:prstGeom>
            </p:spPr>
          </p:pic>
          <p:sp>
            <p:nvSpPr>
              <p:cNvPr id="17" name="Rectangle 16"/>
              <p:cNvSpPr/>
              <p:nvPr/>
            </p:nvSpPr>
            <p:spPr>
              <a:xfrm>
                <a:off x="2533997" y="6797149"/>
                <a:ext cx="1359595" cy="560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973322" y="6692188"/>
                <a:ext cx="1044938" cy="6262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5139114" y="6674947"/>
                <a:ext cx="1463059" cy="10103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6927195" y="6641534"/>
                <a:ext cx="1239672" cy="9046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121383" y="6935998"/>
                <a:ext cx="926405" cy="4030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 name="Rectangle 29"/>
            <p:cNvSpPr/>
            <p:nvPr/>
          </p:nvSpPr>
          <p:spPr>
            <a:xfrm>
              <a:off x="6663287" y="5540083"/>
              <a:ext cx="415725" cy="332397"/>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43504759"/>
      </p:ext>
    </p:extLst>
  </p:cSld>
  <p:clrMapOvr>
    <a:masterClrMapping/>
  </p:clrMapOvr>
  <mc:AlternateContent xmlns:mc="http://schemas.openxmlformats.org/markup-compatibility/2006" xmlns:p14="http://schemas.microsoft.com/office/powerpoint/2010/main">
    <mc:Choice Requires="p14">
      <p:transition spd="slow" p14:dur="2000" advTm="8245"/>
    </mc:Choice>
    <mc:Fallback xmlns="" xmlns:mv="urn:schemas-microsoft-com:mac:vml">
      <p:transition spd="slow" advTm="824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88932" y="0"/>
            <a:ext cx="4555067" cy="1143000"/>
          </a:xfrm>
        </p:spPr>
        <p:txBody>
          <a:bodyPr/>
          <a:lstStyle/>
          <a:p>
            <a:r>
              <a:rPr lang="en-US" sz="2800" dirty="0" smtClean="0"/>
              <a:t>Shadow Front</a:t>
            </a:r>
            <a:endParaRPr lang="en-US" sz="2800" dirty="0"/>
          </a:p>
        </p:txBody>
      </p:sp>
      <p:sp>
        <p:nvSpPr>
          <p:cNvPr id="2" name="Rectangle 1"/>
          <p:cNvSpPr/>
          <p:nvPr/>
        </p:nvSpPr>
        <p:spPr>
          <a:xfrm>
            <a:off x="2794000" y="3035300"/>
            <a:ext cx="3771900" cy="1905000"/>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global_EastSlope_anim_sites_17OCT201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7545" y="0"/>
            <a:ext cx="6858000" cy="6858000"/>
          </a:xfrm>
          <a:prstGeom prst="rect">
            <a:avLst/>
          </a:prstGeom>
        </p:spPr>
      </p:pic>
      <p:sp>
        <p:nvSpPr>
          <p:cNvPr id="6" name="TextBox 5"/>
          <p:cNvSpPr txBox="1"/>
          <p:nvPr/>
        </p:nvSpPr>
        <p:spPr>
          <a:xfrm>
            <a:off x="2145060" y="1143000"/>
            <a:ext cx="6825757" cy="523220"/>
          </a:xfrm>
          <a:prstGeom prst="rect">
            <a:avLst/>
          </a:prstGeom>
          <a:noFill/>
        </p:spPr>
        <p:txBody>
          <a:bodyPr wrap="none"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2800" dirty="0" smtClean="0">
                <a:solidFill>
                  <a:srgbClr val="000000"/>
                </a:solidFill>
              </a:rPr>
              <a:t>Computed Global Radiation October 17, 2012</a:t>
            </a:r>
          </a:p>
        </p:txBody>
      </p:sp>
    </p:spTree>
    <p:extLst>
      <p:ext uri="{BB962C8B-B14F-4D97-AF65-F5344CB8AC3E}">
        <p14:creationId xmlns:p14="http://schemas.microsoft.com/office/powerpoint/2010/main" val="347763841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88932" y="0"/>
            <a:ext cx="4555067" cy="1143000"/>
          </a:xfrm>
        </p:spPr>
        <p:txBody>
          <a:bodyPr/>
          <a:lstStyle/>
          <a:p>
            <a:r>
              <a:rPr lang="en-US" sz="2800" dirty="0" smtClean="0"/>
              <a:t>Wind Direction </a:t>
            </a:r>
            <a:r>
              <a:rPr lang="en-US" sz="2800" dirty="0" smtClean="0"/>
              <a:t>Transition</a:t>
            </a:r>
            <a:endParaRPr lang="en-US" sz="2800" dirty="0"/>
          </a:p>
        </p:txBody>
      </p:sp>
      <p:pic>
        <p:nvPicPr>
          <p:cNvPr id="6" name="Picture 5" descr="Screen Shot 2013-07-06 at 10.07.59 PM.png"/>
          <p:cNvPicPr>
            <a:picLocks noChangeAspect="1"/>
          </p:cNvPicPr>
          <p:nvPr/>
        </p:nvPicPr>
        <p:blipFill rotWithShape="1">
          <a:blip r:embed="rId3">
            <a:extLst>
              <a:ext uri="{28A0092B-C50C-407E-A947-70E740481C1C}">
                <a14:useLocalDpi xmlns:a14="http://schemas.microsoft.com/office/drawing/2010/main" val="0"/>
              </a:ext>
            </a:extLst>
          </a:blip>
          <a:srcRect t="10700"/>
          <a:stretch/>
        </p:blipFill>
        <p:spPr>
          <a:xfrm>
            <a:off x="6426200" y="5903693"/>
            <a:ext cx="2717800" cy="954308"/>
          </a:xfrm>
          <a:prstGeom prst="rect">
            <a:avLst/>
          </a:prstGeom>
        </p:spPr>
      </p:pic>
      <p:cxnSp>
        <p:nvCxnSpPr>
          <p:cNvPr id="10" name="Straight Connector 9"/>
          <p:cNvCxnSpPr/>
          <p:nvPr/>
        </p:nvCxnSpPr>
        <p:spPr>
          <a:xfrm>
            <a:off x="7222066" y="5998667"/>
            <a:ext cx="0" cy="254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8204200" y="6345817"/>
            <a:ext cx="0" cy="254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8063445" y="6119603"/>
            <a:ext cx="408510" cy="276999"/>
          </a:xfrm>
          <a:prstGeom prst="rect">
            <a:avLst/>
          </a:prstGeom>
          <a:noFill/>
        </p:spPr>
        <p:txBody>
          <a:bodyPr wrap="none"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1200" dirty="0" smtClean="0"/>
              <a:t>ES3</a:t>
            </a:r>
          </a:p>
        </p:txBody>
      </p:sp>
      <p:cxnSp>
        <p:nvCxnSpPr>
          <p:cNvPr id="13" name="Straight Connector 12"/>
          <p:cNvCxnSpPr/>
          <p:nvPr/>
        </p:nvCxnSpPr>
        <p:spPr>
          <a:xfrm>
            <a:off x="7592483" y="6187117"/>
            <a:ext cx="0" cy="254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474215" y="5966139"/>
            <a:ext cx="408510" cy="276999"/>
          </a:xfrm>
          <a:prstGeom prst="rect">
            <a:avLst/>
          </a:prstGeom>
          <a:noFill/>
        </p:spPr>
        <p:txBody>
          <a:bodyPr wrap="none"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1200" dirty="0" smtClean="0"/>
              <a:t>ES4</a:t>
            </a:r>
          </a:p>
        </p:txBody>
      </p:sp>
      <p:cxnSp>
        <p:nvCxnSpPr>
          <p:cNvPr id="15" name="Straight Connector 14"/>
          <p:cNvCxnSpPr/>
          <p:nvPr/>
        </p:nvCxnSpPr>
        <p:spPr>
          <a:xfrm>
            <a:off x="8665634" y="6434767"/>
            <a:ext cx="0" cy="254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8524874" y="6208282"/>
            <a:ext cx="408510" cy="276999"/>
          </a:xfrm>
          <a:prstGeom prst="rect">
            <a:avLst/>
          </a:prstGeom>
          <a:noFill/>
        </p:spPr>
        <p:txBody>
          <a:bodyPr wrap="none"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1200" dirty="0" smtClean="0"/>
              <a:t>ES2</a:t>
            </a:r>
          </a:p>
        </p:txBody>
      </p:sp>
      <p:sp>
        <p:nvSpPr>
          <p:cNvPr id="35" name="TextBox 34"/>
          <p:cNvSpPr txBox="1"/>
          <p:nvPr/>
        </p:nvSpPr>
        <p:spPr>
          <a:xfrm>
            <a:off x="2336811" y="2657560"/>
            <a:ext cx="445818" cy="523220"/>
          </a:xfrm>
          <a:prstGeom prst="rect">
            <a:avLst/>
          </a:prstGeom>
          <a:noFill/>
        </p:spPr>
        <p:txBody>
          <a:bodyPr wrap="none" rtlCol="0">
            <a:spAutoFit/>
          </a:bodyPr>
          <a:lstStyle/>
          <a:p>
            <a:pPr marL="0" marR="0" indent="0" defTabSz="457200" rtl="0" eaLnBrk="1" fontAlgn="auto" latinLnBrk="0" hangingPunct="1">
              <a:lnSpc>
                <a:spcPct val="100000"/>
              </a:lnSpc>
              <a:spcBef>
                <a:spcPts val="0"/>
              </a:spcBef>
              <a:spcAft>
                <a:spcPts val="0"/>
              </a:spcAft>
              <a:buClrTx/>
              <a:buSzTx/>
              <a:buFontTx/>
              <a:buNone/>
              <a:tabLst/>
            </a:pPr>
            <a:r>
              <a:rPr lang="en-US" sz="1400" dirty="0" smtClean="0">
                <a:solidFill>
                  <a:srgbClr val="000000"/>
                </a:solidFill>
              </a:rPr>
              <a:t>ES5</a:t>
            </a:r>
          </a:p>
          <a:p>
            <a:pPr marL="0" marR="0" indent="0" defTabSz="457200" rtl="0" eaLnBrk="1" fontAlgn="auto" latinLnBrk="0" hangingPunct="1">
              <a:lnSpc>
                <a:spcPct val="100000"/>
              </a:lnSpc>
              <a:spcBef>
                <a:spcPts val="0"/>
              </a:spcBef>
              <a:spcAft>
                <a:spcPts val="0"/>
              </a:spcAft>
              <a:buClrTx/>
              <a:buSzTx/>
              <a:buFontTx/>
              <a:buNone/>
              <a:tabLst/>
            </a:pPr>
            <a:r>
              <a:rPr lang="en-US" sz="1400" dirty="0" smtClean="0">
                <a:solidFill>
                  <a:srgbClr val="000000"/>
                </a:solidFill>
              </a:rPr>
              <a:t> SS</a:t>
            </a:r>
          </a:p>
        </p:txBody>
      </p:sp>
      <p:sp>
        <p:nvSpPr>
          <p:cNvPr id="36" name="TextBox 35"/>
          <p:cNvSpPr txBox="1"/>
          <p:nvPr/>
        </p:nvSpPr>
        <p:spPr>
          <a:xfrm>
            <a:off x="2814295" y="3333180"/>
            <a:ext cx="445818" cy="523220"/>
          </a:xfrm>
          <a:prstGeom prst="rect">
            <a:avLst/>
          </a:prstGeom>
          <a:noFill/>
        </p:spPr>
        <p:txBody>
          <a:bodyPr wrap="none" rtlCol="0">
            <a:spAutoFit/>
          </a:bodyPr>
          <a:lstStyle/>
          <a:p>
            <a:pPr marL="0" marR="0" indent="0" defTabSz="457200" rtl="0" eaLnBrk="1" fontAlgn="auto" latinLnBrk="0" hangingPunct="1">
              <a:lnSpc>
                <a:spcPct val="100000"/>
              </a:lnSpc>
              <a:spcBef>
                <a:spcPts val="0"/>
              </a:spcBef>
              <a:spcAft>
                <a:spcPts val="0"/>
              </a:spcAft>
              <a:buClrTx/>
              <a:buSzTx/>
              <a:buFontTx/>
              <a:buNone/>
              <a:tabLst/>
            </a:pPr>
            <a:r>
              <a:rPr lang="en-US" sz="1400" dirty="0" smtClean="0">
                <a:solidFill>
                  <a:srgbClr val="000000"/>
                </a:solidFill>
              </a:rPr>
              <a:t>ES4</a:t>
            </a:r>
          </a:p>
          <a:p>
            <a:pPr marL="0" marR="0" indent="0" defTabSz="457200" rtl="0" eaLnBrk="1" fontAlgn="auto" latinLnBrk="0" hangingPunct="1">
              <a:lnSpc>
                <a:spcPct val="100000"/>
              </a:lnSpc>
              <a:spcBef>
                <a:spcPts val="0"/>
              </a:spcBef>
              <a:spcAft>
                <a:spcPts val="0"/>
              </a:spcAft>
              <a:buClrTx/>
              <a:buSzTx/>
              <a:buFontTx/>
              <a:buNone/>
              <a:tabLst/>
            </a:pPr>
            <a:r>
              <a:rPr lang="en-US" sz="1400" dirty="0" smtClean="0">
                <a:solidFill>
                  <a:srgbClr val="000000"/>
                </a:solidFill>
              </a:rPr>
              <a:t> SS</a:t>
            </a:r>
          </a:p>
        </p:txBody>
      </p:sp>
      <p:sp>
        <p:nvSpPr>
          <p:cNvPr id="37" name="TextBox 36"/>
          <p:cNvSpPr txBox="1"/>
          <p:nvPr/>
        </p:nvSpPr>
        <p:spPr>
          <a:xfrm>
            <a:off x="3181277" y="4023165"/>
            <a:ext cx="445818" cy="523220"/>
          </a:xfrm>
          <a:prstGeom prst="rect">
            <a:avLst/>
          </a:prstGeom>
          <a:noFill/>
        </p:spPr>
        <p:txBody>
          <a:bodyPr wrap="none" rtlCol="0">
            <a:spAutoFit/>
          </a:bodyPr>
          <a:lstStyle/>
          <a:p>
            <a:pPr marL="0" marR="0" indent="0" defTabSz="457200" rtl="0" eaLnBrk="1" fontAlgn="auto" latinLnBrk="0" hangingPunct="1">
              <a:lnSpc>
                <a:spcPct val="100000"/>
              </a:lnSpc>
              <a:spcBef>
                <a:spcPts val="0"/>
              </a:spcBef>
              <a:spcAft>
                <a:spcPts val="0"/>
              </a:spcAft>
              <a:buClrTx/>
              <a:buSzTx/>
              <a:buFontTx/>
              <a:buNone/>
              <a:tabLst/>
            </a:pPr>
            <a:r>
              <a:rPr lang="en-US" sz="1400" dirty="0" smtClean="0">
                <a:solidFill>
                  <a:srgbClr val="000000"/>
                </a:solidFill>
              </a:rPr>
              <a:t>ES3</a:t>
            </a:r>
          </a:p>
          <a:p>
            <a:pPr marL="0" marR="0" indent="0" defTabSz="457200" rtl="0" eaLnBrk="1" fontAlgn="auto" latinLnBrk="0" hangingPunct="1">
              <a:lnSpc>
                <a:spcPct val="100000"/>
              </a:lnSpc>
              <a:spcBef>
                <a:spcPts val="0"/>
              </a:spcBef>
              <a:spcAft>
                <a:spcPts val="0"/>
              </a:spcAft>
              <a:buClrTx/>
              <a:buSzTx/>
              <a:buFontTx/>
              <a:buNone/>
              <a:tabLst/>
            </a:pPr>
            <a:r>
              <a:rPr lang="en-US" sz="1400" dirty="0" smtClean="0">
                <a:solidFill>
                  <a:srgbClr val="000000"/>
                </a:solidFill>
              </a:rPr>
              <a:t> SS</a:t>
            </a:r>
          </a:p>
        </p:txBody>
      </p:sp>
      <p:sp>
        <p:nvSpPr>
          <p:cNvPr id="38" name="TextBox 37"/>
          <p:cNvSpPr txBox="1"/>
          <p:nvPr/>
        </p:nvSpPr>
        <p:spPr>
          <a:xfrm>
            <a:off x="7831153" y="2548350"/>
            <a:ext cx="1304338" cy="1384995"/>
          </a:xfrm>
          <a:prstGeom prst="rect">
            <a:avLst/>
          </a:prstGeom>
          <a:noFill/>
        </p:spPr>
        <p:txBody>
          <a:bodyPr wrap="square" rtlCol="0">
            <a:spAutoFit/>
          </a:bodyPr>
          <a:lstStyle/>
          <a:p>
            <a:pPr marL="0" marR="0" indent="0" defTabSz="457200" rtl="0" eaLnBrk="1" fontAlgn="auto" latinLnBrk="0" hangingPunct="1">
              <a:lnSpc>
                <a:spcPct val="100000"/>
              </a:lnSpc>
              <a:spcBef>
                <a:spcPts val="0"/>
              </a:spcBef>
              <a:spcAft>
                <a:spcPts val="0"/>
              </a:spcAft>
              <a:buClrTx/>
              <a:buSzTx/>
              <a:buFontTx/>
              <a:buNone/>
              <a:tabLst/>
            </a:pPr>
            <a:r>
              <a:rPr lang="en-US" sz="1400" dirty="0" smtClean="0">
                <a:solidFill>
                  <a:srgbClr val="000000"/>
                </a:solidFill>
              </a:rPr>
              <a:t>Wind Shift Delays from local sunset:</a:t>
            </a:r>
          </a:p>
          <a:p>
            <a:pPr marL="0" marR="0" indent="0" defTabSz="457200" rtl="0" eaLnBrk="1" fontAlgn="auto" latinLnBrk="0" hangingPunct="1">
              <a:lnSpc>
                <a:spcPct val="100000"/>
              </a:lnSpc>
              <a:spcBef>
                <a:spcPts val="0"/>
              </a:spcBef>
              <a:spcAft>
                <a:spcPts val="0"/>
              </a:spcAft>
              <a:buClrTx/>
              <a:buSzTx/>
              <a:buFontTx/>
              <a:buNone/>
              <a:tabLst/>
            </a:pPr>
            <a:r>
              <a:rPr lang="en-US" sz="1400" dirty="0" smtClean="0">
                <a:solidFill>
                  <a:srgbClr val="000000"/>
                </a:solidFill>
              </a:rPr>
              <a:t>ES5 ~ 45 min</a:t>
            </a:r>
          </a:p>
          <a:p>
            <a:pPr marL="0" marR="0" indent="0" defTabSz="457200" rtl="0" eaLnBrk="1" fontAlgn="auto" latinLnBrk="0" hangingPunct="1">
              <a:lnSpc>
                <a:spcPct val="100000"/>
              </a:lnSpc>
              <a:spcBef>
                <a:spcPts val="0"/>
              </a:spcBef>
              <a:spcAft>
                <a:spcPts val="0"/>
              </a:spcAft>
              <a:buClrTx/>
              <a:buSzTx/>
              <a:buFontTx/>
              <a:buNone/>
              <a:tabLst/>
            </a:pPr>
            <a:r>
              <a:rPr lang="en-US" sz="1400" dirty="0" smtClean="0">
                <a:solidFill>
                  <a:srgbClr val="000000"/>
                </a:solidFill>
              </a:rPr>
              <a:t>ES4 ~ 40 min</a:t>
            </a:r>
          </a:p>
          <a:p>
            <a:pPr marL="0" marR="0" indent="0" defTabSz="457200" rtl="0" eaLnBrk="1" fontAlgn="auto" latinLnBrk="0" hangingPunct="1">
              <a:lnSpc>
                <a:spcPct val="100000"/>
              </a:lnSpc>
              <a:spcBef>
                <a:spcPts val="0"/>
              </a:spcBef>
              <a:spcAft>
                <a:spcPts val="0"/>
              </a:spcAft>
              <a:buClrTx/>
              <a:buSzTx/>
              <a:buFontTx/>
              <a:buNone/>
              <a:tabLst/>
            </a:pPr>
            <a:r>
              <a:rPr lang="en-US" sz="1400" dirty="0" smtClean="0">
                <a:solidFill>
                  <a:srgbClr val="000000"/>
                </a:solidFill>
              </a:rPr>
              <a:t>ES3 ~ 28 min</a:t>
            </a:r>
          </a:p>
        </p:txBody>
      </p:sp>
      <p:cxnSp>
        <p:nvCxnSpPr>
          <p:cNvPr id="39" name="Straight Connector 38"/>
          <p:cNvCxnSpPr/>
          <p:nvPr/>
        </p:nvCxnSpPr>
        <p:spPr>
          <a:xfrm>
            <a:off x="2733015" y="1644406"/>
            <a:ext cx="0" cy="3739885"/>
          </a:xfrm>
          <a:prstGeom prst="line">
            <a:avLst/>
          </a:prstGeom>
          <a:ln w="28575" cmpd="sng">
            <a:solidFill>
              <a:srgbClr val="660066"/>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2875255" y="1644406"/>
            <a:ext cx="0" cy="3739885"/>
          </a:xfrm>
          <a:prstGeom prst="line">
            <a:avLst/>
          </a:prstGeom>
          <a:ln w="28575" cmpd="sng">
            <a:solidFill>
              <a:srgbClr val="00FFFF"/>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566135" y="1644406"/>
            <a:ext cx="0" cy="3739885"/>
          </a:xfrm>
          <a:prstGeom prst="line">
            <a:avLst/>
          </a:pr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2505084" y="1628422"/>
            <a:ext cx="1332065" cy="369332"/>
          </a:xfrm>
          <a:prstGeom prst="rect">
            <a:avLst/>
          </a:prstGeom>
          <a:solidFill>
            <a:srgbClr val="FFFFFF"/>
          </a:solidFill>
        </p:spPr>
        <p:txBody>
          <a:bodyPr wrap="none"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dirty="0" smtClean="0">
                <a:solidFill>
                  <a:srgbClr val="000000"/>
                </a:solidFill>
              </a:rPr>
              <a:t>Local sunset</a:t>
            </a:r>
          </a:p>
        </p:txBody>
      </p:sp>
      <p:pic>
        <p:nvPicPr>
          <p:cNvPr id="43" name="Picture 42" descr="WindDir.pdf"/>
          <p:cNvPicPr>
            <a:picLocks noChangeAspect="1"/>
          </p:cNvPicPr>
          <p:nvPr/>
        </p:nvPicPr>
        <p:blipFill rotWithShape="1">
          <a:blip r:embed="rId4">
            <a:extLst>
              <a:ext uri="{28A0092B-C50C-407E-A947-70E740481C1C}">
                <a14:useLocalDpi xmlns:a14="http://schemas.microsoft.com/office/drawing/2010/main" val="0"/>
              </a:ext>
            </a:extLst>
          </a:blip>
          <a:srcRect l="12941" t="29252" r="17478" b="29728"/>
          <a:stretch/>
        </p:blipFill>
        <p:spPr>
          <a:xfrm>
            <a:off x="1363499" y="1289498"/>
            <a:ext cx="6642871" cy="4616727"/>
          </a:xfrm>
          <a:prstGeom prst="rect">
            <a:avLst/>
          </a:prstGeom>
        </p:spPr>
      </p:pic>
      <p:sp>
        <p:nvSpPr>
          <p:cNvPr id="20" name="TextBox 19"/>
          <p:cNvSpPr txBox="1"/>
          <p:nvPr/>
        </p:nvSpPr>
        <p:spPr>
          <a:xfrm>
            <a:off x="6978915" y="5772464"/>
            <a:ext cx="408510" cy="276999"/>
          </a:xfrm>
          <a:prstGeom prst="rect">
            <a:avLst/>
          </a:prstGeom>
          <a:noFill/>
        </p:spPr>
        <p:txBody>
          <a:bodyPr wrap="none"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1200" dirty="0" smtClean="0"/>
              <a:t>ES5</a:t>
            </a:r>
          </a:p>
        </p:txBody>
      </p:sp>
      <p:sp>
        <p:nvSpPr>
          <p:cNvPr id="2" name="TextBox 1"/>
          <p:cNvSpPr txBox="1"/>
          <p:nvPr/>
        </p:nvSpPr>
        <p:spPr>
          <a:xfrm>
            <a:off x="3911882" y="4745182"/>
            <a:ext cx="1383211" cy="523220"/>
          </a:xfrm>
          <a:prstGeom prst="rect">
            <a:avLst/>
          </a:prstGeom>
          <a:noFill/>
        </p:spPr>
        <p:txBody>
          <a:bodyPr wrap="none"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2800" dirty="0" smtClean="0">
                <a:solidFill>
                  <a:srgbClr val="000000"/>
                </a:solidFill>
              </a:rPr>
              <a:t>Upslope</a:t>
            </a:r>
          </a:p>
        </p:txBody>
      </p:sp>
      <p:sp>
        <p:nvSpPr>
          <p:cNvPr id="22" name="TextBox 21"/>
          <p:cNvSpPr txBox="1"/>
          <p:nvPr/>
        </p:nvSpPr>
        <p:spPr>
          <a:xfrm>
            <a:off x="4431968" y="1988518"/>
            <a:ext cx="1819779" cy="523220"/>
          </a:xfrm>
          <a:prstGeom prst="rect">
            <a:avLst/>
          </a:prstGeom>
          <a:noFill/>
        </p:spPr>
        <p:txBody>
          <a:bodyPr wrap="none"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2800" dirty="0" smtClean="0">
                <a:solidFill>
                  <a:srgbClr val="000000"/>
                </a:solidFill>
              </a:rPr>
              <a:t>Downslope</a:t>
            </a:r>
          </a:p>
        </p:txBody>
      </p:sp>
    </p:spTree>
    <p:extLst>
      <p:ext uri="{BB962C8B-B14F-4D97-AF65-F5344CB8AC3E}">
        <p14:creationId xmlns:p14="http://schemas.microsoft.com/office/powerpoint/2010/main" val="168955865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UofU">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0" marR="0" indent="0" algn="ctr" defTabSz="457200" rtl="0" eaLnBrk="1" fontAlgn="auto" latinLnBrk="0" hangingPunct="1">
          <a:lnSpc>
            <a:spcPct val="100000"/>
          </a:lnSpc>
          <a:spcBef>
            <a:spcPts val="0"/>
          </a:spcBef>
          <a:spcAft>
            <a:spcPts val="0"/>
          </a:spcAft>
          <a:buClrTx/>
          <a:buSzTx/>
          <a:buFontTx/>
          <a:buNone/>
          <a:tabLst/>
          <a:defRPr sz="2800" dirty="0" smtClean="0">
            <a:solidFill>
              <a:schemeClr val="bg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UofU</Template>
  <TotalTime>35640</TotalTime>
  <Words>717</Words>
  <Application>Microsoft Macintosh PowerPoint</Application>
  <PresentationFormat>On-screen Show (4:3)</PresentationFormat>
  <Paragraphs>139</Paragraphs>
  <Slides>17</Slides>
  <Notes>12</Notes>
  <HiddenSlides>0</HiddenSlides>
  <MMClips>1</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UofU</vt:lpstr>
      <vt:lpstr>PowerPoint Presentation</vt:lpstr>
      <vt:lpstr>Evening Transition Shadow Front – Definition</vt:lpstr>
      <vt:lpstr>Shadow Front</vt:lpstr>
      <vt:lpstr>MATERHORN-X Team</vt:lpstr>
      <vt:lpstr>Dugway Proving Ground – Utah’s West Desert</vt:lpstr>
      <vt:lpstr>Focus Area  East Slope of Granite Peak </vt:lpstr>
      <vt:lpstr>East Slope Experiment</vt:lpstr>
      <vt:lpstr>Shadow Front</vt:lpstr>
      <vt:lpstr>Wind Direction Transition</vt:lpstr>
      <vt:lpstr>Slope Transition</vt:lpstr>
      <vt:lpstr>Transition Profiles</vt:lpstr>
      <vt:lpstr>Transition Profiles</vt:lpstr>
      <vt:lpstr>Summary</vt:lpstr>
      <vt:lpstr>Transition Profiles</vt:lpstr>
      <vt:lpstr>Near Surface Sensible Heat Flux</vt:lpstr>
      <vt:lpstr>TKE Decay</vt:lpstr>
      <vt:lpstr>TKE &amp;Temperature Fluctuations Decay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dc:title>
  <dc:creator>Brian Bailey</dc:creator>
  <cp:lastModifiedBy>Pardyjak Eric</cp:lastModifiedBy>
  <cp:revision>564</cp:revision>
  <cp:lastPrinted>2012-07-31T15:24:01Z</cp:lastPrinted>
  <dcterms:created xsi:type="dcterms:W3CDTF">2012-07-04T18:43:34Z</dcterms:created>
  <dcterms:modified xsi:type="dcterms:W3CDTF">2013-12-09T14:51:01Z</dcterms:modified>
</cp:coreProperties>
</file>