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6" r:id="rId2"/>
    <p:sldId id="325" r:id="rId3"/>
    <p:sldId id="331" r:id="rId4"/>
    <p:sldId id="332" r:id="rId5"/>
    <p:sldId id="323" r:id="rId6"/>
    <p:sldId id="334" r:id="rId7"/>
    <p:sldId id="349" r:id="rId8"/>
    <p:sldId id="370" r:id="rId9"/>
    <p:sldId id="352" r:id="rId10"/>
    <p:sldId id="358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06" autoAdjust="0"/>
  </p:normalViewPr>
  <p:slideViewPr>
    <p:cSldViewPr>
      <p:cViewPr varScale="1">
        <p:scale>
          <a:sx n="82" d="100"/>
          <a:sy n="82" d="100"/>
        </p:scale>
        <p:origin x="-9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AC39913-D160-4DC3-8A3D-5E97A779802E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F8731FC-9DB0-4989-B870-B993173B3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5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D790F-85F8-4123-8675-5CE521568F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31FC-9DB0-4989-B870-B993173B30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2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AC58-87F5-48BF-98CB-DA5DDE7B58A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B2D4-8465-4900-B09C-611952F7B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927" cy="686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924800" cy="1546225"/>
          </a:xfrm>
        </p:spPr>
        <p:txBody>
          <a:bodyPr>
            <a:noAutofit/>
          </a:bodyPr>
          <a:lstStyle/>
          <a:p>
            <a:r>
              <a:rPr lang="en-US" sz="3600" dirty="0"/>
              <a:t>Observations and simulations of the </a:t>
            </a:r>
            <a:r>
              <a:rPr lang="en-US" sz="3600" dirty="0" smtClean="0"/>
              <a:t>wind structure </a:t>
            </a:r>
            <a:r>
              <a:rPr lang="en-US" sz="3600" dirty="0"/>
              <a:t>in the boundary layer </a:t>
            </a:r>
            <a:r>
              <a:rPr lang="en-US" sz="3600" dirty="0" smtClean="0"/>
              <a:t>around an </a:t>
            </a:r>
            <a:r>
              <a:rPr lang="en-US" sz="3600" dirty="0"/>
              <a:t>isolated </a:t>
            </a:r>
            <a:r>
              <a:rPr lang="en-US" sz="3600" dirty="0" smtClean="0"/>
              <a:t>mountain during </a:t>
            </a:r>
            <a:r>
              <a:rPr lang="en-US" sz="3600" dirty="0"/>
              <a:t>the MATERHORN field </a:t>
            </a:r>
            <a:r>
              <a:rPr lang="en-US" sz="3600" dirty="0" smtClean="0"/>
              <a:t>experiment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839200" cy="2438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Stephan </a:t>
            </a:r>
            <a:r>
              <a:rPr lang="en-US" dirty="0" smtClean="0">
                <a:solidFill>
                  <a:schemeClr val="bg1"/>
                </a:solidFill>
              </a:rPr>
              <a:t>F.J. De Wekker</a:t>
            </a:r>
            <a:r>
              <a:rPr lang="en-US" baseline="30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,  Y. Liu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J.C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Knievel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. Pal</a:t>
            </a:r>
            <a:r>
              <a:rPr lang="en-US" baseline="30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, G. D. Emmitt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. University of Virginia, Charlottesville, VA, United States.</a:t>
            </a:r>
          </a:p>
          <a:p>
            <a:r>
              <a:rPr lang="en-US" sz="1400" dirty="0">
                <a:solidFill>
                  <a:schemeClr val="bg1"/>
                </a:solidFill>
              </a:rPr>
              <a:t>2. National Center for Atmospheric Research, Boulder, CO, United States.</a:t>
            </a:r>
          </a:p>
          <a:p>
            <a:r>
              <a:rPr lang="en-US" sz="1400" dirty="0">
                <a:solidFill>
                  <a:schemeClr val="bg1"/>
                </a:solidFill>
              </a:rPr>
              <a:t>3. Simpson Weather Associates, Charlottesville, VA</a:t>
            </a:r>
            <a:r>
              <a:rPr lang="en-US" sz="1400" dirty="0" smtClean="0">
                <a:solidFill>
                  <a:schemeClr val="bg1"/>
                </a:solidFill>
              </a:rPr>
              <a:t>, United </a:t>
            </a:r>
            <a:r>
              <a:rPr lang="en-US" sz="1400" dirty="0">
                <a:solidFill>
                  <a:schemeClr val="bg1"/>
                </a:solidFill>
              </a:rPr>
              <a:t>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41901"/>
            <a:ext cx="2804999" cy="646331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AGU meeting, San Francisco</a:t>
            </a:r>
            <a:endParaRPr lang="en-US" dirty="0" smtClean="0"/>
          </a:p>
          <a:p>
            <a:r>
              <a:rPr lang="en-US" dirty="0" smtClean="0"/>
              <a:t>9 December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6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7 successful research fights were conducted during MATERHORN-X collecting data during 4 afternoons and 3 mornings in quiescent to moderate synoptic conditions</a:t>
            </a:r>
          </a:p>
          <a:p>
            <a:r>
              <a:rPr lang="en-US" sz="2000" dirty="0" smtClean="0"/>
              <a:t>Started an investigation of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-temporal variability of PBL structure and flow interaction with Granite Mountain</a:t>
            </a:r>
          </a:p>
          <a:p>
            <a:r>
              <a:rPr lang="en-US" sz="2000" dirty="0" smtClean="0"/>
              <a:t>recurring </a:t>
            </a:r>
            <a:r>
              <a:rPr lang="en-US" sz="2000" dirty="0" smtClean="0"/>
              <a:t>pattern of northerly thermally driven </a:t>
            </a:r>
            <a:r>
              <a:rPr lang="en-US" sz="2000" dirty="0" err="1" smtClean="0"/>
              <a:t>upvalley</a:t>
            </a:r>
            <a:r>
              <a:rPr lang="en-US" sz="2000" dirty="0" smtClean="0"/>
              <a:t> flows flowing around Granite mountain with channeling through gap. </a:t>
            </a:r>
          </a:p>
          <a:p>
            <a:r>
              <a:rPr lang="en-US" sz="2000" dirty="0" smtClean="0"/>
              <a:t>Very Large Eddy Simulation modeling at 300 m horizontal resolution – shows promising results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pPr marL="400050" lvl="1" indent="0">
              <a:buNone/>
            </a:pPr>
            <a:r>
              <a:rPr lang="en-US" sz="2000" b="1" u="sng" dirty="0" smtClean="0"/>
              <a:t>Outlook</a:t>
            </a:r>
            <a:r>
              <a:rPr lang="en-US" sz="2000" b="1" u="sng" dirty="0" smtClean="0"/>
              <a:t>: </a:t>
            </a:r>
          </a:p>
          <a:p>
            <a:pPr marL="400050" lvl="1" indent="0">
              <a:buNone/>
            </a:pPr>
            <a:r>
              <a:rPr lang="en-US" sz="2000" dirty="0" smtClean="0"/>
              <a:t>vertical velocities, </a:t>
            </a:r>
          </a:p>
          <a:p>
            <a:pPr marL="400050" lvl="1" indent="0">
              <a:buNone/>
            </a:pPr>
            <a:r>
              <a:rPr lang="en-US" sz="2000" dirty="0" smtClean="0"/>
              <a:t>in-situ aircraft measurement, (fluxes!), </a:t>
            </a:r>
          </a:p>
          <a:p>
            <a:pPr marL="400050" lvl="1" indent="0">
              <a:buNone/>
            </a:pPr>
            <a:r>
              <a:rPr lang="en-US" sz="2000" dirty="0" smtClean="0"/>
              <a:t>organized convective structures/thermal and interaction with flows, </a:t>
            </a:r>
          </a:p>
          <a:p>
            <a:pPr marL="400050" lvl="1" indent="0">
              <a:buNone/>
            </a:pPr>
            <a:r>
              <a:rPr lang="en-US" sz="2000" dirty="0" smtClean="0"/>
              <a:t>assimilation of wind data from airborne Doppler </a:t>
            </a:r>
            <a:r>
              <a:rPr lang="en-US" sz="2000" dirty="0" err="1" smtClean="0"/>
              <a:t>lidar</a:t>
            </a:r>
            <a:r>
              <a:rPr lang="en-US" sz="2000" dirty="0" smtClean="0"/>
              <a:t> data in WRF, </a:t>
            </a:r>
          </a:p>
          <a:p>
            <a:pPr marL="400050" lvl="1" indent="0">
              <a:buNone/>
            </a:pPr>
            <a:r>
              <a:rPr lang="en-US" sz="2000" dirty="0"/>
              <a:t>LES simulation at 30-m planned for select cases </a:t>
            </a:r>
          </a:p>
          <a:p>
            <a:pPr marL="400050" lvl="1" indent="0">
              <a:buNone/>
            </a:pPr>
            <a:r>
              <a:rPr lang="en-US" sz="2000" dirty="0" smtClean="0"/>
              <a:t>etc.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6172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Acknowledgments:</a:t>
            </a:r>
            <a:r>
              <a:rPr lang="en-US" sz="1200" dirty="0" smtClean="0"/>
              <a:t> This research is funded by grants from the Office of Naval Research, the Army Research Office, and the National Science Foundation.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00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map_muri_granite_f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5590"/>
          <a:stretch>
            <a:fillRect/>
          </a:stretch>
        </p:blipFill>
        <p:spPr>
          <a:xfrm>
            <a:off x="4343400" y="3757493"/>
            <a:ext cx="4580965" cy="3075625"/>
          </a:xfrm>
          <a:prstGeom prst="rect">
            <a:avLst/>
          </a:prstGeom>
        </p:spPr>
      </p:pic>
      <p:pic>
        <p:nvPicPr>
          <p:cNvPr id="7170" name="Picture 2" descr="S:\Research\PROJECTS\MAIN\MATERHORN\Photos\airborne\official\1014\DeWekker_Canon Rebel\IMG_4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" y="838200"/>
            <a:ext cx="3606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:\Research\PROJECTS\MAIN\MATERHORN\Photos\airborne\official\1014\DeWekker_Canon Rebel\IMG_43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8"/>
          <a:stretch/>
        </p:blipFill>
        <p:spPr bwMode="auto">
          <a:xfrm>
            <a:off x="4063828" y="797377"/>
            <a:ext cx="5003972" cy="27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MATERHORN </a:t>
            </a:r>
            <a:r>
              <a:rPr lang="en-US" dirty="0" smtClean="0"/>
              <a:t>FIELD SITE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838200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Looking north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27342" y="838200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Looking south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29293" y="2218157"/>
            <a:ext cx="1664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Granite Mountain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81940" y="2593822"/>
            <a:ext cx="1664623" cy="338554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Granite Mountain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223636"/>
            <a:ext cx="1407950" cy="338554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Dugway</a:t>
            </a:r>
            <a:r>
              <a:rPr lang="en-US" sz="1600" dirty="0" smtClean="0"/>
              <a:t> Range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5510" y="1714589"/>
            <a:ext cx="1378391" cy="27699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Sapphire Mountain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4419600"/>
            <a:ext cx="1378391" cy="27699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Sapphire Mountain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3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N0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1"/>
            <a:ext cx="3743229" cy="27432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5092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4" name="Picture 6" descr="Lidar Sc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2438400" cy="18288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4800600"/>
            <a:ext cx="4572000" cy="190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µm coherent detection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 door mounted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7568" y="4900999"/>
            <a:ext cx="2027853" cy="195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480249" y="5880262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conical scans below the aircraft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0249" y="6172200"/>
            <a:ext cx="2605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ea typeface="Times New Roman" pitchFamily="18" charset="0"/>
              </a:rPr>
              <a:t>azimuth angle steps of 30°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1905000" y="4038600"/>
            <a:ext cx="990600" cy="58477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TODWL SCANNER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85421" y="685800"/>
            <a:ext cx="449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TODWL (Twin Otter Doppler Wind </a:t>
            </a:r>
            <a:r>
              <a:rPr lang="en-US" dirty="0" err="1" smtClean="0"/>
              <a:t>Lidar</a:t>
            </a:r>
            <a:r>
              <a:rPr lang="en-US" dirty="0" smtClean="0"/>
              <a:t>) has been operated since 2002 by CIRPAS (Center for Interdisciplinary Remotely Piloted Aircraft Studies), a part of the Naval Postgraduate School, Monterey, CA.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Twin Otter Doppler Wind </a:t>
            </a:r>
            <a:r>
              <a:rPr lang="en-US" dirty="0" err="1" smtClean="0"/>
              <a:t>Lidar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23589" y="2590799"/>
            <a:ext cx="4757632" cy="2086725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U,V,W</a:t>
            </a:r>
            <a:r>
              <a:rPr lang="en-US" sz="2400" b="1" dirty="0"/>
              <a:t> with 50 m </a:t>
            </a:r>
            <a:r>
              <a:rPr lang="en-US" sz="2400" b="1" dirty="0" smtClean="0"/>
              <a:t>vertical resolution, and 1.5 km horizontal resolution</a:t>
            </a:r>
            <a:endParaRPr lang="en-US" sz="2400" b="1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/>
              <a:t>Accuracy: &lt; 0.10 m/s in three </a:t>
            </a:r>
            <a:r>
              <a:rPr lang="en-US" sz="2400" b="1" dirty="0" smtClean="0"/>
              <a:t>wind components</a:t>
            </a:r>
            <a:endParaRPr lang="en-US" sz="2400" b="1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SNR</a:t>
            </a:r>
            <a:r>
              <a:rPr lang="en-US" sz="2400" b="1" dirty="0"/>
              <a:t> (aerosols)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43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Main objectives </a:t>
            </a:r>
            <a:r>
              <a:rPr lang="en-US" dirty="0" smtClean="0"/>
              <a:t>of MATERHORN- airborne measurements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9050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Times New Roman" pitchFamily="18" charset="0"/>
                <a:cs typeface="Arial" pitchFamily="34" charset="0"/>
              </a:rPr>
              <a:t>P</a:t>
            </a: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rovide 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MATERHORN with high resolution </a:t>
            </a: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wind 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data at the </a:t>
            </a:r>
            <a:r>
              <a:rPr lang="en-US" sz="2800" dirty="0" err="1">
                <a:ea typeface="Times New Roman" pitchFamily="18" charset="0"/>
                <a:cs typeface="Arial" pitchFamily="34" charset="0"/>
              </a:rPr>
              <a:t>mesoscale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 that provide the background information needed to interpret the many surface-based remote sensing and </a:t>
            </a:r>
            <a:r>
              <a:rPr lang="en-US" sz="2800" i="1" dirty="0" smtClean="0">
                <a:ea typeface="Times New Roman" pitchFamily="18" charset="0"/>
                <a:cs typeface="Arial" pitchFamily="34" charset="0"/>
              </a:rPr>
              <a:t>in-situ </a:t>
            </a: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observations collected 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around Granite </a:t>
            </a: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Mountain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Investigate </a:t>
            </a:r>
            <a:r>
              <a:rPr lang="en-US" sz="2800" dirty="0">
                <a:ea typeface="Times New Roman" pitchFamily="18" charset="0"/>
                <a:cs typeface="Arial" pitchFamily="34" charset="0"/>
              </a:rPr>
              <a:t>spatial PBL </a:t>
            </a: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structure and interaction of boundary layer flows with Granite Mountain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r="8478"/>
          <a:stretch/>
        </p:blipFill>
        <p:spPr bwMode="auto">
          <a:xfrm>
            <a:off x="2003" y="2540631"/>
            <a:ext cx="9141998" cy="40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3110"/>
            <a:ext cx="9144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MATERHORN-X </a:t>
            </a:r>
            <a:r>
              <a:rPr lang="en-US" sz="3600" dirty="0" smtClean="0"/>
              <a:t>Fall - airborne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002" y="1219200"/>
            <a:ext cx="9256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Twin </a:t>
            </a:r>
            <a:r>
              <a:rPr lang="en-US" sz="2000" dirty="0"/>
              <a:t>Otter in Utah between 5 October and 18 October, </a:t>
            </a:r>
            <a:r>
              <a:rPr lang="en-US" sz="2000" dirty="0" smtClean="0"/>
              <a:t>2012, participated in 4 IOPs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Missions lasted ~ </a:t>
            </a:r>
            <a:r>
              <a:rPr lang="en-US" sz="2000" dirty="0"/>
              <a:t>4 </a:t>
            </a:r>
            <a:r>
              <a:rPr lang="en-US" sz="2000" dirty="0" smtClean="0"/>
              <a:t>hours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7 research flights yielded ~3000 </a:t>
            </a:r>
            <a:r>
              <a:rPr lang="en-US" sz="2000" dirty="0"/>
              <a:t>wind profiles between surface and 3400 </a:t>
            </a:r>
            <a:r>
              <a:rPr lang="en-US" sz="2000" dirty="0" smtClean="0"/>
              <a:t>m MSL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6444734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quiescent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6444734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quiescent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6444734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quiescent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6452510"/>
            <a:ext cx="11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0151" y="5791200"/>
            <a:ext cx="399049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76689" y="5334000"/>
            <a:ext cx="14573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Rainfall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09oct_2012_VAD_le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00755"/>
            <a:ext cx="4322540" cy="54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296"/>
            <a:ext cx="9144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Example Flight </a:t>
            </a:r>
            <a:r>
              <a:rPr lang="en-US" sz="3600" dirty="0"/>
              <a:t>pattern 09 </a:t>
            </a:r>
            <a:r>
              <a:rPr lang="en-US" sz="3600" dirty="0" smtClean="0"/>
              <a:t>October 2012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997896"/>
            <a:ext cx="233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Afternoon flight (RF03)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286000"/>
            <a:ext cx="411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Aircraft </a:t>
            </a:r>
            <a:r>
              <a:rPr lang="en-US" sz="2000" dirty="0"/>
              <a:t>was based out of Salt Lake </a:t>
            </a:r>
            <a:r>
              <a:rPr lang="en-US" sz="2000" dirty="0" smtClean="0"/>
              <a:t>City ~ </a:t>
            </a:r>
            <a:r>
              <a:rPr lang="en-US" sz="2000" dirty="0"/>
              <a:t>20 minute to Granite </a:t>
            </a:r>
            <a:r>
              <a:rPr lang="en-US" sz="2000" dirty="0" smtClean="0"/>
              <a:t>Mountain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Climb </a:t>
            </a:r>
            <a:r>
              <a:rPr lang="en-US" sz="2000" dirty="0"/>
              <a:t>to </a:t>
            </a:r>
            <a:r>
              <a:rPr lang="en-US" sz="2000" dirty="0" smtClean="0"/>
              <a:t>~ 4 km MSL (~1500 m above Granite Peak)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North-south and east west legs of ~20-30 km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Low level flights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72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vector_plot_xy_v2\1009_vector_plot_xy_1750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0212"/>
            <a:ext cx="43738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7931639">
            <a:off x="6815166" y="4392977"/>
            <a:ext cx="664979" cy="24080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ular Arrow 7"/>
          <p:cNvSpPr/>
          <p:nvPr/>
        </p:nvSpPr>
        <p:spPr>
          <a:xfrm rot="17255881">
            <a:off x="6330411" y="4113923"/>
            <a:ext cx="454254" cy="745236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3" descr="S:\vector_plot_xy_v2\1009_vector_plot_xy_3000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2" y="1900212"/>
            <a:ext cx="43738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6068406" y="3355881"/>
            <a:ext cx="427756" cy="642257"/>
          </a:xfrm>
          <a:custGeom>
            <a:avLst/>
            <a:gdLst>
              <a:gd name="connsiteX0" fmla="*/ 290374 w 290374"/>
              <a:gd name="connsiteY0" fmla="*/ 0 h 569167"/>
              <a:gd name="connsiteX1" fmla="*/ 187737 w 290374"/>
              <a:gd name="connsiteY1" fmla="*/ 27992 h 569167"/>
              <a:gd name="connsiteX2" fmla="*/ 159745 w 290374"/>
              <a:gd name="connsiteY2" fmla="*/ 46653 h 569167"/>
              <a:gd name="connsiteX3" fmla="*/ 141084 w 290374"/>
              <a:gd name="connsiteY3" fmla="*/ 74645 h 569167"/>
              <a:gd name="connsiteX4" fmla="*/ 85101 w 290374"/>
              <a:gd name="connsiteY4" fmla="*/ 111967 h 569167"/>
              <a:gd name="connsiteX5" fmla="*/ 66439 w 290374"/>
              <a:gd name="connsiteY5" fmla="*/ 139959 h 569167"/>
              <a:gd name="connsiteX6" fmla="*/ 47778 w 290374"/>
              <a:gd name="connsiteY6" fmla="*/ 195943 h 569167"/>
              <a:gd name="connsiteX7" fmla="*/ 29117 w 290374"/>
              <a:gd name="connsiteY7" fmla="*/ 251926 h 569167"/>
              <a:gd name="connsiteX8" fmla="*/ 19786 w 290374"/>
              <a:gd name="connsiteY8" fmla="*/ 289249 h 569167"/>
              <a:gd name="connsiteX9" fmla="*/ 1125 w 290374"/>
              <a:gd name="connsiteY9" fmla="*/ 363894 h 569167"/>
              <a:gd name="connsiteX10" fmla="*/ 1125 w 290374"/>
              <a:gd name="connsiteY10" fmla="*/ 569167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374" h="569167">
                <a:moveTo>
                  <a:pt x="290374" y="0"/>
                </a:moveTo>
                <a:cubicBezTo>
                  <a:pt x="265332" y="5008"/>
                  <a:pt x="208035" y="14460"/>
                  <a:pt x="187737" y="27992"/>
                </a:cubicBezTo>
                <a:lnTo>
                  <a:pt x="159745" y="46653"/>
                </a:lnTo>
                <a:cubicBezTo>
                  <a:pt x="153525" y="55984"/>
                  <a:pt x="149523" y="67260"/>
                  <a:pt x="141084" y="74645"/>
                </a:cubicBezTo>
                <a:cubicBezTo>
                  <a:pt x="124205" y="89414"/>
                  <a:pt x="85101" y="111967"/>
                  <a:pt x="85101" y="111967"/>
                </a:cubicBezTo>
                <a:cubicBezTo>
                  <a:pt x="78880" y="121298"/>
                  <a:pt x="70994" y="129711"/>
                  <a:pt x="66439" y="139959"/>
                </a:cubicBezTo>
                <a:cubicBezTo>
                  <a:pt x="58450" y="157934"/>
                  <a:pt x="53999" y="177282"/>
                  <a:pt x="47778" y="195943"/>
                </a:cubicBezTo>
                <a:lnTo>
                  <a:pt x="29117" y="251926"/>
                </a:lnTo>
                <a:cubicBezTo>
                  <a:pt x="26007" y="264367"/>
                  <a:pt x="23309" y="276918"/>
                  <a:pt x="19786" y="289249"/>
                </a:cubicBezTo>
                <a:cubicBezTo>
                  <a:pt x="11674" y="317643"/>
                  <a:pt x="2336" y="331208"/>
                  <a:pt x="1125" y="363894"/>
                </a:cubicBezTo>
                <a:cubicBezTo>
                  <a:pt x="-1408" y="432271"/>
                  <a:pt x="1125" y="500743"/>
                  <a:pt x="1125" y="569167"/>
                </a:cubicBezTo>
              </a:path>
            </a:pathLst>
          </a:custGeom>
          <a:noFill/>
          <a:ln w="38100"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520124" flipH="1">
            <a:off x="6820343" y="3390296"/>
            <a:ext cx="619277" cy="679203"/>
          </a:xfrm>
          <a:custGeom>
            <a:avLst/>
            <a:gdLst>
              <a:gd name="connsiteX0" fmla="*/ 290374 w 290374"/>
              <a:gd name="connsiteY0" fmla="*/ 0 h 569167"/>
              <a:gd name="connsiteX1" fmla="*/ 187737 w 290374"/>
              <a:gd name="connsiteY1" fmla="*/ 27992 h 569167"/>
              <a:gd name="connsiteX2" fmla="*/ 159745 w 290374"/>
              <a:gd name="connsiteY2" fmla="*/ 46653 h 569167"/>
              <a:gd name="connsiteX3" fmla="*/ 141084 w 290374"/>
              <a:gd name="connsiteY3" fmla="*/ 74645 h 569167"/>
              <a:gd name="connsiteX4" fmla="*/ 85101 w 290374"/>
              <a:gd name="connsiteY4" fmla="*/ 111967 h 569167"/>
              <a:gd name="connsiteX5" fmla="*/ 66439 w 290374"/>
              <a:gd name="connsiteY5" fmla="*/ 139959 h 569167"/>
              <a:gd name="connsiteX6" fmla="*/ 47778 w 290374"/>
              <a:gd name="connsiteY6" fmla="*/ 195943 h 569167"/>
              <a:gd name="connsiteX7" fmla="*/ 29117 w 290374"/>
              <a:gd name="connsiteY7" fmla="*/ 251926 h 569167"/>
              <a:gd name="connsiteX8" fmla="*/ 19786 w 290374"/>
              <a:gd name="connsiteY8" fmla="*/ 289249 h 569167"/>
              <a:gd name="connsiteX9" fmla="*/ 1125 w 290374"/>
              <a:gd name="connsiteY9" fmla="*/ 363894 h 569167"/>
              <a:gd name="connsiteX10" fmla="*/ 1125 w 290374"/>
              <a:gd name="connsiteY10" fmla="*/ 569167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374" h="569167">
                <a:moveTo>
                  <a:pt x="290374" y="0"/>
                </a:moveTo>
                <a:cubicBezTo>
                  <a:pt x="265332" y="5008"/>
                  <a:pt x="208035" y="14460"/>
                  <a:pt x="187737" y="27992"/>
                </a:cubicBezTo>
                <a:lnTo>
                  <a:pt x="159745" y="46653"/>
                </a:lnTo>
                <a:cubicBezTo>
                  <a:pt x="153525" y="55984"/>
                  <a:pt x="149523" y="67260"/>
                  <a:pt x="141084" y="74645"/>
                </a:cubicBezTo>
                <a:cubicBezTo>
                  <a:pt x="124205" y="89414"/>
                  <a:pt x="85101" y="111967"/>
                  <a:pt x="85101" y="111967"/>
                </a:cubicBezTo>
                <a:cubicBezTo>
                  <a:pt x="78880" y="121298"/>
                  <a:pt x="70994" y="129711"/>
                  <a:pt x="66439" y="139959"/>
                </a:cubicBezTo>
                <a:cubicBezTo>
                  <a:pt x="58450" y="157934"/>
                  <a:pt x="53999" y="177282"/>
                  <a:pt x="47778" y="195943"/>
                </a:cubicBezTo>
                <a:lnTo>
                  <a:pt x="29117" y="251926"/>
                </a:lnTo>
                <a:cubicBezTo>
                  <a:pt x="26007" y="264367"/>
                  <a:pt x="23309" y="276918"/>
                  <a:pt x="19786" y="289249"/>
                </a:cubicBezTo>
                <a:cubicBezTo>
                  <a:pt x="11674" y="317643"/>
                  <a:pt x="2336" y="331208"/>
                  <a:pt x="1125" y="363894"/>
                </a:cubicBezTo>
                <a:cubicBezTo>
                  <a:pt x="-1408" y="432271"/>
                  <a:pt x="1125" y="500743"/>
                  <a:pt x="1125" y="569167"/>
                </a:cubicBezTo>
              </a:path>
            </a:pathLst>
          </a:custGeom>
          <a:noFill/>
          <a:ln w="38100"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1040334"/>
            <a:ext cx="232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Upper-level </a:t>
            </a:r>
            <a:r>
              <a:rPr lang="en-US" sz="2400" dirty="0" smtClean="0">
                <a:solidFill>
                  <a:srgbClr val="FF0000"/>
                </a:solidFill>
              </a:rPr>
              <a:t>flow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8952" y="1040334"/>
            <a:ext cx="423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Near-surface  </a:t>
            </a:r>
            <a:r>
              <a:rPr lang="en-US" sz="2400" dirty="0" smtClean="0">
                <a:solidFill>
                  <a:srgbClr val="FF0000"/>
                </a:solidFill>
              </a:rPr>
              <a:t>flow (~400 m AGL)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wind </a:t>
            </a:r>
            <a:r>
              <a:rPr lang="en-US" sz="3600" dirty="0"/>
              <a:t>pattern 09 </a:t>
            </a:r>
            <a:r>
              <a:rPr lang="en-US" sz="3600" dirty="0" smtClean="0"/>
              <a:t>October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54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wind </a:t>
            </a:r>
            <a:r>
              <a:rPr lang="en-US" sz="3600" dirty="0"/>
              <a:t>pattern </a:t>
            </a:r>
            <a:r>
              <a:rPr lang="en-US" sz="3600" dirty="0" smtClean="0"/>
              <a:t>17 </a:t>
            </a:r>
            <a:r>
              <a:rPr lang="en-US" sz="3600" dirty="0" smtClean="0"/>
              <a:t>October 2012</a:t>
            </a:r>
            <a:endParaRPr lang="en-US" sz="3600" dirty="0"/>
          </a:p>
        </p:txBody>
      </p:sp>
      <p:pic>
        <p:nvPicPr>
          <p:cNvPr id="12" name="Picture 2" descr="S:\Research\PROJECTS\MAIN\MATERHORN\TODWL\MATERHORN_flights\RF07\vector_plot_xy\1017_vector_plot_xy_3000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9"/>
          <a:stretch/>
        </p:blipFill>
        <p:spPr bwMode="auto">
          <a:xfrm>
            <a:off x="0" y="1447018"/>
            <a:ext cx="4337580" cy="4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S:\Research\PROJECTS\MAIN\MATERHORN\TODWL\MATERHORN_flights\RF07\vector_plot_xy\1017_vector_plot_xy_1750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"/>
          <a:stretch/>
        </p:blipFill>
        <p:spPr bwMode="auto">
          <a:xfrm>
            <a:off x="4719866" y="1440631"/>
            <a:ext cx="4337580" cy="404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 rot="7931639">
            <a:off x="6931127" y="3957697"/>
            <a:ext cx="664979" cy="24080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ircular Arrow 17"/>
          <p:cNvSpPr/>
          <p:nvPr/>
        </p:nvSpPr>
        <p:spPr>
          <a:xfrm rot="17255881">
            <a:off x="6446372" y="3678643"/>
            <a:ext cx="454254" cy="745236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84367" y="2920601"/>
            <a:ext cx="427756" cy="642257"/>
          </a:xfrm>
          <a:custGeom>
            <a:avLst/>
            <a:gdLst>
              <a:gd name="connsiteX0" fmla="*/ 290374 w 290374"/>
              <a:gd name="connsiteY0" fmla="*/ 0 h 569167"/>
              <a:gd name="connsiteX1" fmla="*/ 187737 w 290374"/>
              <a:gd name="connsiteY1" fmla="*/ 27992 h 569167"/>
              <a:gd name="connsiteX2" fmla="*/ 159745 w 290374"/>
              <a:gd name="connsiteY2" fmla="*/ 46653 h 569167"/>
              <a:gd name="connsiteX3" fmla="*/ 141084 w 290374"/>
              <a:gd name="connsiteY3" fmla="*/ 74645 h 569167"/>
              <a:gd name="connsiteX4" fmla="*/ 85101 w 290374"/>
              <a:gd name="connsiteY4" fmla="*/ 111967 h 569167"/>
              <a:gd name="connsiteX5" fmla="*/ 66439 w 290374"/>
              <a:gd name="connsiteY5" fmla="*/ 139959 h 569167"/>
              <a:gd name="connsiteX6" fmla="*/ 47778 w 290374"/>
              <a:gd name="connsiteY6" fmla="*/ 195943 h 569167"/>
              <a:gd name="connsiteX7" fmla="*/ 29117 w 290374"/>
              <a:gd name="connsiteY7" fmla="*/ 251926 h 569167"/>
              <a:gd name="connsiteX8" fmla="*/ 19786 w 290374"/>
              <a:gd name="connsiteY8" fmla="*/ 289249 h 569167"/>
              <a:gd name="connsiteX9" fmla="*/ 1125 w 290374"/>
              <a:gd name="connsiteY9" fmla="*/ 363894 h 569167"/>
              <a:gd name="connsiteX10" fmla="*/ 1125 w 290374"/>
              <a:gd name="connsiteY10" fmla="*/ 569167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374" h="569167">
                <a:moveTo>
                  <a:pt x="290374" y="0"/>
                </a:moveTo>
                <a:cubicBezTo>
                  <a:pt x="265332" y="5008"/>
                  <a:pt x="208035" y="14460"/>
                  <a:pt x="187737" y="27992"/>
                </a:cubicBezTo>
                <a:lnTo>
                  <a:pt x="159745" y="46653"/>
                </a:lnTo>
                <a:cubicBezTo>
                  <a:pt x="153525" y="55984"/>
                  <a:pt x="149523" y="67260"/>
                  <a:pt x="141084" y="74645"/>
                </a:cubicBezTo>
                <a:cubicBezTo>
                  <a:pt x="124205" y="89414"/>
                  <a:pt x="85101" y="111967"/>
                  <a:pt x="85101" y="111967"/>
                </a:cubicBezTo>
                <a:cubicBezTo>
                  <a:pt x="78880" y="121298"/>
                  <a:pt x="70994" y="129711"/>
                  <a:pt x="66439" y="139959"/>
                </a:cubicBezTo>
                <a:cubicBezTo>
                  <a:pt x="58450" y="157934"/>
                  <a:pt x="53999" y="177282"/>
                  <a:pt x="47778" y="195943"/>
                </a:cubicBezTo>
                <a:lnTo>
                  <a:pt x="29117" y="251926"/>
                </a:lnTo>
                <a:cubicBezTo>
                  <a:pt x="26007" y="264367"/>
                  <a:pt x="23309" y="276918"/>
                  <a:pt x="19786" y="289249"/>
                </a:cubicBezTo>
                <a:cubicBezTo>
                  <a:pt x="11674" y="317643"/>
                  <a:pt x="2336" y="331208"/>
                  <a:pt x="1125" y="363894"/>
                </a:cubicBezTo>
                <a:cubicBezTo>
                  <a:pt x="-1408" y="432271"/>
                  <a:pt x="1125" y="500743"/>
                  <a:pt x="1125" y="569167"/>
                </a:cubicBezTo>
              </a:path>
            </a:pathLst>
          </a:custGeom>
          <a:noFill/>
          <a:ln w="38100"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520124" flipH="1">
            <a:off x="6936304" y="2955016"/>
            <a:ext cx="619277" cy="679203"/>
          </a:xfrm>
          <a:custGeom>
            <a:avLst/>
            <a:gdLst>
              <a:gd name="connsiteX0" fmla="*/ 290374 w 290374"/>
              <a:gd name="connsiteY0" fmla="*/ 0 h 569167"/>
              <a:gd name="connsiteX1" fmla="*/ 187737 w 290374"/>
              <a:gd name="connsiteY1" fmla="*/ 27992 h 569167"/>
              <a:gd name="connsiteX2" fmla="*/ 159745 w 290374"/>
              <a:gd name="connsiteY2" fmla="*/ 46653 h 569167"/>
              <a:gd name="connsiteX3" fmla="*/ 141084 w 290374"/>
              <a:gd name="connsiteY3" fmla="*/ 74645 h 569167"/>
              <a:gd name="connsiteX4" fmla="*/ 85101 w 290374"/>
              <a:gd name="connsiteY4" fmla="*/ 111967 h 569167"/>
              <a:gd name="connsiteX5" fmla="*/ 66439 w 290374"/>
              <a:gd name="connsiteY5" fmla="*/ 139959 h 569167"/>
              <a:gd name="connsiteX6" fmla="*/ 47778 w 290374"/>
              <a:gd name="connsiteY6" fmla="*/ 195943 h 569167"/>
              <a:gd name="connsiteX7" fmla="*/ 29117 w 290374"/>
              <a:gd name="connsiteY7" fmla="*/ 251926 h 569167"/>
              <a:gd name="connsiteX8" fmla="*/ 19786 w 290374"/>
              <a:gd name="connsiteY8" fmla="*/ 289249 h 569167"/>
              <a:gd name="connsiteX9" fmla="*/ 1125 w 290374"/>
              <a:gd name="connsiteY9" fmla="*/ 363894 h 569167"/>
              <a:gd name="connsiteX10" fmla="*/ 1125 w 290374"/>
              <a:gd name="connsiteY10" fmla="*/ 569167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374" h="569167">
                <a:moveTo>
                  <a:pt x="290374" y="0"/>
                </a:moveTo>
                <a:cubicBezTo>
                  <a:pt x="265332" y="5008"/>
                  <a:pt x="208035" y="14460"/>
                  <a:pt x="187737" y="27992"/>
                </a:cubicBezTo>
                <a:lnTo>
                  <a:pt x="159745" y="46653"/>
                </a:lnTo>
                <a:cubicBezTo>
                  <a:pt x="153525" y="55984"/>
                  <a:pt x="149523" y="67260"/>
                  <a:pt x="141084" y="74645"/>
                </a:cubicBezTo>
                <a:cubicBezTo>
                  <a:pt x="124205" y="89414"/>
                  <a:pt x="85101" y="111967"/>
                  <a:pt x="85101" y="111967"/>
                </a:cubicBezTo>
                <a:cubicBezTo>
                  <a:pt x="78880" y="121298"/>
                  <a:pt x="70994" y="129711"/>
                  <a:pt x="66439" y="139959"/>
                </a:cubicBezTo>
                <a:cubicBezTo>
                  <a:pt x="58450" y="157934"/>
                  <a:pt x="53999" y="177282"/>
                  <a:pt x="47778" y="195943"/>
                </a:cubicBezTo>
                <a:lnTo>
                  <a:pt x="29117" y="251926"/>
                </a:lnTo>
                <a:cubicBezTo>
                  <a:pt x="26007" y="264367"/>
                  <a:pt x="23309" y="276918"/>
                  <a:pt x="19786" y="289249"/>
                </a:cubicBezTo>
                <a:cubicBezTo>
                  <a:pt x="11674" y="317643"/>
                  <a:pt x="2336" y="331208"/>
                  <a:pt x="1125" y="363894"/>
                </a:cubicBezTo>
                <a:cubicBezTo>
                  <a:pt x="-1408" y="432271"/>
                  <a:pt x="1125" y="500743"/>
                  <a:pt x="1125" y="569167"/>
                </a:cubicBezTo>
              </a:path>
            </a:pathLst>
          </a:custGeom>
          <a:noFill/>
          <a:ln w="38100"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3462" y="5903893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Afternoon near-surface flow patterns appears unaffected by synoptic flow speed and direction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040334"/>
            <a:ext cx="232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Upper-level </a:t>
            </a:r>
            <a:r>
              <a:rPr lang="en-US" sz="2400" dirty="0" smtClean="0">
                <a:solidFill>
                  <a:srgbClr val="FF0000"/>
                </a:solidFill>
              </a:rPr>
              <a:t>flow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8952" y="1040334"/>
            <a:ext cx="423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Near-surface  </a:t>
            </a:r>
            <a:r>
              <a:rPr lang="en-US" sz="2400" dirty="0" smtClean="0">
                <a:solidFill>
                  <a:srgbClr val="FF0000"/>
                </a:solidFill>
              </a:rPr>
              <a:t>flow (~400 m AGL)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:\Research\PROJECTS\MAIN\MATERHORN\TODWL\MATERHORN_flights\RF03\vector_plot_xy_DPGVLES\2300\wrfout_d04_2012-10-09_23_00_00_vector_plot_xy_1700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15" y="1841403"/>
            <a:ext cx="43738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vector_plot_xy_v2\1009_vector_plot_xy_1750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8" y="1841403"/>
            <a:ext cx="43738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6386575"/>
            <a:ext cx="28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Yubao</a:t>
            </a:r>
            <a:r>
              <a:rPr lang="en-US" dirty="0" smtClean="0"/>
              <a:t> Liu, NCAR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Preliminary example of comparison with Very Large Eddy Simulation (</a:t>
            </a:r>
            <a:r>
              <a:rPr lang="en-US" sz="2800" dirty="0" smtClean="0"/>
              <a:t>VLES)for </a:t>
            </a:r>
            <a:r>
              <a:rPr lang="en-US" sz="2800" dirty="0" err="1" smtClean="0"/>
              <a:t>Dugway</a:t>
            </a:r>
            <a:r>
              <a:rPr lang="en-US" sz="2800" dirty="0" smtClean="0"/>
              <a:t> Proving Ground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 rot="7931639">
            <a:off x="2553195" y="4473999"/>
            <a:ext cx="664979" cy="24080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52600" y="3343411"/>
            <a:ext cx="427756" cy="642257"/>
          </a:xfrm>
          <a:custGeom>
            <a:avLst/>
            <a:gdLst>
              <a:gd name="connsiteX0" fmla="*/ 290374 w 290374"/>
              <a:gd name="connsiteY0" fmla="*/ 0 h 569167"/>
              <a:gd name="connsiteX1" fmla="*/ 187737 w 290374"/>
              <a:gd name="connsiteY1" fmla="*/ 27992 h 569167"/>
              <a:gd name="connsiteX2" fmla="*/ 159745 w 290374"/>
              <a:gd name="connsiteY2" fmla="*/ 46653 h 569167"/>
              <a:gd name="connsiteX3" fmla="*/ 141084 w 290374"/>
              <a:gd name="connsiteY3" fmla="*/ 74645 h 569167"/>
              <a:gd name="connsiteX4" fmla="*/ 85101 w 290374"/>
              <a:gd name="connsiteY4" fmla="*/ 111967 h 569167"/>
              <a:gd name="connsiteX5" fmla="*/ 66439 w 290374"/>
              <a:gd name="connsiteY5" fmla="*/ 139959 h 569167"/>
              <a:gd name="connsiteX6" fmla="*/ 47778 w 290374"/>
              <a:gd name="connsiteY6" fmla="*/ 195943 h 569167"/>
              <a:gd name="connsiteX7" fmla="*/ 29117 w 290374"/>
              <a:gd name="connsiteY7" fmla="*/ 251926 h 569167"/>
              <a:gd name="connsiteX8" fmla="*/ 19786 w 290374"/>
              <a:gd name="connsiteY8" fmla="*/ 289249 h 569167"/>
              <a:gd name="connsiteX9" fmla="*/ 1125 w 290374"/>
              <a:gd name="connsiteY9" fmla="*/ 363894 h 569167"/>
              <a:gd name="connsiteX10" fmla="*/ 1125 w 290374"/>
              <a:gd name="connsiteY10" fmla="*/ 569167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374" h="569167">
                <a:moveTo>
                  <a:pt x="290374" y="0"/>
                </a:moveTo>
                <a:cubicBezTo>
                  <a:pt x="265332" y="5008"/>
                  <a:pt x="208035" y="14460"/>
                  <a:pt x="187737" y="27992"/>
                </a:cubicBezTo>
                <a:lnTo>
                  <a:pt x="159745" y="46653"/>
                </a:lnTo>
                <a:cubicBezTo>
                  <a:pt x="153525" y="55984"/>
                  <a:pt x="149523" y="67260"/>
                  <a:pt x="141084" y="74645"/>
                </a:cubicBezTo>
                <a:cubicBezTo>
                  <a:pt x="124205" y="89414"/>
                  <a:pt x="85101" y="111967"/>
                  <a:pt x="85101" y="111967"/>
                </a:cubicBezTo>
                <a:cubicBezTo>
                  <a:pt x="78880" y="121298"/>
                  <a:pt x="70994" y="129711"/>
                  <a:pt x="66439" y="139959"/>
                </a:cubicBezTo>
                <a:cubicBezTo>
                  <a:pt x="58450" y="157934"/>
                  <a:pt x="53999" y="177282"/>
                  <a:pt x="47778" y="195943"/>
                </a:cubicBezTo>
                <a:lnTo>
                  <a:pt x="29117" y="251926"/>
                </a:lnTo>
                <a:cubicBezTo>
                  <a:pt x="26007" y="264367"/>
                  <a:pt x="23309" y="276918"/>
                  <a:pt x="19786" y="289249"/>
                </a:cubicBezTo>
                <a:cubicBezTo>
                  <a:pt x="11674" y="317643"/>
                  <a:pt x="2336" y="331208"/>
                  <a:pt x="1125" y="363894"/>
                </a:cubicBezTo>
                <a:cubicBezTo>
                  <a:pt x="-1408" y="432271"/>
                  <a:pt x="1125" y="500743"/>
                  <a:pt x="1125" y="569167"/>
                </a:cubicBezTo>
              </a:path>
            </a:pathLst>
          </a:custGeom>
          <a:noFill/>
          <a:ln w="38100"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520124" flipH="1">
            <a:off x="2504537" y="3377826"/>
            <a:ext cx="619277" cy="679203"/>
          </a:xfrm>
          <a:custGeom>
            <a:avLst/>
            <a:gdLst>
              <a:gd name="connsiteX0" fmla="*/ 290374 w 290374"/>
              <a:gd name="connsiteY0" fmla="*/ 0 h 569167"/>
              <a:gd name="connsiteX1" fmla="*/ 187737 w 290374"/>
              <a:gd name="connsiteY1" fmla="*/ 27992 h 569167"/>
              <a:gd name="connsiteX2" fmla="*/ 159745 w 290374"/>
              <a:gd name="connsiteY2" fmla="*/ 46653 h 569167"/>
              <a:gd name="connsiteX3" fmla="*/ 141084 w 290374"/>
              <a:gd name="connsiteY3" fmla="*/ 74645 h 569167"/>
              <a:gd name="connsiteX4" fmla="*/ 85101 w 290374"/>
              <a:gd name="connsiteY4" fmla="*/ 111967 h 569167"/>
              <a:gd name="connsiteX5" fmla="*/ 66439 w 290374"/>
              <a:gd name="connsiteY5" fmla="*/ 139959 h 569167"/>
              <a:gd name="connsiteX6" fmla="*/ 47778 w 290374"/>
              <a:gd name="connsiteY6" fmla="*/ 195943 h 569167"/>
              <a:gd name="connsiteX7" fmla="*/ 29117 w 290374"/>
              <a:gd name="connsiteY7" fmla="*/ 251926 h 569167"/>
              <a:gd name="connsiteX8" fmla="*/ 19786 w 290374"/>
              <a:gd name="connsiteY8" fmla="*/ 289249 h 569167"/>
              <a:gd name="connsiteX9" fmla="*/ 1125 w 290374"/>
              <a:gd name="connsiteY9" fmla="*/ 363894 h 569167"/>
              <a:gd name="connsiteX10" fmla="*/ 1125 w 290374"/>
              <a:gd name="connsiteY10" fmla="*/ 569167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374" h="569167">
                <a:moveTo>
                  <a:pt x="290374" y="0"/>
                </a:moveTo>
                <a:cubicBezTo>
                  <a:pt x="265332" y="5008"/>
                  <a:pt x="208035" y="14460"/>
                  <a:pt x="187737" y="27992"/>
                </a:cubicBezTo>
                <a:lnTo>
                  <a:pt x="159745" y="46653"/>
                </a:lnTo>
                <a:cubicBezTo>
                  <a:pt x="153525" y="55984"/>
                  <a:pt x="149523" y="67260"/>
                  <a:pt x="141084" y="74645"/>
                </a:cubicBezTo>
                <a:cubicBezTo>
                  <a:pt x="124205" y="89414"/>
                  <a:pt x="85101" y="111967"/>
                  <a:pt x="85101" y="111967"/>
                </a:cubicBezTo>
                <a:cubicBezTo>
                  <a:pt x="78880" y="121298"/>
                  <a:pt x="70994" y="129711"/>
                  <a:pt x="66439" y="139959"/>
                </a:cubicBezTo>
                <a:cubicBezTo>
                  <a:pt x="58450" y="157934"/>
                  <a:pt x="53999" y="177282"/>
                  <a:pt x="47778" y="195943"/>
                </a:cubicBezTo>
                <a:lnTo>
                  <a:pt x="29117" y="251926"/>
                </a:lnTo>
                <a:cubicBezTo>
                  <a:pt x="26007" y="264367"/>
                  <a:pt x="23309" y="276918"/>
                  <a:pt x="19786" y="289249"/>
                </a:cubicBezTo>
                <a:cubicBezTo>
                  <a:pt x="11674" y="317643"/>
                  <a:pt x="2336" y="331208"/>
                  <a:pt x="1125" y="363894"/>
                </a:cubicBezTo>
                <a:cubicBezTo>
                  <a:pt x="-1408" y="432271"/>
                  <a:pt x="1125" y="500743"/>
                  <a:pt x="1125" y="569167"/>
                </a:cubicBezTo>
              </a:path>
            </a:pathLst>
          </a:custGeom>
          <a:noFill/>
          <a:ln w="38100"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7931639">
            <a:off x="6809535" y="4626399"/>
            <a:ext cx="664979" cy="24080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925111" y="3343410"/>
            <a:ext cx="427756" cy="642257"/>
          </a:xfrm>
          <a:custGeom>
            <a:avLst/>
            <a:gdLst>
              <a:gd name="connsiteX0" fmla="*/ 290374 w 290374"/>
              <a:gd name="connsiteY0" fmla="*/ 0 h 569167"/>
              <a:gd name="connsiteX1" fmla="*/ 187737 w 290374"/>
              <a:gd name="connsiteY1" fmla="*/ 27992 h 569167"/>
              <a:gd name="connsiteX2" fmla="*/ 159745 w 290374"/>
              <a:gd name="connsiteY2" fmla="*/ 46653 h 569167"/>
              <a:gd name="connsiteX3" fmla="*/ 141084 w 290374"/>
              <a:gd name="connsiteY3" fmla="*/ 74645 h 569167"/>
              <a:gd name="connsiteX4" fmla="*/ 85101 w 290374"/>
              <a:gd name="connsiteY4" fmla="*/ 111967 h 569167"/>
              <a:gd name="connsiteX5" fmla="*/ 66439 w 290374"/>
              <a:gd name="connsiteY5" fmla="*/ 139959 h 569167"/>
              <a:gd name="connsiteX6" fmla="*/ 47778 w 290374"/>
              <a:gd name="connsiteY6" fmla="*/ 195943 h 569167"/>
              <a:gd name="connsiteX7" fmla="*/ 29117 w 290374"/>
              <a:gd name="connsiteY7" fmla="*/ 251926 h 569167"/>
              <a:gd name="connsiteX8" fmla="*/ 19786 w 290374"/>
              <a:gd name="connsiteY8" fmla="*/ 289249 h 569167"/>
              <a:gd name="connsiteX9" fmla="*/ 1125 w 290374"/>
              <a:gd name="connsiteY9" fmla="*/ 363894 h 569167"/>
              <a:gd name="connsiteX10" fmla="*/ 1125 w 290374"/>
              <a:gd name="connsiteY10" fmla="*/ 569167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374" h="569167">
                <a:moveTo>
                  <a:pt x="290374" y="0"/>
                </a:moveTo>
                <a:cubicBezTo>
                  <a:pt x="265332" y="5008"/>
                  <a:pt x="208035" y="14460"/>
                  <a:pt x="187737" y="27992"/>
                </a:cubicBezTo>
                <a:lnTo>
                  <a:pt x="159745" y="46653"/>
                </a:lnTo>
                <a:cubicBezTo>
                  <a:pt x="153525" y="55984"/>
                  <a:pt x="149523" y="67260"/>
                  <a:pt x="141084" y="74645"/>
                </a:cubicBezTo>
                <a:cubicBezTo>
                  <a:pt x="124205" y="89414"/>
                  <a:pt x="85101" y="111967"/>
                  <a:pt x="85101" y="111967"/>
                </a:cubicBezTo>
                <a:cubicBezTo>
                  <a:pt x="78880" y="121298"/>
                  <a:pt x="70994" y="129711"/>
                  <a:pt x="66439" y="139959"/>
                </a:cubicBezTo>
                <a:cubicBezTo>
                  <a:pt x="58450" y="157934"/>
                  <a:pt x="53999" y="177282"/>
                  <a:pt x="47778" y="195943"/>
                </a:cubicBezTo>
                <a:lnTo>
                  <a:pt x="29117" y="251926"/>
                </a:lnTo>
                <a:cubicBezTo>
                  <a:pt x="26007" y="264367"/>
                  <a:pt x="23309" y="276918"/>
                  <a:pt x="19786" y="289249"/>
                </a:cubicBezTo>
                <a:cubicBezTo>
                  <a:pt x="11674" y="317643"/>
                  <a:pt x="2336" y="331208"/>
                  <a:pt x="1125" y="363894"/>
                </a:cubicBezTo>
                <a:cubicBezTo>
                  <a:pt x="-1408" y="432271"/>
                  <a:pt x="1125" y="500743"/>
                  <a:pt x="1125" y="569167"/>
                </a:cubicBezTo>
              </a:path>
            </a:pathLst>
          </a:custGeom>
          <a:noFill/>
          <a:ln w="38100"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520124" flipH="1">
            <a:off x="6677048" y="3377825"/>
            <a:ext cx="619277" cy="679203"/>
          </a:xfrm>
          <a:custGeom>
            <a:avLst/>
            <a:gdLst>
              <a:gd name="connsiteX0" fmla="*/ 290374 w 290374"/>
              <a:gd name="connsiteY0" fmla="*/ 0 h 569167"/>
              <a:gd name="connsiteX1" fmla="*/ 187737 w 290374"/>
              <a:gd name="connsiteY1" fmla="*/ 27992 h 569167"/>
              <a:gd name="connsiteX2" fmla="*/ 159745 w 290374"/>
              <a:gd name="connsiteY2" fmla="*/ 46653 h 569167"/>
              <a:gd name="connsiteX3" fmla="*/ 141084 w 290374"/>
              <a:gd name="connsiteY3" fmla="*/ 74645 h 569167"/>
              <a:gd name="connsiteX4" fmla="*/ 85101 w 290374"/>
              <a:gd name="connsiteY4" fmla="*/ 111967 h 569167"/>
              <a:gd name="connsiteX5" fmla="*/ 66439 w 290374"/>
              <a:gd name="connsiteY5" fmla="*/ 139959 h 569167"/>
              <a:gd name="connsiteX6" fmla="*/ 47778 w 290374"/>
              <a:gd name="connsiteY6" fmla="*/ 195943 h 569167"/>
              <a:gd name="connsiteX7" fmla="*/ 29117 w 290374"/>
              <a:gd name="connsiteY7" fmla="*/ 251926 h 569167"/>
              <a:gd name="connsiteX8" fmla="*/ 19786 w 290374"/>
              <a:gd name="connsiteY8" fmla="*/ 289249 h 569167"/>
              <a:gd name="connsiteX9" fmla="*/ 1125 w 290374"/>
              <a:gd name="connsiteY9" fmla="*/ 363894 h 569167"/>
              <a:gd name="connsiteX10" fmla="*/ 1125 w 290374"/>
              <a:gd name="connsiteY10" fmla="*/ 569167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374" h="569167">
                <a:moveTo>
                  <a:pt x="290374" y="0"/>
                </a:moveTo>
                <a:cubicBezTo>
                  <a:pt x="265332" y="5008"/>
                  <a:pt x="208035" y="14460"/>
                  <a:pt x="187737" y="27992"/>
                </a:cubicBezTo>
                <a:lnTo>
                  <a:pt x="159745" y="46653"/>
                </a:lnTo>
                <a:cubicBezTo>
                  <a:pt x="153525" y="55984"/>
                  <a:pt x="149523" y="67260"/>
                  <a:pt x="141084" y="74645"/>
                </a:cubicBezTo>
                <a:cubicBezTo>
                  <a:pt x="124205" y="89414"/>
                  <a:pt x="85101" y="111967"/>
                  <a:pt x="85101" y="111967"/>
                </a:cubicBezTo>
                <a:cubicBezTo>
                  <a:pt x="78880" y="121298"/>
                  <a:pt x="70994" y="129711"/>
                  <a:pt x="66439" y="139959"/>
                </a:cubicBezTo>
                <a:cubicBezTo>
                  <a:pt x="58450" y="157934"/>
                  <a:pt x="53999" y="177282"/>
                  <a:pt x="47778" y="195943"/>
                </a:cubicBezTo>
                <a:lnTo>
                  <a:pt x="29117" y="251926"/>
                </a:lnTo>
                <a:cubicBezTo>
                  <a:pt x="26007" y="264367"/>
                  <a:pt x="23309" y="276918"/>
                  <a:pt x="19786" y="289249"/>
                </a:cubicBezTo>
                <a:cubicBezTo>
                  <a:pt x="11674" y="317643"/>
                  <a:pt x="2336" y="331208"/>
                  <a:pt x="1125" y="363894"/>
                </a:cubicBezTo>
                <a:cubicBezTo>
                  <a:pt x="-1408" y="432271"/>
                  <a:pt x="1125" y="500743"/>
                  <a:pt x="1125" y="569167"/>
                </a:cubicBezTo>
              </a:path>
            </a:pathLst>
          </a:custGeom>
          <a:noFill/>
          <a:ln w="38100"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0739" y="2133600"/>
            <a:ext cx="18272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300-m simulation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87549" y="1271166"/>
            <a:ext cx="423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Near-surface  </a:t>
            </a:r>
            <a:r>
              <a:rPr lang="en-US" sz="2400" dirty="0" smtClean="0">
                <a:solidFill>
                  <a:srgbClr val="FF0000"/>
                </a:solidFill>
              </a:rPr>
              <a:t>flow (~400 m AGL)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548</Words>
  <Application>Microsoft Office PowerPoint</Application>
  <PresentationFormat>On-screen Show (4:3)</PresentationFormat>
  <Paragraphs>74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Observations and simulations of the wind structure in the boundary layer around an isolated mountain during the MATERHORN field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 pattern 09 October 2012</vt:lpstr>
      <vt:lpstr>wind pattern 17 October 2012</vt:lpstr>
      <vt:lpstr>Preliminary example of comparison with Very Large Eddy Simulation (VLES)for Dugway Proving Ground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sfd3d</dc:creator>
  <cp:lastModifiedBy>SFD3D</cp:lastModifiedBy>
  <cp:revision>130</cp:revision>
  <dcterms:created xsi:type="dcterms:W3CDTF">2011-09-12T00:24:01Z</dcterms:created>
  <dcterms:modified xsi:type="dcterms:W3CDTF">2013-12-09T15:47:06Z</dcterms:modified>
</cp:coreProperties>
</file>