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sldIdLst>
    <p:sldId id="433" r:id="rId2"/>
    <p:sldId id="476" r:id="rId3"/>
    <p:sldId id="335" r:id="rId4"/>
    <p:sldId id="480" r:id="rId5"/>
    <p:sldId id="491" r:id="rId6"/>
    <p:sldId id="441" r:id="rId7"/>
    <p:sldId id="437" r:id="rId8"/>
    <p:sldId id="436" r:id="rId9"/>
    <p:sldId id="505" r:id="rId10"/>
    <p:sldId id="483" r:id="rId11"/>
    <p:sldId id="484" r:id="rId12"/>
    <p:sldId id="492" r:id="rId13"/>
    <p:sldId id="504" r:id="rId14"/>
    <p:sldId id="495" r:id="rId15"/>
    <p:sldId id="375" r:id="rId16"/>
    <p:sldId id="473" r:id="rId17"/>
    <p:sldId id="376" r:id="rId18"/>
    <p:sldId id="453" r:id="rId19"/>
    <p:sldId id="493" r:id="rId20"/>
    <p:sldId id="489" r:id="rId21"/>
    <p:sldId id="494" r:id="rId22"/>
    <p:sldId id="496" r:id="rId23"/>
    <p:sldId id="506" r:id="rId24"/>
    <p:sldId id="447" r:id="rId25"/>
    <p:sldId id="487" r:id="rId26"/>
    <p:sldId id="488" r:id="rId27"/>
    <p:sldId id="500" r:id="rId28"/>
    <p:sldId id="497" r:id="rId29"/>
    <p:sldId id="445" r:id="rId30"/>
    <p:sldId id="439" r:id="rId31"/>
    <p:sldId id="498" r:id="rId32"/>
    <p:sldId id="499" r:id="rId33"/>
    <p:sldId id="501" r:id="rId34"/>
    <p:sldId id="502" r:id="rId35"/>
    <p:sldId id="503" r:id="rId36"/>
    <p:sldId id="490" r:id="rId37"/>
    <p:sldId id="342" r:id="rId38"/>
    <p:sldId id="47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6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6953" autoAdjust="0"/>
  </p:normalViewPr>
  <p:slideViewPr>
    <p:cSldViewPr snapToGrid="0" snapToObjects="1">
      <p:cViewPr varScale="1">
        <p:scale>
          <a:sx n="92" d="100"/>
          <a:sy n="92" d="100"/>
        </p:scale>
        <p:origin x="-1480" y="-10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9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CA8FA-4F10-BA4F-9397-563A7C9D5DA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DB2A9-2AA2-0D4A-9A68-680D21A8D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5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5D089-368A-7D48-9E13-C5058194DD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74DD8-8757-8F42-AC14-C518CF01D48A}" type="datetimeFigureOut">
              <a:rPr lang="en-US" smtClean="0"/>
              <a:pPr/>
              <a:t>11/13/15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5D089-368A-7D48-9E13-C5058194DD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gif"/><Relationship Id="rId5" Type="http://schemas.openxmlformats.org/officeDocument/2006/relationships/image" Target="../media/image21.png"/><Relationship Id="rId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cl.cse.nd.edu/research/papers/wqh-cluster13.pdf" TargetMode="External"/><Relationship Id="rId3" Type="http://schemas.openxmlformats.org/officeDocument/2006/relationships/hyperlink" Target="http://dx.doi.org/10.1109/CLUSTER.2013.67026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eeexplore.ieee.org/xpl/articleDetails.jsp?arnumber=731092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cse.ohio-state.edu/mlss09/nsf_logo.jpg&amp;imgrefurl=http://www.cse.ohio-state.edu/mlss09/&amp;usg=__zxcUX_lch5XLVcIZHfU-LnOxe0E=&amp;h=692&amp;w=692&amp;sz=173&amp;hl=en&amp;start=1&amp;sig2=3X2k5jwHk0f0y8d74GDuuQ&amp;tbnid=PoXQ4GjK2sVdaM:&amp;tbnh=139&amp;tbnw=139&amp;prev=/images?q=nsf+logo&amp;gbv=2&amp;hl=en&amp;ei=PnuBSonmEdTymQfc3O2rCw" TargetMode="External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cl.cse.nd.edu" TargetMode="External"/><Relationship Id="rId4" Type="http://schemas.openxmlformats.org/officeDocument/2006/relationships/hyperlink" Target="http://www.nd.edu/~dthain" TargetMode="External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obster.crc.nd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8367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Analyzing LHC Data on 10K Cores</a:t>
            </a:r>
            <a:br>
              <a:rPr lang="en-US" b="1" dirty="0" smtClean="0"/>
            </a:br>
            <a:r>
              <a:rPr lang="en-US" b="1" dirty="0" smtClean="0"/>
              <a:t>with Lobster and Work Queue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433" y="3013433"/>
            <a:ext cx="7279104" cy="279132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Douglas </a:t>
            </a:r>
            <a:r>
              <a:rPr lang="en-US" b="1" dirty="0" err="1" smtClean="0">
                <a:solidFill>
                  <a:schemeClr val="tx1"/>
                </a:solidFill>
              </a:rPr>
              <a:t>Thain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(on behalf of the Lobster </a:t>
            </a:r>
            <a:r>
              <a:rPr lang="en-US" b="1" dirty="0" smtClean="0">
                <a:solidFill>
                  <a:schemeClr val="tx1"/>
                </a:solidFill>
              </a:rPr>
              <a:t>Team)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535" y="4824431"/>
            <a:ext cx="4914533" cy="115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Opportunity and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unused computing power available!</a:t>
            </a:r>
          </a:p>
          <a:p>
            <a:r>
              <a:rPr lang="en-US" dirty="0" smtClean="0"/>
              <a:t>And, you don’t have to wait in a global queue.</a:t>
            </a:r>
          </a:p>
          <a:p>
            <a:r>
              <a:rPr lang="en-US" dirty="0" smtClean="0"/>
              <a:t>But, machines are not dedicated to you, so they come and go quickly.</a:t>
            </a:r>
          </a:p>
          <a:p>
            <a:r>
              <a:rPr lang="en-US" dirty="0" smtClean="0"/>
              <a:t>Machines are not configured for you, so you cannot expect your software to be installed.</a:t>
            </a:r>
          </a:p>
          <a:p>
            <a:r>
              <a:rPr lang="en-US" dirty="0" smtClean="0"/>
              <a:t>Output data must be evacuated quickly, otherwise it can be lost on eviction.</a:t>
            </a:r>
          </a:p>
        </p:txBody>
      </p:sp>
    </p:spTree>
    <p:extLst>
      <p:ext uri="{BB962C8B-B14F-4D97-AF65-F5344CB8AC3E}">
        <p14:creationId xmlns:p14="http://schemas.microsoft.com/office/powerpoint/2010/main" val="799236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90"/>
            <a:ext cx="8229600" cy="1143000"/>
          </a:xfrm>
        </p:spPr>
        <p:txBody>
          <a:bodyPr/>
          <a:lstStyle/>
          <a:p>
            <a:r>
              <a:rPr lang="en-US" dirty="0" smtClean="0"/>
              <a:t>Lobster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927"/>
            <a:ext cx="8686800" cy="1719561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A personal data analysis system for custom codes running on non-dedicated machines at large scale.</a:t>
            </a:r>
            <a:endParaRPr lang="en-US" i="1" dirty="0"/>
          </a:p>
        </p:txBody>
      </p:sp>
      <p:pic>
        <p:nvPicPr>
          <p:cNvPr id="5" name="Picture 4" descr="Screen Shot 2015-11-13 at 2.1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47" y="2422979"/>
            <a:ext cx="4473039" cy="3960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8945" y="6257675"/>
            <a:ext cx="382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http://</a:t>
            </a:r>
            <a:r>
              <a:rPr lang="en-US" sz="2800" dirty="0" err="1" smtClean="0"/>
              <a:t>lobster.crc.nd.edu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859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 Architecture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6580" y="2039946"/>
            <a:ext cx="3579252" cy="3315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4763" y="2071635"/>
            <a:ext cx="1720516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Lobster </a:t>
            </a:r>
            <a:r>
              <a:rPr lang="en-US" dirty="0" smtClean="0"/>
              <a:t>Master</a:t>
            </a:r>
          </a:p>
        </p:txBody>
      </p:sp>
      <p:sp>
        <p:nvSpPr>
          <p:cNvPr id="7" name="Can 6"/>
          <p:cNvSpPr/>
          <p:nvPr/>
        </p:nvSpPr>
        <p:spPr>
          <a:xfrm>
            <a:off x="812173" y="3887915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3690420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469823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XRootD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516" y="1380217"/>
            <a:ext cx="24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Analyze( Dataset, Code 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75904" y="2420023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875904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667656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667656" y="3825427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3659409" y="2420023"/>
            <a:ext cx="2983478" cy="2583446"/>
            <a:chOff x="3659409" y="2634445"/>
            <a:chExt cx="2983478" cy="2583446"/>
          </a:xfrm>
        </p:grpSpPr>
        <p:sp>
          <p:nvSpPr>
            <p:cNvPr id="41" name="Rounded Rectangle 40"/>
            <p:cNvSpPr/>
            <p:nvPr/>
          </p:nvSpPr>
          <p:spPr>
            <a:xfrm>
              <a:off x="3667656" y="2634445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750344" y="4042919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875904" y="4042919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758591" y="2646501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4758591" y="3334928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659409" y="4747840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875904" y="4747840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4746220" y="4589119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3623619" y="2466240"/>
            <a:ext cx="2963858" cy="2559517"/>
            <a:chOff x="3613223" y="2736831"/>
            <a:chExt cx="2963858" cy="2559517"/>
          </a:xfrm>
        </p:grpSpPr>
        <p:sp>
          <p:nvSpPr>
            <p:cNvPr id="67" name="Rounded Rectangle 66"/>
            <p:cNvSpPr/>
            <p:nvPr/>
          </p:nvSpPr>
          <p:spPr>
            <a:xfrm>
              <a:off x="3613223" y="2736831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689301" y="2736831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689301" y="3412101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85988" y="4137334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613223" y="4826297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810098" y="4826297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5810098" y="4141486"/>
              <a:ext cx="766983" cy="47005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Task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>
            <a:stCxn id="13" idx="1"/>
            <a:endCxn id="70" idx="2"/>
          </p:cNvCxnSpPr>
          <p:nvPr/>
        </p:nvCxnSpPr>
        <p:spPr>
          <a:xfrm flipH="1" flipV="1">
            <a:off x="5079876" y="4336794"/>
            <a:ext cx="948774" cy="120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70" idx="2"/>
          </p:cNvCxnSpPr>
          <p:nvPr/>
        </p:nvCxnSpPr>
        <p:spPr>
          <a:xfrm flipV="1">
            <a:off x="4249247" y="4336794"/>
            <a:ext cx="830629" cy="120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38043" y="4093522"/>
            <a:ext cx="4158341" cy="1437345"/>
            <a:chOff x="538043" y="4307944"/>
            <a:chExt cx="4158341" cy="1437345"/>
          </a:xfrm>
        </p:grpSpPr>
        <p:sp>
          <p:nvSpPr>
            <p:cNvPr id="29" name="Rectangle 28"/>
            <p:cNvSpPr/>
            <p:nvPr/>
          </p:nvSpPr>
          <p:spPr>
            <a:xfrm>
              <a:off x="874198" y="5178835"/>
              <a:ext cx="222673" cy="235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49271" y="5178835"/>
              <a:ext cx="222673" cy="235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344" y="5178835"/>
              <a:ext cx="222673" cy="235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70" idx="1"/>
              <a:endCxn id="31" idx="3"/>
            </p:cNvCxnSpPr>
            <p:nvPr/>
          </p:nvCxnSpPr>
          <p:spPr>
            <a:xfrm flipH="1">
              <a:off x="1847017" y="4307944"/>
              <a:ext cx="2849367" cy="9884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38043" y="5437512"/>
              <a:ext cx="1650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Output Chunks</a:t>
              </a:r>
              <a:endParaRPr lang="en-US" sz="1400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88785" y="2217657"/>
            <a:ext cx="2569806" cy="2336365"/>
            <a:chOff x="2188785" y="2432079"/>
            <a:chExt cx="2569806" cy="2336365"/>
          </a:xfrm>
        </p:grpSpPr>
        <p:cxnSp>
          <p:nvCxnSpPr>
            <p:cNvPr id="94" name="Straight Arrow Connector 93"/>
            <p:cNvCxnSpPr>
              <a:stCxn id="5" idx="3"/>
              <a:endCxn id="41" idx="1"/>
            </p:cNvCxnSpPr>
            <p:nvPr/>
          </p:nvCxnSpPr>
          <p:spPr>
            <a:xfrm>
              <a:off x="2205279" y="2620710"/>
              <a:ext cx="1462377" cy="2405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endCxn id="59" idx="1"/>
            </p:cNvCxnSpPr>
            <p:nvPr/>
          </p:nvCxnSpPr>
          <p:spPr>
            <a:xfrm>
              <a:off x="2188785" y="2432079"/>
              <a:ext cx="1470624" cy="23363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5" idx="3"/>
              <a:endCxn id="52" idx="1"/>
            </p:cNvCxnSpPr>
            <p:nvPr/>
          </p:nvCxnSpPr>
          <p:spPr>
            <a:xfrm>
              <a:off x="2205279" y="2620710"/>
              <a:ext cx="2553312" cy="9409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5" idx="3"/>
              <a:endCxn id="45" idx="1"/>
            </p:cNvCxnSpPr>
            <p:nvPr/>
          </p:nvCxnSpPr>
          <p:spPr>
            <a:xfrm>
              <a:off x="2205279" y="2620710"/>
              <a:ext cx="2545065" cy="16489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5" idx="3"/>
              <a:endCxn id="51" idx="1"/>
            </p:cNvCxnSpPr>
            <p:nvPr/>
          </p:nvCxnSpPr>
          <p:spPr>
            <a:xfrm>
              <a:off x="2205279" y="2620710"/>
              <a:ext cx="2553312" cy="2525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/>
          <p:cNvSpPr txBox="1"/>
          <p:nvPr/>
        </p:nvSpPr>
        <p:spPr>
          <a:xfrm>
            <a:off x="3816102" y="1647609"/>
            <a:ext cx="251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Batch System</a:t>
            </a:r>
            <a:endParaRPr lang="en-US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538043" y="2420023"/>
            <a:ext cx="3869907" cy="2626156"/>
            <a:chOff x="538043" y="2661945"/>
            <a:chExt cx="3869907" cy="2626156"/>
          </a:xfrm>
        </p:grpSpPr>
        <p:sp>
          <p:nvSpPr>
            <p:cNvPr id="36" name="Rectangle 35"/>
            <p:cNvSpPr/>
            <p:nvPr/>
          </p:nvSpPr>
          <p:spPr>
            <a:xfrm>
              <a:off x="882106" y="3725396"/>
              <a:ext cx="972819" cy="235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8043" y="3361105"/>
              <a:ext cx="1650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Output Files</a:t>
              </a:r>
              <a:endParaRPr lang="en-US" sz="1400" dirty="0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3640967" y="2661945"/>
              <a:ext cx="766983" cy="50473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Merge</a:t>
              </a:r>
              <a:endParaRPr lang="en-US" sz="1400" dirty="0"/>
            </a:p>
          </p:txBody>
        </p:sp>
        <p:cxnSp>
          <p:nvCxnSpPr>
            <p:cNvPr id="121" name="Straight Arrow Connector 120"/>
            <p:cNvCxnSpPr>
              <a:stCxn id="31" idx="3"/>
              <a:endCxn id="119" idx="1"/>
            </p:cNvCxnSpPr>
            <p:nvPr/>
          </p:nvCxnSpPr>
          <p:spPr>
            <a:xfrm flipV="1">
              <a:off x="1847017" y="2914313"/>
              <a:ext cx="1793950" cy="23737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9" idx="1"/>
              <a:endCxn id="36" idx="3"/>
            </p:cNvCxnSpPr>
            <p:nvPr/>
          </p:nvCxnSpPr>
          <p:spPr>
            <a:xfrm flipH="1">
              <a:off x="1854925" y="2914313"/>
              <a:ext cx="1786042" cy="9285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2300948" y="5681822"/>
            <a:ext cx="13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Software</a:t>
            </a:r>
          </a:p>
          <a:p>
            <a:pPr algn="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634639" y="5690069"/>
            <a:ext cx="182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Distribution</a:t>
            </a:r>
          </a:p>
          <a:p>
            <a:r>
              <a:rPr lang="en-US" dirty="0" smtClean="0"/>
              <a:t>Network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935832" y="3374328"/>
            <a:ext cx="1822616" cy="646331"/>
            <a:chOff x="6935832" y="3374328"/>
            <a:chExt cx="1822616" cy="646331"/>
          </a:xfrm>
        </p:grpSpPr>
        <p:sp>
          <p:nvSpPr>
            <p:cNvPr id="127" name="TextBox 126"/>
            <p:cNvSpPr txBox="1"/>
            <p:nvPr/>
          </p:nvSpPr>
          <p:spPr>
            <a:xfrm>
              <a:off x="7587356" y="3374328"/>
              <a:ext cx="1171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</a:t>
              </a:r>
            </a:p>
            <a:p>
              <a:r>
                <a:rPr lang="en-US" dirty="0" smtClean="0"/>
                <a:t>Workers</a:t>
              </a:r>
              <a:endParaRPr lang="en-US" dirty="0"/>
            </a:p>
          </p:txBody>
        </p:sp>
        <p:cxnSp>
          <p:nvCxnSpPr>
            <p:cNvPr id="129" name="Straight Arrow Connector 128"/>
            <p:cNvCxnSpPr>
              <a:stCxn id="127" idx="1"/>
              <a:endCxn id="4" idx="3"/>
            </p:cNvCxnSpPr>
            <p:nvPr/>
          </p:nvCxnSpPr>
          <p:spPr>
            <a:xfrm flipH="1">
              <a:off x="6935832" y="3697494"/>
              <a:ext cx="651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>
            <a:stCxn id="15" idx="2"/>
            <a:endCxn id="5" idx="0"/>
          </p:cNvCxnSpPr>
          <p:nvPr/>
        </p:nvCxnSpPr>
        <p:spPr>
          <a:xfrm flipH="1">
            <a:off x="1345021" y="1749549"/>
            <a:ext cx="1283" cy="322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16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Nothing Left Behind!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6580" y="2039946"/>
            <a:ext cx="3579252" cy="3315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4763" y="2071635"/>
            <a:ext cx="1720516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Lobster </a:t>
            </a:r>
            <a:r>
              <a:rPr lang="en-US" dirty="0" smtClean="0"/>
              <a:t>Master</a:t>
            </a:r>
          </a:p>
        </p:txBody>
      </p:sp>
      <p:sp>
        <p:nvSpPr>
          <p:cNvPr id="7" name="Can 6"/>
          <p:cNvSpPr/>
          <p:nvPr/>
        </p:nvSpPr>
        <p:spPr>
          <a:xfrm>
            <a:off x="812173" y="3887915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3690420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13" name="Can 12"/>
          <p:cNvSpPr/>
          <p:nvPr/>
        </p:nvSpPr>
        <p:spPr>
          <a:xfrm>
            <a:off x="5469823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XRootD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0516" y="1380217"/>
            <a:ext cx="247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Analyze( Dataset, Code 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875904" y="2420023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875904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3667656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3667656" y="3825427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ounded Rectangle 83"/>
          <p:cNvSpPr/>
          <p:nvPr/>
        </p:nvSpPr>
        <p:spPr>
          <a:xfrm>
            <a:off x="4746220" y="4589119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874198" y="4964413"/>
            <a:ext cx="222673" cy="235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49271" y="4964413"/>
            <a:ext cx="222673" cy="235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24344" y="4964413"/>
            <a:ext cx="222673" cy="235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538043" y="5223090"/>
            <a:ext cx="16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Chunks</a:t>
            </a:r>
            <a:endParaRPr lang="en-US" sz="14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816102" y="1647609"/>
            <a:ext cx="251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Batch System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882106" y="3483474"/>
            <a:ext cx="972819" cy="235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38043" y="3119183"/>
            <a:ext cx="1650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Output Files</a:t>
            </a:r>
            <a:endParaRPr lang="en-US" sz="14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300948" y="5681822"/>
            <a:ext cx="13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Software</a:t>
            </a:r>
          </a:p>
          <a:p>
            <a:pPr algn="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6634639" y="5690069"/>
            <a:ext cx="182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Distribution</a:t>
            </a:r>
          </a:p>
          <a:p>
            <a:r>
              <a:rPr lang="en-US" dirty="0" smtClean="0"/>
              <a:t>Network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935832" y="3374328"/>
            <a:ext cx="1822616" cy="646331"/>
            <a:chOff x="6935832" y="3374328"/>
            <a:chExt cx="1822616" cy="646331"/>
          </a:xfrm>
        </p:grpSpPr>
        <p:sp>
          <p:nvSpPr>
            <p:cNvPr id="127" name="TextBox 126"/>
            <p:cNvSpPr txBox="1"/>
            <p:nvPr/>
          </p:nvSpPr>
          <p:spPr>
            <a:xfrm>
              <a:off x="7587356" y="3374328"/>
              <a:ext cx="1171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Submit</a:t>
              </a:r>
            </a:p>
            <a:p>
              <a:r>
                <a:rPr lang="en-US" dirty="0" smtClean="0"/>
                <a:t>Workers</a:t>
              </a:r>
              <a:endParaRPr lang="en-US" dirty="0"/>
            </a:p>
          </p:txBody>
        </p:sp>
        <p:cxnSp>
          <p:nvCxnSpPr>
            <p:cNvPr id="129" name="Straight Arrow Connector 128"/>
            <p:cNvCxnSpPr>
              <a:stCxn id="127" idx="1"/>
              <a:endCxn id="4" idx="3"/>
            </p:cNvCxnSpPr>
            <p:nvPr/>
          </p:nvCxnSpPr>
          <p:spPr>
            <a:xfrm flipH="1">
              <a:off x="6935832" y="3697494"/>
              <a:ext cx="651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>
            <a:stCxn id="15" idx="2"/>
            <a:endCxn id="5" idx="0"/>
          </p:cNvCxnSpPr>
          <p:nvPr/>
        </p:nvCxnSpPr>
        <p:spPr>
          <a:xfrm flipH="1">
            <a:off x="1345021" y="1749549"/>
            <a:ext cx="1283" cy="322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7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86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Task Management</a:t>
            </a:r>
            <a:br>
              <a:rPr lang="en-US" dirty="0" smtClean="0"/>
            </a:br>
            <a:r>
              <a:rPr lang="en-US" dirty="0" smtClean="0"/>
              <a:t>with Work Queue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4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7859-0C56-45DB-8912-DD3E526AF64D}" type="slidenum">
              <a:rPr lang="en-US"/>
              <a:pPr/>
              <a:t>15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6400" y="304800"/>
            <a:ext cx="5197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Work Queue Library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1647" y="5867400"/>
            <a:ext cx="731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http://ccl.cse.nd.edu/software/workqueue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05000" y="1640681"/>
            <a:ext cx="5257800" cy="3693319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#include  “</a:t>
            </a:r>
            <a:r>
              <a:rPr lang="en-US" b="1" dirty="0" err="1" smtClean="0">
                <a:solidFill>
                  <a:schemeClr val="tx2"/>
                </a:solidFill>
              </a:rPr>
              <a:t>work_queue.h</a:t>
            </a:r>
            <a:r>
              <a:rPr lang="en-US" b="1" dirty="0" smtClean="0"/>
              <a:t>”</a:t>
            </a:r>
          </a:p>
          <a:p>
            <a:endParaRPr lang="en-US" b="1" dirty="0" smtClean="0"/>
          </a:p>
          <a:p>
            <a:r>
              <a:rPr lang="en-US" b="1" dirty="0" smtClean="0"/>
              <a:t>while( not done ) {</a:t>
            </a:r>
          </a:p>
          <a:p>
            <a:endParaRPr lang="en-US" b="1" dirty="0" smtClean="0"/>
          </a:p>
          <a:p>
            <a:r>
              <a:rPr lang="en-US" b="1" dirty="0" smtClean="0"/>
              <a:t>      while (more work ready) {</a:t>
            </a:r>
            <a:br>
              <a:rPr lang="en-US" b="1" dirty="0" smtClean="0"/>
            </a:br>
            <a:r>
              <a:rPr lang="en-US" b="1" dirty="0" smtClean="0"/>
              <a:t>           task = </a:t>
            </a:r>
            <a:r>
              <a:rPr lang="en-US" b="1" dirty="0" err="1" smtClean="0">
                <a:solidFill>
                  <a:schemeClr val="tx2"/>
                </a:solidFill>
              </a:rPr>
              <a:t>work_queue_task_create</a:t>
            </a:r>
            <a:r>
              <a:rPr lang="en-US" b="1" dirty="0" smtClean="0"/>
              <a:t>();</a:t>
            </a:r>
          </a:p>
          <a:p>
            <a:r>
              <a:rPr lang="en-US" b="1" dirty="0" smtClean="0"/>
              <a:t>            // add some details to the task</a:t>
            </a:r>
          </a:p>
          <a:p>
            <a:r>
              <a:rPr lang="en-US" b="1" dirty="0" smtClean="0"/>
              <a:t>            </a:t>
            </a:r>
            <a:r>
              <a:rPr lang="en-US" b="1" dirty="0" err="1" smtClean="0">
                <a:solidFill>
                  <a:schemeClr val="tx2"/>
                </a:solidFill>
              </a:rPr>
              <a:t>work_queue_submit</a:t>
            </a:r>
            <a:r>
              <a:rPr lang="en-US" b="1" dirty="0" smtClean="0"/>
              <a:t>(queue, task);</a:t>
            </a:r>
          </a:p>
          <a:p>
            <a:r>
              <a:rPr lang="en-US" b="1" dirty="0" smtClean="0"/>
              <a:t>      }</a:t>
            </a:r>
          </a:p>
          <a:p>
            <a:endParaRPr lang="en-US" b="1" dirty="0" smtClean="0"/>
          </a:p>
          <a:p>
            <a:r>
              <a:rPr lang="en-US" b="1" dirty="0" smtClean="0"/>
              <a:t>      task = </a:t>
            </a:r>
            <a:r>
              <a:rPr lang="en-US" b="1" dirty="0" err="1" smtClean="0">
                <a:solidFill>
                  <a:schemeClr val="tx2"/>
                </a:solidFill>
              </a:rPr>
              <a:t>work_queue_wait</a:t>
            </a:r>
            <a:r>
              <a:rPr lang="en-US" b="1" dirty="0" smtClean="0"/>
              <a:t>(queue);</a:t>
            </a:r>
          </a:p>
          <a:p>
            <a:r>
              <a:rPr lang="en-US" b="1" dirty="0" smtClean="0"/>
              <a:t>      // process the completed task</a:t>
            </a:r>
          </a:p>
          <a:p>
            <a:r>
              <a:rPr lang="en-US" b="1" dirty="0" smtClean="0"/>
              <a:t>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Queue Applications</a:t>
            </a:r>
            <a:endParaRPr lang="en-US" dirty="0"/>
          </a:p>
        </p:txBody>
      </p:sp>
      <p:pic>
        <p:nvPicPr>
          <p:cNvPr id="3074" name="Picture 2" descr="http://4.bp.blogspot.com/-epMn1j1K9NQ/VG45YO0e-qI/AAAAAAAAAjU/3k5XrfDSceE/s1600/nchem.209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9171"/>
            <a:ext cx="3632931" cy="19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2114" y="1315039"/>
            <a:ext cx="290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Nanoreactor</a:t>
            </a:r>
            <a:r>
              <a:rPr lang="en-US" dirty="0" smtClean="0"/>
              <a:t> MD Simulations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0161" y="3847724"/>
            <a:ext cx="29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Adaptive Weighted Ensemble</a:t>
            </a:r>
            <a:endParaRPr lang="en-US" dirty="0"/>
          </a:p>
        </p:txBody>
      </p:sp>
      <p:pic>
        <p:nvPicPr>
          <p:cNvPr id="4" name="Picture 2" descr="http://www.nd.edu/~dthain/awe/awe-netwo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9971" y="4217056"/>
            <a:ext cx="3071961" cy="2303971"/>
          </a:xfrm>
          <a:prstGeom prst="rect">
            <a:avLst/>
          </a:prstGeom>
          <a:noFill/>
        </p:spPr>
      </p:pic>
      <p:pic>
        <p:nvPicPr>
          <p:cNvPr id="5" name="Picture 6" descr="http://www.nd.edu/~dthain/awe/timelin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642" y="5031099"/>
            <a:ext cx="2740040" cy="16440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http://ccl.cse.nd.edu/community/highlights/forcebalan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8" y="3798976"/>
            <a:ext cx="2995290" cy="29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3.nd.edu/~ccl/software/sand/san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02" y="1876350"/>
            <a:ext cx="2123051" cy="1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19151" y="1365732"/>
            <a:ext cx="3423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Scalable Assembler at Notre Dame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61880" y="3820907"/>
            <a:ext cx="1433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ForceBalance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6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10394" y="1526639"/>
            <a:ext cx="2457660" cy="8831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Lobster Master Application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0107" y="521096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65418" y="304800"/>
            <a:ext cx="60446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Work Queue Architecture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03508" y="3019938"/>
            <a:ext cx="4412780" cy="1016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Worker Process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203507" y="4391000"/>
            <a:ext cx="1296537" cy="11986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39654" y="5681921"/>
            <a:ext cx="753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Cache</a:t>
            </a:r>
          </a:p>
          <a:p>
            <a:pPr algn="ctr"/>
            <a:r>
              <a:rPr lang="en-US" dirty="0" err="1" smtClean="0"/>
              <a:t>Dir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603122" y="4523883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338426" y="5040778"/>
            <a:ext cx="435787" cy="4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19235" y="5049258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94353" y="3021721"/>
            <a:ext cx="2473701" cy="10024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Master Library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1203162" y="2482029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0800000">
            <a:off x="1957137" y="2465985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3236492" y="3308696"/>
            <a:ext cx="810600" cy="469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522498" y="2502579"/>
            <a:ext cx="164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4-core machine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>
            <a:off x="5038909" y="4393273"/>
            <a:ext cx="2019257" cy="2300664"/>
            <a:chOff x="5038909" y="4393273"/>
            <a:chExt cx="2019257" cy="2300664"/>
          </a:xfrm>
        </p:grpSpPr>
        <p:sp>
          <p:nvSpPr>
            <p:cNvPr id="54" name="TextBox 53"/>
            <p:cNvSpPr txBox="1"/>
            <p:nvPr/>
          </p:nvSpPr>
          <p:spPr>
            <a:xfrm>
              <a:off x="5903496" y="5689942"/>
              <a:ext cx="983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Task.1</a:t>
              </a:r>
            </a:p>
            <a:p>
              <a:pPr algn="ctr"/>
              <a:r>
                <a:rPr lang="en-US" dirty="0" smtClean="0"/>
                <a:t>Sandbox</a:t>
              </a:r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038909" y="4393273"/>
              <a:ext cx="2019257" cy="1198686"/>
              <a:chOff x="5038909" y="4393273"/>
              <a:chExt cx="2019257" cy="1198686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5761629" y="4393273"/>
                <a:ext cx="1296537" cy="119868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923366" y="4523883"/>
                <a:ext cx="435787" cy="409074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A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23365" y="5038999"/>
                <a:ext cx="435787" cy="429592"/>
              </a:xfrm>
              <a:prstGeom prst="rect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</a:t>
                </a:r>
              </a:p>
            </p:txBody>
          </p:sp>
          <p:cxnSp>
            <p:nvCxnSpPr>
              <p:cNvPr id="25" name="Straight Arrow Connector 24"/>
              <p:cNvCxnSpPr>
                <a:stCxn id="56" idx="3"/>
                <a:endCxn id="59" idx="1"/>
              </p:cNvCxnSpPr>
              <p:nvPr/>
            </p:nvCxnSpPr>
            <p:spPr>
              <a:xfrm>
                <a:off x="5038909" y="4728420"/>
                <a:ext cx="88445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8" idx="3"/>
                <a:endCxn id="60" idx="1"/>
              </p:cNvCxnSpPr>
              <p:nvPr/>
            </p:nvCxnSpPr>
            <p:spPr>
              <a:xfrm>
                <a:off x="5355022" y="5253795"/>
                <a:ext cx="56834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6473988" y="4786366"/>
                <a:ext cx="469340" cy="4665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</a:t>
                </a:r>
              </a:p>
            </p:txBody>
          </p:sp>
          <p:cxnSp>
            <p:nvCxnSpPr>
              <p:cNvPr id="72" name="Straight Arrow Connector 71"/>
              <p:cNvCxnSpPr>
                <a:stCxn id="59" idx="3"/>
                <a:endCxn id="69" idx="1"/>
              </p:cNvCxnSpPr>
              <p:nvPr/>
            </p:nvCxnSpPr>
            <p:spPr>
              <a:xfrm>
                <a:off x="6359153" y="4728420"/>
                <a:ext cx="183568" cy="1262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>
                <a:stCxn id="60" idx="3"/>
                <a:endCxn id="69" idx="3"/>
              </p:cNvCxnSpPr>
              <p:nvPr/>
            </p:nvCxnSpPr>
            <p:spPr>
              <a:xfrm flipV="1">
                <a:off x="6359152" y="5184571"/>
                <a:ext cx="183569" cy="692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/>
            <p:cNvSpPr txBox="1"/>
            <p:nvPr/>
          </p:nvSpPr>
          <p:spPr>
            <a:xfrm>
              <a:off x="5783182" y="6324605"/>
              <a:ext cx="1214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-core task</a:t>
              </a:r>
              <a:endParaRPr lang="en-US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556320" y="4393273"/>
            <a:ext cx="4061161" cy="2296653"/>
            <a:chOff x="4556320" y="4393273"/>
            <a:chExt cx="4061161" cy="2296653"/>
          </a:xfrm>
        </p:grpSpPr>
        <p:sp>
          <p:nvSpPr>
            <p:cNvPr id="53" name="Rounded Rectangle 52"/>
            <p:cNvSpPr/>
            <p:nvPr/>
          </p:nvSpPr>
          <p:spPr>
            <a:xfrm>
              <a:off x="7319751" y="4393273"/>
              <a:ext cx="1296537" cy="119868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63589" y="5685931"/>
              <a:ext cx="9832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Task.2</a:t>
              </a:r>
            </a:p>
            <a:p>
              <a:pPr algn="ctr"/>
              <a:r>
                <a:rPr lang="en-US" dirty="0" smtClean="0"/>
                <a:t>Sandbox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465921" y="5069307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71427" y="4531903"/>
              <a:ext cx="435787" cy="40907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Elbow Connector 27"/>
            <p:cNvCxnSpPr>
              <a:stCxn id="56" idx="0"/>
              <a:endCxn id="62" idx="0"/>
            </p:cNvCxnSpPr>
            <p:nvPr/>
          </p:nvCxnSpPr>
          <p:spPr>
            <a:xfrm rot="16200000" flipH="1">
              <a:off x="6251158" y="3093741"/>
              <a:ext cx="8020" cy="2868305"/>
            </a:xfrm>
            <a:prstGeom prst="bentConnector3">
              <a:avLst>
                <a:gd name="adj1" fmla="val -2850374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57" idx="2"/>
              <a:endCxn id="61" idx="2"/>
            </p:cNvCxnSpPr>
            <p:nvPr/>
          </p:nvCxnSpPr>
          <p:spPr>
            <a:xfrm rot="16200000" flipH="1">
              <a:off x="6116062" y="3910627"/>
              <a:ext cx="8011" cy="3127495"/>
            </a:xfrm>
            <a:prstGeom prst="bentConnector3">
              <a:avLst>
                <a:gd name="adj1" fmla="val 295357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8021575" y="4786366"/>
              <a:ext cx="469340" cy="4665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</a:t>
              </a:r>
            </a:p>
          </p:txBody>
        </p:sp>
        <p:cxnSp>
          <p:nvCxnSpPr>
            <p:cNvPr id="76" name="Straight Arrow Connector 75"/>
            <p:cNvCxnSpPr>
              <a:stCxn id="62" idx="3"/>
              <a:endCxn id="70" idx="1"/>
            </p:cNvCxnSpPr>
            <p:nvPr/>
          </p:nvCxnSpPr>
          <p:spPr>
            <a:xfrm>
              <a:off x="7907214" y="4736440"/>
              <a:ext cx="183094" cy="118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1" idx="3"/>
              <a:endCxn id="70" idx="3"/>
            </p:cNvCxnSpPr>
            <p:nvPr/>
          </p:nvCxnSpPr>
          <p:spPr>
            <a:xfrm flipV="1">
              <a:off x="7901708" y="5184571"/>
              <a:ext cx="188600" cy="8927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7403431" y="6320594"/>
              <a:ext cx="1214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-core task</a:t>
              </a:r>
              <a:endParaRPr lang="en-US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068054" y="2930196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files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68054" y="1671976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 Task1(A,B)</a:t>
            </a:r>
          </a:p>
          <a:p>
            <a:r>
              <a:rPr lang="en-US" dirty="0" smtClean="0"/>
              <a:t>Submit Task2(A,C)</a:t>
            </a:r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926432" y="4784562"/>
            <a:ext cx="423754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499938" y="4792582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073447" y="4788571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1499938" y="4162434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319635" y="253014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469274" y="25501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3076073" y="3780432"/>
            <a:ext cx="1168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Send tasks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Pool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Provider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Lobster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Master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 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65418" y="304800"/>
            <a:ext cx="5942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</a:rPr>
              <a:t>Run Workers Everywhere</a:t>
            </a:r>
            <a:endParaRPr lang="en-US" sz="4400" dirty="0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  <a:solidFill>
            <a:schemeClr val="tx1">
              <a:lumMod val="65000"/>
            </a:schemeClr>
          </a:solidFill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Thousands of </a:t>
              </a:r>
              <a:r>
                <a:rPr lang="en-US" dirty="0" smtClean="0">
                  <a:solidFill>
                    <a:schemeClr val="tx2"/>
                  </a:solidFill>
                </a:rPr>
                <a:t>Workers in a</a:t>
              </a:r>
            </a:p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17688" y="545129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815567" y="4933693"/>
            <a:ext cx="423754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4962" y="4927602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948471" y="4923591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Down Arrow 55"/>
          <p:cNvSpPr/>
          <p:nvPr/>
        </p:nvSpPr>
        <p:spPr>
          <a:xfrm>
            <a:off x="1374962" y="4297454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Down Arrow 56"/>
          <p:cNvSpPr/>
          <p:nvPr/>
        </p:nvSpPr>
        <p:spPr>
          <a:xfrm>
            <a:off x="1345812" y="2807267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20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92" y="274638"/>
            <a:ext cx="8229600" cy="1143000"/>
          </a:xfrm>
        </p:spPr>
        <p:txBody>
          <a:bodyPr/>
          <a:lstStyle/>
          <a:p>
            <a:r>
              <a:rPr lang="en-US" dirty="0" smtClean="0"/>
              <a:t>Scaling Up to 20K Cores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99169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Michael Albrecht, Dinesh </a:t>
            </a:r>
            <a:r>
              <a:rPr lang="en-US" sz="1600" dirty="0" err="1"/>
              <a:t>Rajan</a:t>
            </a:r>
            <a:r>
              <a:rPr lang="en-US" sz="1600" dirty="0"/>
              <a:t>, Douglas Thain,</a:t>
            </a:r>
          </a:p>
          <a:p>
            <a:r>
              <a:rPr lang="en-US" sz="1600" b="1" u="sng" dirty="0">
                <a:hlinkClick r:id="rId2"/>
              </a:rPr>
              <a:t>Making Work Queue Cluster-Friendly for Data Intensive Scientific Applications,</a:t>
            </a:r>
          </a:p>
          <a:p>
            <a:r>
              <a:rPr lang="en-US" sz="1600" i="1" dirty="0"/>
              <a:t>IEEE International Conference on Cluster Computing</a:t>
            </a:r>
            <a:r>
              <a:rPr lang="en-US" sz="1600" dirty="0"/>
              <a:t>, September, 2013</a:t>
            </a:r>
            <a:r>
              <a:rPr lang="en-US" sz="1600" dirty="0" smtClean="0"/>
              <a:t>.</a:t>
            </a:r>
            <a:r>
              <a:rPr lang="en-US" sz="1600" u="sng" dirty="0" smtClean="0">
                <a:hlinkClick r:id="rId3"/>
              </a:rPr>
              <a:t>DOI</a:t>
            </a:r>
            <a:r>
              <a:rPr lang="en-US" sz="1600" u="sng" dirty="0">
                <a:hlinkClick r:id="rId3"/>
              </a:rPr>
              <a:t>: 10.1109/CLUSTER.2013.6702628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610394" y="1526639"/>
            <a:ext cx="2457660" cy="88319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Lobster Master Application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4353" y="3021721"/>
            <a:ext cx="2473701" cy="10024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 Queue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Master Library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203162" y="2482029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957137" y="2465985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19635" y="253014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469274" y="255019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879165" y="3143400"/>
            <a:ext cx="1559950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Foreman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3879165" y="1660015"/>
            <a:ext cx="1559950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Foreman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3879165" y="4585492"/>
            <a:ext cx="1559950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Foreman</a:t>
            </a:r>
            <a:endParaRPr lang="en-US" dirty="0"/>
          </a:p>
        </p:txBody>
      </p:sp>
      <p:sp>
        <p:nvSpPr>
          <p:cNvPr id="32" name="Can 31"/>
          <p:cNvSpPr/>
          <p:nvPr/>
        </p:nvSpPr>
        <p:spPr>
          <a:xfrm>
            <a:off x="5093994" y="2181306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3" name="Can 32"/>
          <p:cNvSpPr/>
          <p:nvPr/>
        </p:nvSpPr>
        <p:spPr>
          <a:xfrm>
            <a:off x="5107798" y="3604448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4" name="Can 33"/>
          <p:cNvSpPr/>
          <p:nvPr/>
        </p:nvSpPr>
        <p:spPr>
          <a:xfrm>
            <a:off x="5066383" y="5149543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6281760" y="1334802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434160" y="1487202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6586560" y="1639602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738960" y="1792002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8439951" y="2345238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6282306" y="3035054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434706" y="3187454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6587106" y="3339854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6739506" y="3492254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4" name="Can 43"/>
          <p:cNvSpPr/>
          <p:nvPr/>
        </p:nvSpPr>
        <p:spPr>
          <a:xfrm>
            <a:off x="8440497" y="4045490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281760" y="4573788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434160" y="4726188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6586560" y="4878588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738960" y="5030988"/>
            <a:ext cx="2128941" cy="7498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16-core Worker</a:t>
            </a:r>
            <a:endParaRPr lang="en-US" dirty="0"/>
          </a:p>
        </p:txBody>
      </p:sp>
      <p:sp>
        <p:nvSpPr>
          <p:cNvPr id="49" name="Can 48"/>
          <p:cNvSpPr/>
          <p:nvPr/>
        </p:nvSpPr>
        <p:spPr>
          <a:xfrm>
            <a:off x="8439951" y="5584224"/>
            <a:ext cx="579804" cy="59364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$$$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13" idx="3"/>
            <a:endCxn id="29" idx="1"/>
          </p:cNvCxnSpPr>
          <p:nvPr/>
        </p:nvCxnSpPr>
        <p:spPr>
          <a:xfrm flipV="1">
            <a:off x="3068054" y="3518309"/>
            <a:ext cx="811111" cy="46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3" idx="3"/>
            <a:endCxn id="30" idx="1"/>
          </p:cNvCxnSpPr>
          <p:nvPr/>
        </p:nvCxnSpPr>
        <p:spPr>
          <a:xfrm flipV="1">
            <a:off x="3068054" y="2034924"/>
            <a:ext cx="811111" cy="148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3" idx="3"/>
            <a:endCxn id="31" idx="1"/>
          </p:cNvCxnSpPr>
          <p:nvPr/>
        </p:nvCxnSpPr>
        <p:spPr>
          <a:xfrm>
            <a:off x="3068054" y="3522924"/>
            <a:ext cx="811111" cy="1437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0" idx="3"/>
            <a:endCxn id="35" idx="1"/>
          </p:cNvCxnSpPr>
          <p:nvPr/>
        </p:nvCxnSpPr>
        <p:spPr>
          <a:xfrm flipV="1">
            <a:off x="5439115" y="1709711"/>
            <a:ext cx="842645" cy="325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9" idx="3"/>
            <a:endCxn id="40" idx="1"/>
          </p:cNvCxnSpPr>
          <p:nvPr/>
        </p:nvCxnSpPr>
        <p:spPr>
          <a:xfrm flipV="1">
            <a:off x="5439115" y="3409963"/>
            <a:ext cx="843191" cy="1083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1" idx="3"/>
            <a:endCxn id="45" idx="1"/>
          </p:cNvCxnSpPr>
          <p:nvPr/>
        </p:nvCxnSpPr>
        <p:spPr>
          <a:xfrm flipV="1">
            <a:off x="5439115" y="4948697"/>
            <a:ext cx="842645" cy="11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00107" y="521096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926432" y="4784562"/>
            <a:ext cx="423754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99938" y="4792582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073447" y="4788571"/>
            <a:ext cx="435787" cy="409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Down Arrow 72"/>
          <p:cNvSpPr/>
          <p:nvPr/>
        </p:nvSpPr>
        <p:spPr>
          <a:xfrm>
            <a:off x="1499938" y="4162434"/>
            <a:ext cx="490078" cy="537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5640295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http://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ccl.cse.nd.edu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928" t="7756" r="38947" b="18736"/>
          <a:stretch/>
        </p:blipFill>
        <p:spPr>
          <a:xfrm>
            <a:off x="355323" y="1854078"/>
            <a:ext cx="3166307" cy="3658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425" y="1764434"/>
            <a:ext cx="2364768" cy="177531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9" r="-31"/>
          <a:stretch/>
        </p:blipFill>
        <p:spPr>
          <a:xfrm>
            <a:off x="6475132" y="1752306"/>
            <a:ext cx="2370046" cy="178743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t="7558" r="30706"/>
          <a:stretch/>
        </p:blipFill>
        <p:spPr>
          <a:xfrm>
            <a:off x="3841425" y="3853905"/>
            <a:ext cx="2364768" cy="1773660"/>
          </a:xfrm>
          <a:prstGeom prst="rect">
            <a:avLst/>
          </a:prstGeom>
        </p:spPr>
      </p:pic>
      <p:pic>
        <p:nvPicPr>
          <p:cNvPr id="13" name="Picture 2" descr="http://ccl.cse.nd.edu/display/condor-lastyear-machines.dat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" r="37615" b="-2550"/>
          <a:stretch/>
        </p:blipFill>
        <p:spPr bwMode="auto">
          <a:xfrm>
            <a:off x="6484663" y="3853905"/>
            <a:ext cx="2360515" cy="17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311" y="0"/>
            <a:ext cx="3059311" cy="8988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88" y="704086"/>
            <a:ext cx="8893174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The Cooperative Computing Lab</a:t>
            </a:r>
            <a:br>
              <a:rPr lang="en-US" sz="4000" dirty="0" smtClean="0">
                <a:solidFill>
                  <a:schemeClr val="tx2"/>
                </a:solidFill>
              </a:rPr>
            </a:br>
            <a:endParaRPr lang="en-US" sz="2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1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Task Size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45126" y="2157129"/>
            <a:ext cx="9566770" cy="507392"/>
            <a:chOff x="345126" y="2157129"/>
            <a:chExt cx="9566770" cy="507392"/>
          </a:xfrm>
        </p:grpSpPr>
        <p:sp>
          <p:nvSpPr>
            <p:cNvPr id="10" name="Rectangle 9"/>
            <p:cNvSpPr/>
            <p:nvPr/>
          </p:nvSpPr>
          <p:spPr>
            <a:xfrm>
              <a:off x="345126" y="2163162"/>
              <a:ext cx="828292" cy="50135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Setup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73418" y="2163160"/>
              <a:ext cx="1670388" cy="501359"/>
            </a:xfrm>
            <a:prstGeom prst="rect">
              <a:avLst/>
            </a:prstGeom>
            <a:solidFill>
              <a:srgbClr val="4F622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100 Event Task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57610" y="2163160"/>
              <a:ext cx="690244" cy="5013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32728" y="2157129"/>
              <a:ext cx="690244" cy="5013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34048" y="2163160"/>
              <a:ext cx="828292" cy="50135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Setup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62340" y="2157129"/>
              <a:ext cx="1670388" cy="501359"/>
            </a:xfrm>
            <a:prstGeom prst="rect">
              <a:avLst/>
            </a:prstGeom>
            <a:solidFill>
              <a:srgbClr val="4F622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100 Event Task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22972" y="2157129"/>
              <a:ext cx="828292" cy="50135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Setup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652" y="2157666"/>
              <a:ext cx="690244" cy="5013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1264" y="2157666"/>
              <a:ext cx="1670388" cy="501359"/>
            </a:xfrm>
            <a:prstGeom prst="rect">
              <a:avLst/>
            </a:prstGeom>
            <a:solidFill>
              <a:srgbClr val="4F622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100 Event Task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9660" y="4081009"/>
            <a:ext cx="9439651" cy="503031"/>
            <a:chOff x="339660" y="4081009"/>
            <a:chExt cx="9439651" cy="503031"/>
          </a:xfrm>
        </p:grpSpPr>
        <p:sp>
          <p:nvSpPr>
            <p:cNvPr id="19" name="Rectangle 18"/>
            <p:cNvSpPr/>
            <p:nvPr/>
          </p:nvSpPr>
          <p:spPr>
            <a:xfrm>
              <a:off x="339660" y="4082681"/>
              <a:ext cx="828292" cy="50135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Setup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343070" y="4081010"/>
              <a:ext cx="1344536" cy="5013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87606" y="4082681"/>
              <a:ext cx="828292" cy="501359"/>
            </a:xfrm>
            <a:prstGeom prst="rect">
              <a:avLst/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Setup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515898" y="4081009"/>
              <a:ext cx="3263413" cy="501360"/>
            </a:xfrm>
            <a:prstGeom prst="rect">
              <a:avLst/>
            </a:prstGeom>
            <a:solidFill>
              <a:srgbClr val="4F622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 Event Task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7952" y="4081010"/>
              <a:ext cx="3175118" cy="501359"/>
            </a:xfrm>
            <a:prstGeom prst="rect">
              <a:avLst/>
            </a:prstGeom>
            <a:solidFill>
              <a:srgbClr val="4F622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200 Event Task</a:t>
              </a:r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0826" y="2830182"/>
            <a:ext cx="878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 Tasks: High Overhead, low cost of failure, high cost of merging. 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83176" y="4791126"/>
            <a:ext cx="8690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Tasks: Low overhead, high cost of failure, low cost of merging.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64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i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14" y="1054681"/>
            <a:ext cx="6199857" cy="495080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947033" y="1560578"/>
            <a:ext cx="2277737" cy="4721561"/>
            <a:chOff x="1794633" y="1849970"/>
            <a:chExt cx="2277737" cy="4721561"/>
          </a:xfrm>
        </p:grpSpPr>
        <p:sp>
          <p:nvSpPr>
            <p:cNvPr id="15" name="TextBox 14"/>
            <p:cNvSpPr txBox="1"/>
            <p:nvPr/>
          </p:nvSpPr>
          <p:spPr>
            <a:xfrm>
              <a:off x="1794633" y="6048311"/>
              <a:ext cx="2277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Ideal Task Size</a:t>
              </a:r>
              <a:endParaRPr lang="en-US" sz="2800" dirty="0"/>
            </a:p>
          </p:txBody>
        </p:sp>
        <p:cxnSp>
          <p:nvCxnSpPr>
            <p:cNvPr id="16" name="Straight Connector 15"/>
            <p:cNvCxnSpPr>
              <a:stCxn id="15" idx="0"/>
            </p:cNvCxnSpPr>
            <p:nvPr/>
          </p:nvCxnSpPr>
          <p:spPr>
            <a:xfrm flipV="1">
              <a:off x="2933502" y="1849970"/>
              <a:ext cx="6935" cy="4198341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57200" y="2320592"/>
            <a:ext cx="6762746" cy="2287806"/>
            <a:chOff x="457200" y="2624324"/>
            <a:chExt cx="6762746" cy="2287806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-425093" y="3506617"/>
              <a:ext cx="22878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Max Efficiency</a:t>
              </a:r>
              <a:endParaRPr lang="en-US" sz="2800" dirty="0"/>
            </a:p>
          </p:txBody>
        </p:sp>
        <p:cxnSp>
          <p:nvCxnSpPr>
            <p:cNvPr id="18" name="Straight Connector 17"/>
            <p:cNvCxnSpPr>
              <a:stCxn id="8" idx="2"/>
            </p:cNvCxnSpPr>
            <p:nvPr/>
          </p:nvCxnSpPr>
          <p:spPr>
            <a:xfrm>
              <a:off x="980420" y="3768227"/>
              <a:ext cx="6239526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354"/>
            <a:ext cx="8229600" cy="1143000"/>
          </a:xfrm>
        </p:spPr>
        <p:txBody>
          <a:bodyPr/>
          <a:lstStyle/>
          <a:p>
            <a:r>
              <a:rPr lang="en-US" dirty="0" smtClean="0"/>
              <a:t>Trace Driven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6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44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Software Delivery</a:t>
            </a:r>
            <a:br>
              <a:rPr lang="en-US" dirty="0" smtClean="0"/>
            </a:br>
            <a:r>
              <a:rPr lang="en-US" dirty="0" smtClean="0"/>
              <a:t>with Parrot and CVMFS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Application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Carefully curated and versioned collection of analysis software, data access libraries, and visualization tools.</a:t>
            </a:r>
          </a:p>
          <a:p>
            <a:r>
              <a:rPr lang="en-US" dirty="0" smtClean="0"/>
              <a:t>Several hundred GB of </a:t>
            </a:r>
            <a:r>
              <a:rPr lang="en-US" dirty="0" err="1" smtClean="0"/>
              <a:t>executables</a:t>
            </a:r>
            <a:r>
              <a:rPr lang="en-US" dirty="0" smtClean="0"/>
              <a:t>, compilers, scripts, libraries, configuration files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User expects:</a:t>
            </a:r>
          </a:p>
          <a:p>
            <a:endParaRPr lang="is-IS" dirty="0" smtClean="0"/>
          </a:p>
          <a:p>
            <a:endParaRPr lang="is-IS" dirty="0"/>
          </a:p>
          <a:p>
            <a:r>
              <a:rPr lang="is-IS" dirty="0" smtClean="0"/>
              <a:t>How can we deliver the software everywhere?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03240" y="4473058"/>
            <a:ext cx="4983560" cy="1256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dirty="0">
                <a:solidFill>
                  <a:srgbClr val="000000"/>
                </a:solidFill>
              </a:rPr>
              <a:t>export CMSSW /path/to/</a:t>
            </a:r>
            <a:r>
              <a:rPr lang="en-US" sz="2400" dirty="0" err="1">
                <a:solidFill>
                  <a:srgbClr val="000000"/>
                </a:solidFill>
              </a:rPr>
              <a:t>cmssw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$CMSSW/</a:t>
            </a:r>
            <a:r>
              <a:rPr lang="en-US" sz="2400" dirty="0" err="1" smtClean="0">
                <a:solidFill>
                  <a:srgbClr val="000000"/>
                </a:solidFill>
              </a:rPr>
              <a:t>cmsset_default.sh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0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76136" y="1552070"/>
            <a:ext cx="1191125" cy="1130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Unix</a:t>
            </a:r>
          </a:p>
          <a:p>
            <a:pPr algn="ctr"/>
            <a:r>
              <a:rPr lang="en-US" dirty="0" err="1" smtClean="0"/>
              <a:t>Appl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51284" y="3428997"/>
            <a:ext cx="5723019" cy="974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Parrot Virtual File System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63316" y="4571997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438397" y="4580015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iRODS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13484" y="4588034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Chirp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00599" y="4584022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011776" y="4580009"/>
            <a:ext cx="962527" cy="950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840832" y="2815385"/>
            <a:ext cx="597565" cy="5654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2883" y="2683037"/>
            <a:ext cx="1650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Capture System</a:t>
            </a:r>
          </a:p>
          <a:p>
            <a:r>
              <a:rPr lang="en-US" dirty="0" smtClean="0"/>
              <a:t>Calls via </a:t>
            </a:r>
            <a:r>
              <a:rPr lang="en-US" dirty="0" err="1" smtClean="0"/>
              <a:t>ptrace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680277" y="1874841"/>
            <a:ext cx="4259186" cy="9285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/home = /chirp/server/</a:t>
            </a:r>
            <a:r>
              <a:rPr lang="en-US" dirty="0" err="1" smtClean="0"/>
              <a:t>myhome</a:t>
            </a:r>
            <a:endParaRPr lang="en-US" dirty="0" smtClean="0"/>
          </a:p>
          <a:p>
            <a:pPr algn="ctr"/>
            <a:r>
              <a:rPr lang="en-US" dirty="0" smtClean="0"/>
              <a:t>/software = /</a:t>
            </a:r>
            <a:r>
              <a:rPr lang="en-US" dirty="0" err="1" smtClean="0"/>
              <a:t>cvmfs</a:t>
            </a:r>
            <a:r>
              <a:rPr lang="en-US" dirty="0" smtClean="0"/>
              <a:t>/cms.cern.ch/</a:t>
            </a:r>
            <a:r>
              <a:rPr lang="en-US" dirty="0" err="1" smtClean="0"/>
              <a:t>cmssoft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60443" y="1415324"/>
            <a:ext cx="204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 Namespace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 rot="16200000">
            <a:off x="6244389" y="2919481"/>
            <a:ext cx="457200" cy="397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146758" y="3645568"/>
            <a:ext cx="199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Access Tracing</a:t>
            </a:r>
          </a:p>
          <a:p>
            <a:r>
              <a:rPr lang="en-US" dirty="0" smtClean="0"/>
              <a:t>Sandboxing</a:t>
            </a:r>
          </a:p>
          <a:p>
            <a:r>
              <a:rPr lang="en-US" dirty="0" smtClean="0"/>
              <a:t>User ID Mapping</a:t>
            </a:r>
          </a:p>
          <a:p>
            <a:r>
              <a:rPr lang="en-US" dirty="0" smtClean="0"/>
              <a:t>. .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4675" y="5898627"/>
            <a:ext cx="875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Parrot runs as an ordinary user, so no special privileges required to install and use.</a:t>
            </a:r>
          </a:p>
          <a:p>
            <a:r>
              <a:rPr lang="en-US" sz="2000" dirty="0" smtClean="0"/>
              <a:t>Makes it useful for harnessing opportunistic machines via a batch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73767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2"/>
            <a:ext cx="8229600" cy="1143000"/>
          </a:xfrm>
        </p:spPr>
        <p:txBody>
          <a:bodyPr/>
          <a:lstStyle/>
          <a:p>
            <a:r>
              <a:rPr lang="en-US" dirty="0" smtClean="0"/>
              <a:t>Parrot + CVMFS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578020" y="1334801"/>
            <a:ext cx="1118195" cy="1007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</a:t>
            </a:r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325812" y="1417638"/>
            <a:ext cx="1118195" cy="1007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CMS</a:t>
            </a:r>
          </a:p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49168" y="2561494"/>
            <a:ext cx="1684194" cy="586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Parrot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812328" y="1391637"/>
            <a:ext cx="1118195" cy="1007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squid</a:t>
            </a:r>
          </a:p>
          <a:p>
            <a:pPr algn="ctr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964728" y="1544037"/>
            <a:ext cx="1118195" cy="1007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squid</a:t>
            </a:r>
          </a:p>
          <a:p>
            <a:pPr algn="ctr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117128" y="1696437"/>
            <a:ext cx="1118195" cy="1007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squid</a:t>
            </a:r>
          </a:p>
          <a:p>
            <a:pPr algn="ctr"/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049715" y="3179876"/>
            <a:ext cx="1684194" cy="5862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 Driver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5880875" y="2552390"/>
            <a:ext cx="2512486" cy="1615269"/>
            <a:chOff x="5880875" y="2690450"/>
            <a:chExt cx="2512486" cy="1615269"/>
          </a:xfrm>
        </p:grpSpPr>
        <p:sp>
          <p:nvSpPr>
            <p:cNvPr id="27" name="Rounded Rectangle 26"/>
            <p:cNvSpPr/>
            <p:nvPr/>
          </p:nvSpPr>
          <p:spPr>
            <a:xfrm>
              <a:off x="5880875" y="2690450"/>
              <a:ext cx="2512486" cy="1615269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81174" y="3050745"/>
              <a:ext cx="859311" cy="853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en-US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330386" y="2912685"/>
              <a:ext cx="759268" cy="3313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330933" y="3356886"/>
              <a:ext cx="759268" cy="3313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330933" y="3803504"/>
              <a:ext cx="759268" cy="3313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76438" y="4045074"/>
            <a:ext cx="2512486" cy="1749154"/>
            <a:chOff x="676438" y="4045074"/>
            <a:chExt cx="2512486" cy="1749154"/>
          </a:xfrm>
        </p:grpSpPr>
        <p:sp>
          <p:nvSpPr>
            <p:cNvPr id="26" name="Rounded Rectangle 25"/>
            <p:cNvSpPr/>
            <p:nvPr/>
          </p:nvSpPr>
          <p:spPr>
            <a:xfrm>
              <a:off x="676438" y="4045074"/>
              <a:ext cx="2512486" cy="1270139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76737" y="4253503"/>
              <a:ext cx="859311" cy="85327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metadata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125949" y="4267309"/>
              <a:ext cx="759268" cy="3313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126496" y="4711510"/>
              <a:ext cx="759268" cy="3313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46088" y="5424896"/>
              <a:ext cx="1166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CAS Cache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93802" y="4473264"/>
            <a:ext cx="3706461" cy="1615269"/>
            <a:chOff x="4693802" y="4473264"/>
            <a:chExt cx="3706461" cy="1615269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650544" y="4653871"/>
              <a:ext cx="396848" cy="4442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7390" y="4688411"/>
              <a:ext cx="365830" cy="409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887777" y="4473264"/>
              <a:ext cx="2512486" cy="1615269"/>
            </a:xfrm>
            <a:prstGeom prst="roundRect">
              <a:avLst/>
            </a:prstGeom>
            <a:noFill/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H="1">
              <a:off x="7016374" y="5063532"/>
              <a:ext cx="396848" cy="4442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13220" y="5098072"/>
              <a:ext cx="365830" cy="409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6650544" y="5507733"/>
              <a:ext cx="396848" cy="4442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047390" y="5542273"/>
              <a:ext cx="365830" cy="4096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693802" y="4609674"/>
              <a:ext cx="114446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CMS</a:t>
              </a:r>
            </a:p>
            <a:p>
              <a:pPr algn="r"/>
              <a:r>
                <a:rPr lang="en-US" sz="2000" dirty="0" smtClean="0"/>
                <a:t>Software</a:t>
              </a:r>
            </a:p>
            <a:p>
              <a:pPr algn="r"/>
              <a:r>
                <a:rPr lang="en-US" sz="2000" dirty="0" smtClean="0"/>
                <a:t>967 GB</a:t>
              </a:r>
            </a:p>
            <a:p>
              <a:pPr algn="r"/>
              <a:r>
                <a:rPr lang="en-US" sz="2000" dirty="0" smtClean="0"/>
                <a:t>31M files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940448" y="2857461"/>
            <a:ext cx="1923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Content</a:t>
            </a:r>
          </a:p>
          <a:p>
            <a:pPr algn="r"/>
            <a:r>
              <a:rPr lang="en-US" sz="2000" dirty="0" smtClean="0"/>
              <a:t>Addressable</a:t>
            </a:r>
          </a:p>
          <a:p>
            <a:pPr algn="r"/>
            <a:r>
              <a:rPr lang="en-US" sz="2000" dirty="0" smtClean="0"/>
              <a:t>Storage</a:t>
            </a:r>
            <a:endParaRPr lang="en-US" sz="20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8393361" y="3360025"/>
            <a:ext cx="593747" cy="1920874"/>
            <a:chOff x="8393361" y="3360025"/>
            <a:chExt cx="593747" cy="1920874"/>
          </a:xfrm>
        </p:grpSpPr>
        <p:cxnSp>
          <p:nvCxnSpPr>
            <p:cNvPr id="53" name="Elbow Connector 52"/>
            <p:cNvCxnSpPr>
              <a:stCxn id="32" idx="3"/>
              <a:endCxn id="27" idx="3"/>
            </p:cNvCxnSpPr>
            <p:nvPr/>
          </p:nvCxnSpPr>
          <p:spPr>
            <a:xfrm flipH="1" flipV="1">
              <a:off x="8393361" y="3360025"/>
              <a:ext cx="6902" cy="1920874"/>
            </a:xfrm>
            <a:prstGeom prst="bentConnector3">
              <a:avLst>
                <a:gd name="adj1" fmla="val -331208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 rot="16200000">
              <a:off x="8265632" y="4069773"/>
              <a:ext cx="1073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Build CAS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625657" y="1423730"/>
            <a:ext cx="3952363" cy="2049250"/>
            <a:chOff x="2625657" y="1423730"/>
            <a:chExt cx="3952363" cy="2049250"/>
          </a:xfrm>
        </p:grpSpPr>
        <p:cxnSp>
          <p:nvCxnSpPr>
            <p:cNvPr id="49" name="Elbow Connector 48"/>
            <p:cNvCxnSpPr>
              <a:stCxn id="22" idx="3"/>
              <a:endCxn id="14" idx="2"/>
            </p:cNvCxnSpPr>
            <p:nvPr/>
          </p:nvCxnSpPr>
          <p:spPr>
            <a:xfrm flipV="1">
              <a:off x="2733909" y="1895547"/>
              <a:ext cx="1078419" cy="1577433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16" idx="6"/>
              <a:endCxn id="9" idx="2"/>
            </p:cNvCxnSpPr>
            <p:nvPr/>
          </p:nvCxnSpPr>
          <p:spPr>
            <a:xfrm flipV="1">
              <a:off x="5235323" y="1838711"/>
              <a:ext cx="1342697" cy="361636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625657" y="1465148"/>
              <a:ext cx="109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 GET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76738" y="1423730"/>
              <a:ext cx="1095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 GET</a:t>
              </a:r>
              <a:endParaRPr lang="en-US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836048" y="6240179"/>
            <a:ext cx="5380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err="1"/>
              <a:t>cernvm.cern.ch</a:t>
            </a:r>
            <a:r>
              <a:rPr lang="en-US" sz="2400" b="1" dirty="0"/>
              <a:t>/portal/</a:t>
            </a:r>
            <a:r>
              <a:rPr lang="en-US" sz="2400" b="1" dirty="0" err="1"/>
              <a:t>filesystem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016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+ CVMFS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Global distribution of a widely used software stack, with updates automatically deployed.</a:t>
            </a:r>
          </a:p>
          <a:p>
            <a:r>
              <a:rPr lang="en-US" dirty="0" smtClean="0"/>
              <a:t>Metadata is downloaded in bulk, so directory operations are all fast and local.</a:t>
            </a:r>
          </a:p>
          <a:p>
            <a:r>
              <a:rPr lang="en-US" dirty="0" smtClean="0"/>
              <a:t>Only the subset of files actually used by an applications are downloaded.  (Typically MB)</a:t>
            </a:r>
          </a:p>
          <a:p>
            <a:r>
              <a:rPr lang="en-US" dirty="0" smtClean="0"/>
              <a:t>Data sharing at machine, cluster, and site.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7726" y="5798403"/>
            <a:ext cx="9013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Jakob</a:t>
            </a:r>
            <a:r>
              <a:rPr lang="en-US" dirty="0"/>
              <a:t> </a:t>
            </a:r>
            <a:r>
              <a:rPr lang="en-US" dirty="0" err="1"/>
              <a:t>Blomer</a:t>
            </a:r>
            <a:r>
              <a:rPr lang="en-US" dirty="0"/>
              <a:t>, </a:t>
            </a:r>
            <a:r>
              <a:rPr lang="en-US" dirty="0" err="1"/>
              <a:t>Predrag</a:t>
            </a:r>
            <a:r>
              <a:rPr lang="en-US" dirty="0"/>
              <a:t> </a:t>
            </a:r>
            <a:r>
              <a:rPr lang="en-US" dirty="0" err="1"/>
              <a:t>Buncic</a:t>
            </a:r>
            <a:r>
              <a:rPr lang="en-US" dirty="0"/>
              <a:t>, Rene </a:t>
            </a:r>
            <a:r>
              <a:rPr lang="en-US" dirty="0" err="1"/>
              <a:t>Meusel</a:t>
            </a:r>
            <a:r>
              <a:rPr lang="en-US" dirty="0"/>
              <a:t>, Gerardo </a:t>
            </a:r>
            <a:r>
              <a:rPr lang="en-US" dirty="0" err="1"/>
              <a:t>Ganis</a:t>
            </a:r>
            <a:r>
              <a:rPr lang="en-US" dirty="0"/>
              <a:t>, Igor </a:t>
            </a:r>
            <a:r>
              <a:rPr lang="en-US" dirty="0" err="1"/>
              <a:t>Sfiligoi</a:t>
            </a:r>
            <a:r>
              <a:rPr lang="en-US" dirty="0"/>
              <a:t> and Douglas Thain,</a:t>
            </a:r>
          </a:p>
          <a:p>
            <a:r>
              <a:rPr lang="en-US" b="1" u="sng" dirty="0">
                <a:hlinkClick r:id="rId2"/>
              </a:rPr>
              <a:t>The Evolution of Global Scale Filesystems for Scientific Software Distribution,</a:t>
            </a:r>
          </a:p>
          <a:p>
            <a:r>
              <a:rPr lang="en-US" i="1" dirty="0"/>
              <a:t>IEEE/AIP Computing in Science and Engineering</a:t>
            </a:r>
            <a:r>
              <a:rPr lang="en-US" dirty="0"/>
              <a:t>, </a:t>
            </a:r>
            <a:r>
              <a:rPr lang="en-US" b="1" dirty="0"/>
              <a:t>17</a:t>
            </a:r>
            <a:r>
              <a:rPr lang="en-US" dirty="0"/>
              <a:t>(6), pages 61-71, December, </a:t>
            </a:r>
            <a:r>
              <a:rPr lang="en-US" dirty="0" smtClean="0"/>
              <a:t>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8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0641"/>
            <a:ext cx="8229600" cy="1143000"/>
          </a:xfrm>
        </p:spPr>
        <p:txBody>
          <a:bodyPr/>
          <a:lstStyle/>
          <a:p>
            <a:r>
              <a:rPr lang="en-US" dirty="0" smtClean="0"/>
              <a:t>Lobster 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3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364"/>
            <a:ext cx="8229600" cy="4525963"/>
          </a:xfrm>
        </p:spPr>
        <p:txBody>
          <a:bodyPr/>
          <a:lstStyle/>
          <a:p>
            <a:r>
              <a:rPr lang="en-US" dirty="0" smtClean="0"/>
              <a:t>Typical daily production runs on 1K cores.</a:t>
            </a:r>
          </a:p>
          <a:p>
            <a:r>
              <a:rPr lang="en-US" dirty="0" smtClean="0"/>
              <a:t>Largest runs: 10K cores on data analysis jobs, and 20K cores on simulation jobs.</a:t>
            </a:r>
          </a:p>
          <a:p>
            <a:r>
              <a:rPr lang="en-US" dirty="0" smtClean="0"/>
              <a:t>One instance of Lobster at ND is larger than all CMS Tier-3s, and 10% of the CMS WLCG.</a:t>
            </a:r>
          </a:p>
          <a:p>
            <a:r>
              <a:rPr lang="en-US" dirty="0" smtClean="0"/>
              <a:t>Lobster isn’t allowed to run on football Saturdays – too much network traffic!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5687970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Anna Woodard, Matthias Wolf, Charles Mueller, Nil </a:t>
            </a:r>
            <a:r>
              <a:rPr lang="en-US" sz="1600" dirty="0" err="1"/>
              <a:t>Valls</a:t>
            </a:r>
            <a:r>
              <a:rPr lang="en-US" sz="1600" dirty="0"/>
              <a:t>, Ben Tovar, Patrick Donnelly, Peter </a:t>
            </a:r>
            <a:r>
              <a:rPr lang="en-US" sz="1600" dirty="0" err="1"/>
              <a:t>Ivie</a:t>
            </a:r>
            <a:r>
              <a:rPr lang="en-US" sz="1600" dirty="0"/>
              <a:t>, </a:t>
            </a:r>
            <a:r>
              <a:rPr lang="en-US" sz="1600" dirty="0" err="1"/>
              <a:t>Kenyi</a:t>
            </a:r>
            <a:r>
              <a:rPr lang="en-US" sz="1600" dirty="0"/>
              <a:t> </a:t>
            </a:r>
            <a:r>
              <a:rPr lang="en-US" sz="1600" dirty="0" err="1"/>
              <a:t>Hurtado</a:t>
            </a:r>
            <a:r>
              <a:rPr lang="en-US" sz="1600" dirty="0"/>
              <a:t> </a:t>
            </a:r>
            <a:r>
              <a:rPr lang="en-US" sz="1600" dirty="0" err="1"/>
              <a:t>Anampa</a:t>
            </a:r>
            <a:r>
              <a:rPr lang="en-US" sz="1600" dirty="0"/>
              <a:t>, Paul Brenner, Douglas Thain, Kevin </a:t>
            </a:r>
            <a:r>
              <a:rPr lang="en-US" sz="1600" dirty="0" err="1"/>
              <a:t>Lannon</a:t>
            </a:r>
            <a:r>
              <a:rPr lang="en-US" sz="1600" dirty="0"/>
              <a:t> and Michael </a:t>
            </a:r>
            <a:r>
              <a:rPr lang="en-US" sz="1600" dirty="0" err="1"/>
              <a:t>Hildreth</a:t>
            </a:r>
            <a:r>
              <a:rPr lang="en-US" sz="1600" dirty="0"/>
              <a:t>,</a:t>
            </a:r>
          </a:p>
          <a:p>
            <a:r>
              <a:rPr lang="en-US" sz="1600" b="1" u="sng" dirty="0"/>
              <a:t>Scaling Data Intensive Physics Applications to 10k Cores on Non-Dedicated Clusters with Lobster</a:t>
            </a:r>
            <a:r>
              <a:rPr lang="en-US" sz="1600" b="1" u="sng" dirty="0" smtClean="0"/>
              <a:t>,</a:t>
            </a:r>
          </a:p>
          <a:p>
            <a:r>
              <a:rPr lang="en-US" sz="1600" i="1" dirty="0" smtClean="0"/>
              <a:t>IEEE </a:t>
            </a:r>
            <a:r>
              <a:rPr lang="en-US" sz="1600" i="1" dirty="0"/>
              <a:t>Conference on Cluster Computing</a:t>
            </a:r>
            <a:r>
              <a:rPr lang="en-US" sz="1600" dirty="0"/>
              <a:t>, September, 2015.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147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on 10K Cores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08" t="35912" r="24968" b="8555"/>
          <a:stretch/>
        </p:blipFill>
        <p:spPr>
          <a:xfrm>
            <a:off x="110438" y="1343957"/>
            <a:ext cx="8793701" cy="5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66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/>
              <a:t>The Cooperative Computing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collaborate with people </a:t>
            </a:r>
            <a:r>
              <a:rPr lang="en-US" dirty="0" smtClean="0"/>
              <a:t>who have large scale computing problems in science, engineering, and other fields.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operate computer systems </a:t>
            </a:r>
            <a:r>
              <a:rPr lang="en-US" dirty="0" smtClean="0"/>
              <a:t>on the O(10,000) cores: clusters, clouds, grids.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conduct computer science </a:t>
            </a:r>
            <a:r>
              <a:rPr lang="en-US" dirty="0" smtClean="0"/>
              <a:t>research in the context of real people and problems.</a:t>
            </a:r>
          </a:p>
          <a:p>
            <a:r>
              <a:rPr lang="en-US" dirty="0" smtClean="0"/>
              <a:t>We </a:t>
            </a:r>
            <a:r>
              <a:rPr lang="en-US" i="1" dirty="0" smtClean="0">
                <a:solidFill>
                  <a:schemeClr val="tx2"/>
                </a:solidFill>
              </a:rPr>
              <a:t>release open source software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for large scale distributed computing.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Lobster@ND</a:t>
            </a:r>
            <a:r>
              <a:rPr lang="en-US" dirty="0" smtClean="0"/>
              <a:t> Competitive</a:t>
            </a:r>
            <a:br>
              <a:rPr lang="en-US" dirty="0" smtClean="0"/>
            </a:br>
            <a:r>
              <a:rPr lang="en-US" dirty="0" smtClean="0"/>
              <a:t>with CSA14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" y="1397193"/>
            <a:ext cx="9071812" cy="54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8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Hard Part:</a:t>
            </a:r>
            <a:br>
              <a:rPr lang="en-US" dirty="0" smtClean="0"/>
            </a:br>
            <a:r>
              <a:rPr lang="en-US" dirty="0" smtClean="0"/>
              <a:t>Debugging and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885"/>
          </a:xfrm>
        </p:spPr>
        <p:txBody>
          <a:bodyPr>
            <a:normAutofit/>
          </a:bodyPr>
          <a:lstStyle/>
          <a:p>
            <a:r>
              <a:rPr lang="en-US" dirty="0" smtClean="0"/>
              <a:t>Output archive would mysteriously stop accepting output for &gt;1K clients.  Diagnosis: Hidden file descriptor limit.</a:t>
            </a:r>
          </a:p>
          <a:p>
            <a:r>
              <a:rPr lang="en-US" dirty="0" smtClean="0"/>
              <a:t>Entire pool would grind to a halt a few times per day.  Diagnosis: One failing HDFS node in an </a:t>
            </a:r>
            <a:r>
              <a:rPr lang="en-US" dirty="0" err="1" smtClean="0"/>
              <a:t>XRootD</a:t>
            </a:r>
            <a:r>
              <a:rPr lang="en-US" dirty="0" smtClean="0"/>
              <a:t> node at the University of XXX.</a:t>
            </a:r>
          </a:p>
          <a:p>
            <a:r>
              <a:rPr lang="en-US" dirty="0" smtClean="0"/>
              <a:t>Wide are network outage would cause massive fluctuations as workers start/quit.  (Robustness can be dangerous!)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Strategy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356580" y="2039946"/>
            <a:ext cx="3579252" cy="331509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087625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</a:t>
            </a:r>
          </a:p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690420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CVMFS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5469823" y="5543090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XRootD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75904" y="2420023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875904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667656" y="3120506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667656" y="3825427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667656" y="2420023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750344" y="3828497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875904" y="3828497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758591" y="2432079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758591" y="3120506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659409" y="4533418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5875904" y="4533418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746220" y="4589119"/>
            <a:ext cx="766983" cy="47005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3623619" y="2466240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699697" y="2466240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4699697" y="3141510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4696384" y="3866743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3623619" y="4555706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5820494" y="4555706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820494" y="3870895"/>
            <a:ext cx="766983" cy="4700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8" idx="1"/>
            <a:endCxn id="27" idx="2"/>
          </p:cNvCxnSpPr>
          <p:nvPr/>
        </p:nvCxnSpPr>
        <p:spPr>
          <a:xfrm flipH="1" flipV="1">
            <a:off x="5079876" y="4336794"/>
            <a:ext cx="948774" cy="120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1"/>
            <a:endCxn id="27" idx="2"/>
          </p:cNvCxnSpPr>
          <p:nvPr/>
        </p:nvCxnSpPr>
        <p:spPr>
          <a:xfrm flipV="1">
            <a:off x="4249247" y="4336794"/>
            <a:ext cx="830629" cy="1206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6" idx="1"/>
          </p:cNvCxnSpPr>
          <p:nvPr/>
        </p:nvCxnSpPr>
        <p:spPr>
          <a:xfrm flipH="1">
            <a:off x="1646452" y="4340946"/>
            <a:ext cx="3433424" cy="1202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954152" y="1647609"/>
            <a:ext cx="2511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 Batch System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300948" y="5681822"/>
            <a:ext cx="13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Software</a:t>
            </a:r>
          </a:p>
          <a:p>
            <a:pPr algn="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634639" y="5690069"/>
            <a:ext cx="182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Distribution</a:t>
            </a:r>
          </a:p>
          <a:p>
            <a:r>
              <a:rPr lang="en-US" dirty="0" smtClean="0"/>
              <a:t>Network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02240" y="1304709"/>
            <a:ext cx="1720516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Lobster </a:t>
            </a:r>
            <a:r>
              <a:rPr lang="en-US" dirty="0" smtClean="0"/>
              <a:t>Master</a:t>
            </a:r>
          </a:p>
        </p:txBody>
      </p:sp>
      <p:cxnSp>
        <p:nvCxnSpPr>
          <p:cNvPr id="64" name="Straight Arrow Connector 63"/>
          <p:cNvCxnSpPr>
            <a:stCxn id="62" idx="3"/>
            <a:endCxn id="27" idx="1"/>
          </p:cNvCxnSpPr>
          <p:nvPr/>
        </p:nvCxnSpPr>
        <p:spPr>
          <a:xfrm>
            <a:off x="2222756" y="1647609"/>
            <a:ext cx="2473628" cy="2454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Can 65"/>
          <p:cNvSpPr/>
          <p:nvPr/>
        </p:nvSpPr>
        <p:spPr>
          <a:xfrm>
            <a:off x="528798" y="3209071"/>
            <a:ext cx="1117654" cy="91787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Monitor</a:t>
            </a:r>
          </a:p>
          <a:p>
            <a:pPr algn="ctr"/>
            <a:r>
              <a:rPr lang="en-US" dirty="0" smtClean="0"/>
              <a:t>DB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68684" y="2211789"/>
            <a:ext cx="1772200" cy="2862323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w</a:t>
            </a:r>
            <a:r>
              <a:rPr lang="en-US" b="1" dirty="0" err="1" smtClean="0"/>
              <a:t>qidle</a:t>
            </a:r>
            <a:r>
              <a:rPr lang="en-US" b="1" dirty="0"/>
              <a:t>	</a:t>
            </a:r>
            <a:r>
              <a:rPr lang="en-US" b="1" dirty="0" smtClean="0"/>
              <a:t>15s</a:t>
            </a:r>
            <a:endParaRPr lang="en-US" b="1" dirty="0"/>
          </a:p>
          <a:p>
            <a:r>
              <a:rPr lang="en-US" b="1" dirty="0" err="1"/>
              <a:t>w</a:t>
            </a:r>
            <a:r>
              <a:rPr lang="en-US" b="1" dirty="0" err="1" smtClean="0"/>
              <a:t>qinput</a:t>
            </a:r>
            <a:r>
              <a:rPr lang="en-US" b="1" dirty="0" smtClean="0"/>
              <a:t>	2.3s</a:t>
            </a:r>
          </a:p>
          <a:p>
            <a:r>
              <a:rPr lang="en-US" dirty="0" smtClean="0"/>
              <a:t>setup	3.5s</a:t>
            </a:r>
          </a:p>
          <a:p>
            <a:r>
              <a:rPr lang="en-US" dirty="0" err="1" smtClean="0"/>
              <a:t>stagein</a:t>
            </a:r>
            <a:r>
              <a:rPr lang="en-US" dirty="0"/>
              <a:t>	</a:t>
            </a:r>
            <a:r>
              <a:rPr lang="en-US" dirty="0" smtClean="0"/>
              <a:t>10.1s</a:t>
            </a:r>
          </a:p>
          <a:p>
            <a:r>
              <a:rPr lang="en-US" dirty="0" smtClean="0"/>
              <a:t>scram	5.9s</a:t>
            </a:r>
          </a:p>
          <a:p>
            <a:r>
              <a:rPr lang="en-US" dirty="0" smtClean="0"/>
              <a:t>run		3624s</a:t>
            </a:r>
          </a:p>
          <a:p>
            <a:r>
              <a:rPr lang="en-US" dirty="0" smtClean="0"/>
              <a:t>wait		65s</a:t>
            </a:r>
          </a:p>
          <a:p>
            <a:r>
              <a:rPr lang="en-US" dirty="0" err="1" smtClean="0"/>
              <a:t>stageout</a:t>
            </a:r>
            <a:r>
              <a:rPr lang="en-US" dirty="0" smtClean="0"/>
              <a:t>	92s</a:t>
            </a:r>
          </a:p>
          <a:p>
            <a:r>
              <a:rPr lang="en-US" b="1" dirty="0" err="1" smtClean="0"/>
              <a:t>wqooutwait</a:t>
            </a:r>
            <a:r>
              <a:rPr lang="en-US" b="1" dirty="0" smtClean="0"/>
              <a:t>	7s</a:t>
            </a:r>
          </a:p>
          <a:p>
            <a:r>
              <a:rPr lang="en-US" b="1" dirty="0" err="1"/>
              <a:t>w</a:t>
            </a:r>
            <a:r>
              <a:rPr lang="en-US" b="1" dirty="0" err="1" smtClean="0"/>
              <a:t>qoutput</a:t>
            </a:r>
            <a:r>
              <a:rPr lang="en-US" b="1" dirty="0" smtClean="0"/>
              <a:t>  	2s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7206142" y="1689027"/>
            <a:ext cx="1772200" cy="2779212"/>
            <a:chOff x="7206142" y="1689027"/>
            <a:chExt cx="1772200" cy="2779212"/>
          </a:xfrm>
        </p:grpSpPr>
        <p:sp>
          <p:nvSpPr>
            <p:cNvPr id="58" name="TextBox 57"/>
            <p:cNvSpPr txBox="1"/>
            <p:nvPr/>
          </p:nvSpPr>
          <p:spPr>
            <a:xfrm>
              <a:off x="7206142" y="2713912"/>
              <a:ext cx="1772200" cy="1754327"/>
            </a:xfrm>
            <a:prstGeom prst="rect">
              <a:avLst/>
            </a:prstGeom>
            <a:solidFill>
              <a:srgbClr val="FFFFFF"/>
            </a:solidFill>
            <a:ln w="12700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setup	3.5s</a:t>
              </a:r>
            </a:p>
            <a:p>
              <a:r>
                <a:rPr lang="en-US" dirty="0" err="1" smtClean="0"/>
                <a:t>stagein</a:t>
              </a:r>
              <a:r>
                <a:rPr lang="en-US" dirty="0"/>
                <a:t>	</a:t>
              </a:r>
              <a:r>
                <a:rPr lang="en-US" dirty="0" smtClean="0"/>
                <a:t>10.1s</a:t>
              </a:r>
            </a:p>
            <a:p>
              <a:r>
                <a:rPr lang="en-US" dirty="0" smtClean="0"/>
                <a:t>scram	5.9s</a:t>
              </a:r>
            </a:p>
            <a:p>
              <a:r>
                <a:rPr lang="en-US" dirty="0" smtClean="0"/>
                <a:t>run		3624s</a:t>
              </a:r>
            </a:p>
            <a:p>
              <a:r>
                <a:rPr lang="en-US" dirty="0" smtClean="0"/>
                <a:t>wait		65s</a:t>
              </a:r>
            </a:p>
            <a:p>
              <a:r>
                <a:rPr lang="en-US" dirty="0" err="1" smtClean="0"/>
                <a:t>stageout</a:t>
              </a:r>
              <a:r>
                <a:rPr lang="en-US" dirty="0" smtClean="0"/>
                <a:t>	92s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01823" y="1689027"/>
              <a:ext cx="14005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Performance</a:t>
              </a:r>
            </a:p>
            <a:p>
              <a:pPr algn="ctr"/>
              <a:r>
                <a:rPr lang="en-US" dirty="0" smtClean="0"/>
                <a:t>Observed </a:t>
              </a:r>
            </a:p>
            <a:p>
              <a:pPr algn="ctr"/>
              <a:r>
                <a:rPr lang="en-US" dirty="0" smtClean="0"/>
                <a:t>By Task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5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4 at 6.59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7"/>
          <a:stretch/>
        </p:blipFill>
        <p:spPr>
          <a:xfrm>
            <a:off x="184638" y="805116"/>
            <a:ext cx="9271699" cy="6035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Problem: Task Oscillations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7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Diagnosis: Bottleneck in Stage-Out</a:t>
            </a:r>
            <a:endParaRPr lang="en-US" dirty="0"/>
          </a:p>
        </p:txBody>
      </p:sp>
      <p:pic>
        <p:nvPicPr>
          <p:cNvPr id="5" name="Picture 4" descr="Screen Shot 2015-11-14 at 7.02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612"/>
            <a:ext cx="9144000" cy="48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7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11-14 at 7.06.4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" r="-317"/>
          <a:stretch/>
        </p:blipFill>
        <p:spPr>
          <a:xfrm>
            <a:off x="0" y="1417638"/>
            <a:ext cx="9120062" cy="43255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Run on 10K Cores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8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Distinguish between the unit of work and the unit of consumption/allocation.</a:t>
            </a:r>
          </a:p>
          <a:p>
            <a:r>
              <a:rPr lang="en-US" dirty="0" smtClean="0"/>
              <a:t>Monitor resources from the </a:t>
            </a:r>
            <a:r>
              <a:rPr lang="en-US" b="1" dirty="0" smtClean="0"/>
              <a:t>application’s</a:t>
            </a:r>
            <a:r>
              <a:rPr lang="en-US" dirty="0" smtClean="0"/>
              <a:t> perspective, not just the system’s perspective.</a:t>
            </a:r>
          </a:p>
          <a:p>
            <a:r>
              <a:rPr lang="en-US" dirty="0" smtClean="0"/>
              <a:t>Put an upper bound on </a:t>
            </a:r>
            <a:r>
              <a:rPr lang="en-US" b="1" dirty="0" smtClean="0"/>
              <a:t>every</a:t>
            </a:r>
            <a:r>
              <a:rPr lang="en-US" dirty="0" smtClean="0"/>
              <a:t> resource and </a:t>
            </a:r>
            <a:r>
              <a:rPr lang="en-US" b="1" dirty="0" smtClean="0"/>
              <a:t>every</a:t>
            </a:r>
            <a:r>
              <a:rPr lang="en-US" dirty="0" smtClean="0"/>
              <a:t> concurrent operation.</a:t>
            </a:r>
          </a:p>
          <a:p>
            <a:r>
              <a:rPr lang="en-US" dirty="0" smtClean="0"/>
              <a:t>Where possible, decouple the consumption of different resources.  (e.g. Staging/Compute)</a:t>
            </a:r>
          </a:p>
        </p:txBody>
      </p:sp>
    </p:spTree>
    <p:extLst>
      <p:ext uri="{BB962C8B-B14F-4D97-AF65-F5344CB8AC3E}">
        <p14:creationId xmlns:p14="http://schemas.microsoft.com/office/powerpoint/2010/main" val="419085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67582"/>
            <a:ext cx="2133600" cy="365125"/>
          </a:xfrm>
        </p:spPr>
        <p:txBody>
          <a:bodyPr/>
          <a:lstStyle/>
          <a:p>
            <a:fld id="{C1061E75-0A36-4FDB-8973-BA647DC58F8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0" y="3136912"/>
            <a:ext cx="4114800" cy="23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Center for Research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Computing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Paul Brenner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Sergeui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Fedorov</a:t>
            </a:r>
            <a:endParaRPr lang="en-US" sz="2400" kern="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72000" y="1323464"/>
            <a:ext cx="41148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CCL Team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Ben Tovar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Peter </a:t>
            </a:r>
            <a:r>
              <a:rPr lang="en-US" sz="2400" kern="0" dirty="0" err="1" smtClean="0"/>
              <a:t>Ivie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Patrick Donnelly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endParaRPr lang="en-US" sz="2400" kern="0" dirty="0" smtClean="0"/>
          </a:p>
        </p:txBody>
      </p:sp>
      <p:pic>
        <p:nvPicPr>
          <p:cNvPr id="9" name="Picture 5" descr="nsf_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19" y="4993019"/>
            <a:ext cx="1439688" cy="1439688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14971" y="1295972"/>
            <a:ext cx="41148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Notre Dame CMS Team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b="1" kern="0" dirty="0" smtClean="0"/>
              <a:t>Anna Woodard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b="1" kern="0" dirty="0" smtClean="0"/>
              <a:t>Matthias Wolf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Chales</a:t>
            </a:r>
            <a:r>
              <a:rPr lang="en-US" sz="2400" kern="0" dirty="0" smtClean="0"/>
              <a:t> Mueller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Nil </a:t>
            </a:r>
            <a:r>
              <a:rPr lang="en-US" sz="2400" kern="0" dirty="0" err="1" smtClean="0"/>
              <a:t>Valls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Kenyi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Hurtado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Kevin </a:t>
            </a:r>
            <a:r>
              <a:rPr lang="en-US" sz="2400" kern="0" dirty="0" err="1" smtClean="0"/>
              <a:t>Lannon</a:t>
            </a:r>
            <a:endParaRPr lang="en-US" sz="2400" kern="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Michael </a:t>
            </a:r>
            <a:r>
              <a:rPr lang="en-US" sz="2400" kern="0" dirty="0" err="1" smtClean="0"/>
              <a:t>Hildreth</a:t>
            </a:r>
            <a:endParaRPr lang="en-US" sz="2400" kern="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600694" y="4633492"/>
            <a:ext cx="4114800" cy="23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tabLst/>
              <a:defRPr/>
            </a:pP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HEP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Community</a:t>
            </a:r>
            <a:endParaRPr kumimoji="0" lang="en-US" sz="2400" b="0" i="0" u="none" strike="noStrike" kern="0" cap="none" spc="0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err="1" smtClean="0"/>
              <a:t>Jakob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Blomer</a:t>
            </a:r>
            <a:r>
              <a:rPr lang="en-US" sz="2400" kern="0" dirty="0" smtClean="0"/>
              <a:t> – CVMFS</a:t>
            </a:r>
            <a:endParaRPr lang="en-US" sz="2400" kern="0" dirty="0" smtClean="0"/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2"/>
              </a:buBlip>
            </a:pPr>
            <a:r>
              <a:rPr lang="en-US" sz="2400" kern="0" dirty="0" smtClean="0"/>
              <a:t>David Dykstra - Frontier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301" y="4997420"/>
            <a:ext cx="2482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NSF Grant ACI 1148330: “Connecting </a:t>
            </a:r>
            <a:r>
              <a:rPr lang="en-US" dirty="0" err="1" smtClean="0"/>
              <a:t>Cyberinfrastructure</a:t>
            </a:r>
            <a:r>
              <a:rPr lang="en-US" dirty="0" smtClean="0"/>
              <a:t> with the Cooperative Computing Tools”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0715" y="461804"/>
            <a:ext cx="5965248" cy="61931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Lobster Data Analysis System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</a:t>
            </a:r>
            <a:r>
              <a:rPr lang="en-US" dirty="0" smtClean="0">
                <a:hlinkClick r:id="rId2"/>
              </a:rPr>
              <a:t>/lobster.crc.nd.edu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The Cooperative Computing Lab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http://ccl.cse.nd.edu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Prof. Douglas Thain</a:t>
            </a:r>
          </a:p>
          <a:p>
            <a:pPr marL="457200" lvl="1" indent="0">
              <a:buNone/>
            </a:pPr>
            <a:r>
              <a:rPr lang="en-US" dirty="0" smtClean="0">
                <a:hlinkClick r:id="rId4"/>
              </a:rPr>
              <a:t>http://www.nd.edu/~dthain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ProfThain</a:t>
            </a:r>
            <a:endParaRPr lang="en-US" dirty="0" smtClean="0"/>
          </a:p>
        </p:txBody>
      </p:sp>
      <p:pic>
        <p:nvPicPr>
          <p:cNvPr id="4" name="Picture 3" descr="Screen Shot 2015-11-13 at 2.13.1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4" y="2218317"/>
            <a:ext cx="2818304" cy="2495598"/>
          </a:xfrm>
          <a:prstGeom prst="rect">
            <a:avLst/>
          </a:prstGeom>
        </p:spPr>
      </p:pic>
      <p:pic>
        <p:nvPicPr>
          <p:cNvPr id="5" name="Picture 4" descr="Screen Shot 2015-11-13 at 2.14.2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1" y="4436630"/>
            <a:ext cx="2818304" cy="2495597"/>
          </a:xfrm>
          <a:prstGeom prst="rect">
            <a:avLst/>
          </a:prstGeom>
        </p:spPr>
      </p:pic>
      <p:pic>
        <p:nvPicPr>
          <p:cNvPr id="7" name="Picture 6" descr="Screen Shot 2015-11-13 at 2.15.2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4" y="-32988"/>
            <a:ext cx="2820806" cy="24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6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bliotecapleyades.net/imagenes_ciencia/colisionadorhadrones1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9" y="755213"/>
            <a:ext cx="2762786" cy="1856593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15" r="17685" b="1115"/>
          <a:stretch/>
        </p:blipFill>
        <p:spPr>
          <a:xfrm>
            <a:off x="4980935" y="755213"/>
            <a:ext cx="2796664" cy="1868498"/>
          </a:xfrm>
        </p:spPr>
      </p:pic>
      <p:sp>
        <p:nvSpPr>
          <p:cNvPr id="7" name="TextBox 6"/>
          <p:cNvSpPr txBox="1"/>
          <p:nvPr/>
        </p:nvSpPr>
        <p:spPr>
          <a:xfrm>
            <a:off x="1014412" y="371020"/>
            <a:ext cx="222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Hadron Collider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41602" y="302280"/>
            <a:ext cx="249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Compact </a:t>
            </a:r>
            <a:r>
              <a:rPr lang="en-US" dirty="0" err="1" smtClean="0"/>
              <a:t>Muon</a:t>
            </a:r>
            <a:r>
              <a:rPr lang="en-US" dirty="0" smtClean="0"/>
              <a:t> Solenoid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8694" y="3529801"/>
            <a:ext cx="317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Worldwide LHC Computing Grid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766" y="4209914"/>
            <a:ext cx="2814833" cy="2216079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971249" y="2918402"/>
            <a:ext cx="849431" cy="7170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818236" y="4634380"/>
            <a:ext cx="925123" cy="799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818236" y="1323945"/>
            <a:ext cx="925123" cy="7485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79721" y="3890672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Many PB</a:t>
            </a:r>
          </a:p>
          <a:p>
            <a:pPr algn="ctr"/>
            <a:r>
              <a:rPr lang="en-US" dirty="0" smtClean="0"/>
              <a:t>Per year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26450" y="3761942"/>
            <a:ext cx="151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Online Trigger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94" y="4187977"/>
            <a:ext cx="3092672" cy="22215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12116" y="305815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 GB/s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3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138"/>
            <a:ext cx="8229600" cy="1143000"/>
          </a:xfrm>
        </p:spPr>
        <p:txBody>
          <a:bodyPr/>
          <a:lstStyle/>
          <a:p>
            <a:r>
              <a:rPr lang="en-US" dirty="0" smtClean="0"/>
              <a:t>CMS Group at Notre Dame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80" y="1781228"/>
            <a:ext cx="1988571" cy="1893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230" y="1781228"/>
            <a:ext cx="1893603" cy="189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230" y="3755182"/>
            <a:ext cx="1893603" cy="18936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25688"/>
          <a:stretch/>
        </p:blipFill>
        <p:spPr>
          <a:xfrm>
            <a:off x="732980" y="3755182"/>
            <a:ext cx="1988571" cy="18455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5488" y="1692729"/>
            <a:ext cx="329885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Sample Problem:</a:t>
            </a:r>
          </a:p>
          <a:p>
            <a:endParaRPr lang="en-US" dirty="0" smtClean="0"/>
          </a:p>
          <a:p>
            <a:r>
              <a:rPr lang="en-US" dirty="0" smtClean="0"/>
              <a:t>Search for events like this:</a:t>
            </a:r>
            <a:endParaRPr lang="en-US" dirty="0"/>
          </a:p>
          <a:p>
            <a:endParaRPr lang="en-US" dirty="0"/>
          </a:p>
          <a:p>
            <a:r>
              <a:rPr lang="en-US" sz="2000" b="1" dirty="0" smtClean="0"/>
              <a:t>t t H   -&gt;   </a:t>
            </a:r>
            <a:r>
              <a:rPr lang="en-US" sz="2000" b="1" dirty="0" err="1" smtClean="0"/>
              <a:t>τ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τ</a:t>
            </a:r>
            <a:r>
              <a:rPr lang="en-US" sz="2000" b="1" dirty="0" smtClean="0"/>
              <a:t>   -&gt;  (many)</a:t>
            </a:r>
          </a:p>
          <a:p>
            <a:endParaRPr lang="en-US" dirty="0" smtClean="0"/>
          </a:p>
          <a:p>
            <a:r>
              <a:rPr lang="en-US" dirty="0" err="1" smtClean="0"/>
              <a:t>τ</a:t>
            </a:r>
            <a:r>
              <a:rPr lang="en-US" dirty="0" smtClean="0"/>
              <a:t> decays too quickly to be observed directly, so observe the many decay products and work backwards.</a:t>
            </a:r>
          </a:p>
          <a:p>
            <a:endParaRPr lang="en-US" dirty="0" smtClean="0"/>
          </a:p>
          <a:p>
            <a:r>
              <a:rPr lang="en-US" dirty="0" smtClean="0"/>
              <a:t>Was the Higgs Boson generated?</a:t>
            </a:r>
          </a:p>
          <a:p>
            <a:endParaRPr lang="en-US" dirty="0" smtClean="0"/>
          </a:p>
          <a:p>
            <a:r>
              <a:rPr lang="en-US" dirty="0" smtClean="0"/>
              <a:t>(One run requires successive reduction of many TB of data using hundreds of CPU years.)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8247" y="1323397"/>
            <a:ext cx="160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Woodard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0619" y="132339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Matthias Wolf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1371" y="5654943"/>
            <a:ext cx="145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Hildreth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57075" y="5642403"/>
            <a:ext cx="138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Prof. </a:t>
            </a:r>
            <a:r>
              <a:rPr lang="en-US" dirty="0" err="1" smtClean="0"/>
              <a:t>Lannon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use the WLCG?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6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ND-CMS group has a modest Tier-3 facility of O(300) cores, but wants to harness the ND campus facility of O(10K) cores for their own analysis needs.</a:t>
            </a:r>
          </a:p>
          <a:p>
            <a:r>
              <a:rPr lang="en-US" dirty="0" smtClean="0"/>
              <a:t>But, CMS </a:t>
            </a:r>
            <a:r>
              <a:rPr lang="en-US" dirty="0" smtClean="0"/>
              <a:t>infrastructure </a:t>
            </a:r>
            <a:r>
              <a:rPr lang="en-US" dirty="0" smtClean="0"/>
              <a:t>is highly centralized</a:t>
            </a:r>
          </a:p>
          <a:p>
            <a:pPr lvl="1"/>
            <a:r>
              <a:rPr lang="en-US" dirty="0" smtClean="0"/>
              <a:t>One global submission point.</a:t>
            </a:r>
          </a:p>
          <a:p>
            <a:pPr lvl="1"/>
            <a:r>
              <a:rPr lang="en-US" dirty="0" smtClean="0"/>
              <a:t>Assumes standard operating environment.</a:t>
            </a:r>
          </a:p>
          <a:p>
            <a:pPr lvl="1"/>
            <a:r>
              <a:rPr lang="en-US" dirty="0" smtClean="0"/>
              <a:t>Assumes unit of submission = unit of execution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need a different infrastructure to harness opportunistic resources for local purposes.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5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Condor Pool at Notre Dame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cl.cse.nd.edu/display/condor-lastyear-machines.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4107"/>
            <a:ext cx="9154338" cy="42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of Opportunistic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" y="1357480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1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Superclusters</a:t>
            </a:r>
            <a:r>
              <a:rPr lang="en-US" dirty="0" smtClean="0"/>
              <a:t> by the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" t="3000" r="28125" b="42000"/>
          <a:stretch>
            <a:fillRect/>
          </a:stretch>
        </p:blipFill>
        <p:spPr bwMode="auto">
          <a:xfrm>
            <a:off x="304800" y="20574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367046"/>
            <a:ext cx="8985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http://arstechnica.com/business/news/2011/09/30000-core-cluster-built-on-amazon-ec2-cloud.ars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95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23704</TotalTime>
  <Words>1577</Words>
  <Application>Microsoft Macintosh PowerPoint</Application>
  <PresentationFormat>On-screen Show (4:3)</PresentationFormat>
  <Paragraphs>424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Analyzing LHC Data on 10K Cores with Lobster and Work Queue</vt:lpstr>
      <vt:lpstr>The Cooperative Computing Lab </vt:lpstr>
      <vt:lpstr>The Cooperative Computing Lab</vt:lpstr>
      <vt:lpstr>PowerPoint Presentation</vt:lpstr>
      <vt:lpstr>CMS Group at Notre Dame</vt:lpstr>
      <vt:lpstr>Why not use the WLCG?</vt:lpstr>
      <vt:lpstr>Condor Pool at Notre Dame</vt:lpstr>
      <vt:lpstr>Users of Opportunistic Cycles</vt:lpstr>
      <vt:lpstr>Superclusters by the Hour</vt:lpstr>
      <vt:lpstr>An Opportunity and a Challenge</vt:lpstr>
      <vt:lpstr>Lobster</vt:lpstr>
      <vt:lpstr>Lobster Architecture</vt:lpstr>
      <vt:lpstr>Nothing Left Behind!</vt:lpstr>
      <vt:lpstr>Task Management with Work Queue</vt:lpstr>
      <vt:lpstr>PowerPoint Presentation</vt:lpstr>
      <vt:lpstr>Work Queue Applications</vt:lpstr>
      <vt:lpstr>PowerPoint Presentation</vt:lpstr>
      <vt:lpstr>PowerPoint Presentation</vt:lpstr>
      <vt:lpstr>Scaling Up to 20K Cores</vt:lpstr>
      <vt:lpstr>Choosing the Task Size</vt:lpstr>
      <vt:lpstr>Trace Driven Simulation</vt:lpstr>
      <vt:lpstr>Software Delivery with Parrot and CVMFS</vt:lpstr>
      <vt:lpstr>CMS Application Software</vt:lpstr>
      <vt:lpstr>Parrot Virtual File System</vt:lpstr>
      <vt:lpstr>Parrot + CVMFS</vt:lpstr>
      <vt:lpstr>Parrot + CVMFS</vt:lpstr>
      <vt:lpstr>Lobster in Production</vt:lpstr>
      <vt:lpstr>The Good News</vt:lpstr>
      <vt:lpstr>Running on 10K Cores</vt:lpstr>
      <vt:lpstr>Lobster@ND Competitive with CSA14 Activity</vt:lpstr>
      <vt:lpstr>The Hard Part: Debugging and Troubleshooting</vt:lpstr>
      <vt:lpstr>Monitoring Strategy</vt:lpstr>
      <vt:lpstr>Problem: Task Oscillations</vt:lpstr>
      <vt:lpstr>Diagnosis: Bottleneck in Stage-Out</vt:lpstr>
      <vt:lpstr>Good Run on 10K Cores</vt:lpstr>
      <vt:lpstr>Lessons Learned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dv/dT</dc:title>
  <dc:creator>Ewa Deelman</dc:creator>
  <cp:lastModifiedBy>Douglas Thain</cp:lastModifiedBy>
  <cp:revision>310</cp:revision>
  <dcterms:created xsi:type="dcterms:W3CDTF">2013-03-04T20:06:32Z</dcterms:created>
  <dcterms:modified xsi:type="dcterms:W3CDTF">2015-11-15T15:29:34Z</dcterms:modified>
</cp:coreProperties>
</file>