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8" r:id="rId15"/>
    <p:sldId id="267" r:id="rId16"/>
    <p:sldId id="269" r:id="rId17"/>
    <p:sldId id="270" r:id="rId18"/>
    <p:sldId id="272" r:id="rId19"/>
    <p:sldId id="278" r:id="rId20"/>
    <p:sldId id="274" r:id="rId21"/>
    <p:sldId id="281" r:id="rId22"/>
    <p:sldId id="283" r:id="rId23"/>
    <p:sldId id="282" r:id="rId24"/>
    <p:sldId id="276" r:id="rId25"/>
    <p:sldId id="271" r:id="rId26"/>
    <p:sldId id="273" r:id="rId27"/>
    <p:sldId id="275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opincomes.g-mond.parisschoolofeconomics.eu/" TargetMode="External"/><Relationship Id="rId4" Type="http://schemas.openxmlformats.org/officeDocument/2006/relationships/hyperlink" Target="http://research.stlouisfed.org/fred2/" TargetMode="External"/><Relationship Id="rId5" Type="http://schemas.openxmlformats.org/officeDocument/2006/relationships/hyperlink" Target="http://www.hamiltonproject.org/jobs_gap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xeu.org/article/tale-two-depressions-redu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639" y="978181"/>
            <a:ext cx="6572954" cy="817927"/>
          </a:xfrm>
        </p:spPr>
        <p:txBody>
          <a:bodyPr/>
          <a:lstStyle/>
          <a:p>
            <a:r>
              <a:rPr lang="en-US" sz="4800" dirty="0" smtClean="0"/>
              <a:t>A Tale of Two Depressions</a:t>
            </a:r>
            <a:endParaRPr lang="en-US" sz="4800" dirty="0"/>
          </a:p>
        </p:txBody>
      </p:sp>
      <p:pic>
        <p:nvPicPr>
          <p:cNvPr id="4" name="Picture 3" descr="2009-bad-economy-cartoon-wall-street-comic-strip-02l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1" y="3509444"/>
            <a:ext cx="3403831" cy="225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8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P-G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3" y="609219"/>
            <a:ext cx="8509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8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Great Depression</a:t>
            </a:r>
            <a:endParaRPr lang="en-US" dirty="0"/>
          </a:p>
        </p:txBody>
      </p:sp>
      <p:pic>
        <p:nvPicPr>
          <p:cNvPr id="4" name="Picture 3" descr="2008-collap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44" y="1718181"/>
            <a:ext cx="6286448" cy="39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jia2000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8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close_fig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9" y="360383"/>
            <a:ext cx="8238736" cy="59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P-GD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5" y="670651"/>
            <a:ext cx="84963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lobs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1" y="231675"/>
            <a:ext cx="5473647" cy="3638151"/>
          </a:xfrm>
          <a:prstGeom prst="rect">
            <a:avLst/>
          </a:prstGeom>
        </p:spPr>
      </p:pic>
      <p:pic>
        <p:nvPicPr>
          <p:cNvPr id="2" name="Picture 1" descr="U6-vs-U3-Mar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57" y="2788937"/>
            <a:ext cx="5462012" cy="39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ployRecAlignMar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" y="935280"/>
            <a:ext cx="7710709" cy="50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5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grap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66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b-losses-ga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7" y="1545269"/>
            <a:ext cx="7615642" cy="41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bs g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814"/>
            <a:ext cx="9144000" cy="54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6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World: Then and Now</a:t>
            </a:r>
            <a:endParaRPr lang="en-US" dirty="0"/>
          </a:p>
        </p:txBody>
      </p:sp>
      <p:pic>
        <p:nvPicPr>
          <p:cNvPr id="6" name="Picture 5" descr="world industrial produ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85310"/>
            <a:ext cx="3097698" cy="3129388"/>
          </a:xfrm>
          <a:prstGeom prst="rect">
            <a:avLst/>
          </a:prstGeom>
        </p:spPr>
      </p:pic>
      <p:pic>
        <p:nvPicPr>
          <p:cNvPr id="7" name="Picture 6" descr="world trad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73" y="2185310"/>
            <a:ext cx="3052314" cy="3129387"/>
          </a:xfrm>
          <a:prstGeom prst="rect">
            <a:avLst/>
          </a:prstGeom>
        </p:spPr>
      </p:pic>
      <p:pic>
        <p:nvPicPr>
          <p:cNvPr id="8" name="Picture 7" descr="world equity market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03" y="2185310"/>
            <a:ext cx="2983497" cy="31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graph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78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4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an-Net-Wo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8" y="137289"/>
            <a:ext cx="6015858" cy="3337831"/>
          </a:xfrm>
          <a:prstGeom prst="rect">
            <a:avLst/>
          </a:prstGeom>
        </p:spPr>
      </p:pic>
      <p:pic>
        <p:nvPicPr>
          <p:cNvPr id="5" name="Picture 4" descr="DR20131118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26" y="3631101"/>
            <a:ext cx="6780869" cy="29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8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ome chan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8" y="137289"/>
            <a:ext cx="4735022" cy="3131899"/>
          </a:xfrm>
          <a:prstGeom prst="rect">
            <a:avLst/>
          </a:prstGeom>
        </p:spPr>
      </p:pic>
      <p:pic>
        <p:nvPicPr>
          <p:cNvPr id="5" name="Picture 4" descr="expenditure chan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11" y="3091876"/>
            <a:ext cx="5336377" cy="35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vs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" y="583477"/>
            <a:ext cx="85344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orate-profits-and-w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0" y="574901"/>
            <a:ext cx="8011119" cy="58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9" y="958450"/>
            <a:ext cx="7731373" cy="48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-Stamps-Perc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4" y="874713"/>
            <a:ext cx="8001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thunemploy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0" y="99271"/>
            <a:ext cx="5242195" cy="3710491"/>
          </a:xfrm>
          <a:prstGeom prst="rect">
            <a:avLst/>
          </a:prstGeom>
        </p:spPr>
      </p:pic>
      <p:pic>
        <p:nvPicPr>
          <p:cNvPr id="7" name="Picture 6" descr="united-states-youth-unemployment-r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12" y="3617352"/>
            <a:ext cx="6764159" cy="30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Barry </a:t>
            </a:r>
            <a:r>
              <a:rPr lang="en-US" dirty="0" err="1"/>
              <a:t>Eichengreen</a:t>
            </a:r>
            <a:r>
              <a:rPr lang="en-US" dirty="0"/>
              <a:t>, Kevin </a:t>
            </a:r>
            <a:r>
              <a:rPr lang="en-US" dirty="0" err="1"/>
              <a:t>Hjortshøj</a:t>
            </a:r>
            <a:r>
              <a:rPr lang="en-US" dirty="0"/>
              <a:t> O’Rourke, “A Tale of Two Depressions </a:t>
            </a:r>
            <a:r>
              <a:rPr lang="en-US" dirty="0" err="1" smtClean="0"/>
              <a:t>Redux</a:t>
            </a:r>
            <a:r>
              <a:rPr lang="en-US" dirty="0" smtClean="0"/>
              <a:t>” </a:t>
            </a:r>
            <a:r>
              <a:rPr lang="en-US" dirty="0"/>
              <a:t>(6 March 2012</a:t>
            </a:r>
            <a:r>
              <a:rPr lang="en-US" dirty="0" smtClean="0"/>
              <a:t>)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://www.voxeu.org/article/tale-two-depressions-redux</a:t>
            </a:r>
            <a:endParaRPr lang="en-US" dirty="0"/>
          </a:p>
          <a:p>
            <a:r>
              <a:rPr lang="en-US" dirty="0" smtClean="0"/>
              <a:t>World </a:t>
            </a:r>
            <a:r>
              <a:rPr lang="en-US" dirty="0"/>
              <a:t>Top Incomes </a:t>
            </a:r>
            <a:r>
              <a:rPr lang="en-US" dirty="0" err="1" smtClean="0"/>
              <a:t>Database</a:t>
            </a:r>
            <a:r>
              <a:rPr lang="en-US" u="sng" dirty="0" err="1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://topincomes.g-mond.parisschoolofeconomics.eu/</a:t>
            </a:r>
            <a:endParaRPr lang="en-US" dirty="0"/>
          </a:p>
          <a:p>
            <a:r>
              <a:rPr lang="en-US" dirty="0" smtClean="0"/>
              <a:t>Federal </a:t>
            </a:r>
            <a:r>
              <a:rPr lang="en-US" dirty="0"/>
              <a:t>Reserve Economic Data (St. Louis Fed</a:t>
            </a:r>
            <a:r>
              <a:rPr lang="en-US" dirty="0" smtClean="0"/>
              <a:t>)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://research.stlouisfed.org/fred2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/>
          </a:p>
          <a:p>
            <a:r>
              <a:rPr lang="en-US" dirty="0" smtClean="0"/>
              <a:t>Jobs Gap calculator (Hamilton Project)</a:t>
            </a:r>
            <a:br>
              <a:rPr lang="en-US" dirty="0" smtClean="0"/>
            </a:br>
            <a:r>
              <a:rPr lang="en-US" b="1" dirty="0" smtClean="0">
                <a:hlinkClick r:id="rId5"/>
              </a:rPr>
              <a:t>http</a:t>
            </a:r>
            <a:r>
              <a:rPr lang="en-US" b="1" dirty="0">
                <a:hlinkClick r:id="rId5"/>
              </a:rPr>
              <a:t>://www.hamiltonproject.org/jobs_gap</a:t>
            </a:r>
            <a:r>
              <a:rPr lang="en-US" b="1" dirty="0" smtClean="0">
                <a:hlinkClick r:id="rId5"/>
              </a:rPr>
              <a:t>/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7767" y="995344"/>
            <a:ext cx="88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Sources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2084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States: Then and Now</a:t>
            </a:r>
            <a:endParaRPr lang="en-US" dirty="0"/>
          </a:p>
        </p:txBody>
      </p:sp>
      <p:pic>
        <p:nvPicPr>
          <p:cNvPr id="3" name="Picture 2" descr="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87" y="1625610"/>
            <a:ext cx="5529422" cy="48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1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014-wealth-web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8"/>
            <a:ext cx="9144000" cy="65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9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ome_Corp_CapitalGains_Rates_2011-650x5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4" y="0"/>
            <a:ext cx="816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0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k-failu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1" y="171611"/>
            <a:ext cx="4865767" cy="3269187"/>
          </a:xfrm>
          <a:prstGeom prst="rect">
            <a:avLst/>
          </a:prstGeom>
        </p:spPr>
      </p:pic>
      <p:pic>
        <p:nvPicPr>
          <p:cNvPr id="5" name="Picture 4" descr="f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2" y="2720032"/>
            <a:ext cx="5097702" cy="39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Great Depression</a:t>
            </a:r>
            <a:endParaRPr lang="en-US" dirty="0"/>
          </a:p>
        </p:txBody>
      </p:sp>
      <p:pic>
        <p:nvPicPr>
          <p:cNvPr id="6" name="Picture 5" descr="stock-market-crash-19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64" y="1724689"/>
            <a:ext cx="6372341" cy="44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29-stock-market-crash-stock-chart-dj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" y="1340494"/>
            <a:ext cx="6979882" cy="391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-depression-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1" y="223095"/>
            <a:ext cx="4076440" cy="3003190"/>
          </a:xfrm>
          <a:prstGeom prst="rect">
            <a:avLst/>
          </a:prstGeom>
        </p:spPr>
      </p:pic>
      <p:pic>
        <p:nvPicPr>
          <p:cNvPr id="5" name="Picture 4" descr="082112unemployment-600x3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77" y="2838475"/>
            <a:ext cx="6088531" cy="36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6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178</TotalTime>
  <Words>94</Words>
  <Application>Microsoft Macintosh PowerPoint</Application>
  <PresentationFormat>On-screen Show (4:3)</PresentationFormat>
  <Paragraphs>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Inkwell</vt:lpstr>
      <vt:lpstr>A Tale of Two Depressions</vt:lpstr>
      <vt:lpstr>World: Then and Now</vt:lpstr>
      <vt:lpstr>United States: Then and Now</vt:lpstr>
      <vt:lpstr>PowerPoint Presentation</vt:lpstr>
      <vt:lpstr>PowerPoint Presentation</vt:lpstr>
      <vt:lpstr>PowerPoint Presentation</vt:lpstr>
      <vt:lpstr>First Great Depression</vt:lpstr>
      <vt:lpstr>PowerPoint Presentation</vt:lpstr>
      <vt:lpstr>PowerPoint Presentation</vt:lpstr>
      <vt:lpstr>PowerPoint Presentation</vt:lpstr>
      <vt:lpstr>Second Great 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Depressions</dc:title>
  <dc:creator>David Ruccio</dc:creator>
  <cp:lastModifiedBy>David Ruccio</cp:lastModifiedBy>
  <cp:revision>12</cp:revision>
  <dcterms:created xsi:type="dcterms:W3CDTF">2014-04-05T21:48:08Z</dcterms:created>
  <dcterms:modified xsi:type="dcterms:W3CDTF">2015-04-13T20:47:27Z</dcterms:modified>
</cp:coreProperties>
</file>