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82" r:id="rId4"/>
    <p:sldId id="284" r:id="rId5"/>
    <p:sldId id="262" r:id="rId6"/>
    <p:sldId id="263" r:id="rId7"/>
    <p:sldId id="266" r:id="rId8"/>
    <p:sldId id="268" r:id="rId9"/>
    <p:sldId id="269" r:id="rId10"/>
    <p:sldId id="270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3" r:id="rId19"/>
    <p:sldId id="280" r:id="rId20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528">
          <p15:clr>
            <a:srgbClr val="A4A3A4"/>
          </p15:clr>
        </p15:guide>
        <p15:guide id="3" pos="8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0"/>
    <p:restoredTop sz="94712"/>
  </p:normalViewPr>
  <p:slideViewPr>
    <p:cSldViewPr>
      <p:cViewPr varScale="1">
        <p:scale>
          <a:sx n="100" d="100"/>
          <a:sy n="100" d="100"/>
        </p:scale>
        <p:origin x="368" y="160"/>
      </p:cViewPr>
      <p:guideLst>
        <p:guide orient="horz" pos="2592"/>
        <p:guide pos="528"/>
        <p:guide pos="8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7FF4F3-CCC8-0148-839B-34F52C05D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3F2D5-478E-F043-809C-74FC0B3E30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AF5132-DAC6-9E4F-9E86-4C54CB18240B}" type="datetimeFigureOut">
              <a:rPr lang="en-US" altLang="en-US"/>
              <a:pPr>
                <a:defRPr/>
              </a:pPr>
              <a:t>10/26/19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4E216-EC43-EF4B-9A09-BDB2AD5FAF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53F11-18F4-3841-8420-219C17DC20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AAC946-C83C-3745-9E2F-97054CF76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B7831-5765-D74E-B52D-9DFA2747164A}" type="datetimeFigureOut">
              <a:rPr lang="en-US" smtClean="0"/>
              <a:t>10/26/19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B646B-30DB-4742-832C-5A89CC01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39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7A6F58FB-E9E2-564F-9BCA-E99429E03DC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117600"/>
            <a:ext cx="6805612" cy="1397000"/>
            <a:chOff x="914400" y="914400"/>
            <a:chExt cx="5321300" cy="10922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AF676C5-0DDD-914E-9EE7-DBECA393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BDFA6D9-A883-F447-9707-657239AC9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2386EF7-57D7-204D-A5A6-629EE12F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4DECDAC-079F-3E45-B22D-7854775B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31BAD00-F2E3-274E-A2A0-CBAF5BC07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159C788-ED6A-B041-AC52-FAC735388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48404E5-93B1-D44E-B52B-5400482A4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D188994-F50D-884C-AA06-F84445BE9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E73AFF4-4C28-FC4D-9F5A-460FCEEBB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5648511-E494-1143-BCC6-3D4C1B153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26C704E-7BE8-9142-86F8-2E112D8E4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C50B535-A646-0E45-9BB3-804214D8D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6F0259-4D69-4742-9E30-93142042C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F4E17D-AD1B-CE4D-A338-5112F9422D6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317750" y="2603500"/>
            <a:ext cx="1155065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D16721-A83F-1049-91FA-D48B0507EC7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210800" y="4419600"/>
            <a:ext cx="5183188" cy="5172075"/>
            <a:chOff x="10363200" y="4648200"/>
            <a:chExt cx="5183333" cy="517139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91BDF86-109B-C347-95F1-B2D8827C3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384" y="5677701"/>
              <a:ext cx="811307" cy="764469"/>
            </a:xfrm>
            <a:custGeom>
              <a:avLst/>
              <a:gdLst>
                <a:gd name="T0" fmla="*/ 348262485 w 171347"/>
                <a:gd name="T1" fmla="*/ 347052075 h 161455"/>
                <a:gd name="T2" fmla="*/ 59921154 w 171347"/>
                <a:gd name="T3" fmla="*/ 347459184 h 161455"/>
                <a:gd name="T4" fmla="*/ 59514584 w 171347"/>
                <a:gd name="T5" fmla="*/ 59783318 h 161455"/>
                <a:gd name="T6" fmla="*/ 347855399 w 171347"/>
                <a:gd name="T7" fmla="*/ 59378675 h 161455"/>
                <a:gd name="T8" fmla="*/ 348262485 w 171347"/>
                <a:gd name="T9" fmla="*/ 59783318 h 161455"/>
                <a:gd name="T10" fmla="*/ 348262485 w 171347"/>
                <a:gd name="T11" fmla="*/ 347052075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6B7F9D-A8C3-AD41-ABC0-63BAF337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8675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923791C-B006-4941-A0FB-C57D6E0C0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8232" y="5677701"/>
              <a:ext cx="811307" cy="764469"/>
            </a:xfrm>
            <a:custGeom>
              <a:avLst/>
              <a:gdLst>
                <a:gd name="T0" fmla="*/ 59514584 w 171347"/>
                <a:gd name="T1" fmla="*/ 59783318 h 161455"/>
                <a:gd name="T2" fmla="*/ 347855399 w 171347"/>
                <a:gd name="T3" fmla="*/ 59378675 h 161455"/>
                <a:gd name="T4" fmla="*/ 348262485 w 171347"/>
                <a:gd name="T5" fmla="*/ 347052075 h 161455"/>
                <a:gd name="T6" fmla="*/ 59921154 w 171347"/>
                <a:gd name="T7" fmla="*/ 347459184 h 161455"/>
                <a:gd name="T8" fmla="*/ 59514584 w 171347"/>
                <a:gd name="T9" fmla="*/ 347052075 h 161455"/>
                <a:gd name="T10" fmla="*/ 59514584 w 171347"/>
                <a:gd name="T11" fmla="*/ 59783318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C14962-8ECD-904A-8E12-FA91CCD13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9899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0007F4E-2938-5A41-AAD0-34D3D7642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7353" y="6447341"/>
              <a:ext cx="1532463" cy="1528934"/>
            </a:xfrm>
            <a:custGeom>
              <a:avLst/>
              <a:gdLst>
                <a:gd name="T0" fmla="*/ 679154755 w 323656"/>
                <a:gd name="T1" fmla="*/ 575656892 h 322911"/>
                <a:gd name="T2" fmla="*/ 666468578 w 323656"/>
                <a:gd name="T3" fmla="*/ 575656892 h 322911"/>
                <a:gd name="T4" fmla="*/ 560902746 w 323656"/>
                <a:gd name="T5" fmla="*/ 530453474 h 322911"/>
                <a:gd name="T6" fmla="*/ 548897109 w 323656"/>
                <a:gd name="T7" fmla="*/ 518247774 h 322911"/>
                <a:gd name="T8" fmla="*/ 548897109 w 323656"/>
                <a:gd name="T9" fmla="*/ 257880722 h 322911"/>
                <a:gd name="T10" fmla="*/ 562035677 w 323656"/>
                <a:gd name="T11" fmla="*/ 244772849 h 322911"/>
                <a:gd name="T12" fmla="*/ 666016277 w 323656"/>
                <a:gd name="T13" fmla="*/ 202508601 h 322911"/>
                <a:gd name="T14" fmla="*/ 667375307 w 323656"/>
                <a:gd name="T15" fmla="*/ 202508601 h 322911"/>
                <a:gd name="T16" fmla="*/ 680968212 w 323656"/>
                <a:gd name="T17" fmla="*/ 202508601 h 322911"/>
                <a:gd name="T18" fmla="*/ 782455345 w 323656"/>
                <a:gd name="T19" fmla="*/ 101253077 h 322911"/>
                <a:gd name="T20" fmla="*/ 680968212 w 323656"/>
                <a:gd name="T21" fmla="*/ 0 h 322911"/>
                <a:gd name="T22" fmla="*/ 579478954 w 323656"/>
                <a:gd name="T23" fmla="*/ 101253077 h 322911"/>
                <a:gd name="T24" fmla="*/ 579478954 w 323656"/>
                <a:gd name="T25" fmla="*/ 113684871 h 322911"/>
                <a:gd name="T26" fmla="*/ 579478954 w 323656"/>
                <a:gd name="T27" fmla="*/ 113684871 h 322911"/>
                <a:gd name="T28" fmla="*/ 534173285 w 323656"/>
                <a:gd name="T29" fmla="*/ 219233722 h 322911"/>
                <a:gd name="T30" fmla="*/ 521938997 w 323656"/>
                <a:gd name="T31" fmla="*/ 231662978 h 322911"/>
                <a:gd name="T32" fmla="*/ 259837843 w 323656"/>
                <a:gd name="T33" fmla="*/ 233245652 h 322911"/>
                <a:gd name="T34" fmla="*/ 246244933 w 323656"/>
                <a:gd name="T35" fmla="*/ 219911709 h 322911"/>
                <a:gd name="T36" fmla="*/ 203883010 w 323656"/>
                <a:gd name="T37" fmla="*/ 116171740 h 322911"/>
                <a:gd name="T38" fmla="*/ 203883010 w 323656"/>
                <a:gd name="T39" fmla="*/ 114589065 h 322911"/>
                <a:gd name="T40" fmla="*/ 203883010 w 323656"/>
                <a:gd name="T41" fmla="*/ 101253077 h 322911"/>
                <a:gd name="T42" fmla="*/ 102393321 w 323656"/>
                <a:gd name="T43" fmla="*/ 0 h 322911"/>
                <a:gd name="T44" fmla="*/ 906729 w 323656"/>
                <a:gd name="T45" fmla="*/ 101255520 h 322911"/>
                <a:gd name="T46" fmla="*/ 102393321 w 323656"/>
                <a:gd name="T47" fmla="*/ 202508601 h 322911"/>
                <a:gd name="T48" fmla="*/ 102622085 w 323656"/>
                <a:gd name="T49" fmla="*/ 202508601 h 322911"/>
                <a:gd name="T50" fmla="*/ 114853925 w 323656"/>
                <a:gd name="T51" fmla="*/ 202508601 h 322911"/>
                <a:gd name="T52" fmla="*/ 114853925 w 323656"/>
                <a:gd name="T53" fmla="*/ 202508601 h 322911"/>
                <a:gd name="T54" fmla="*/ 220645851 w 323656"/>
                <a:gd name="T55" fmla="*/ 247709595 h 322911"/>
                <a:gd name="T56" fmla="*/ 233558235 w 323656"/>
                <a:gd name="T57" fmla="*/ 260819353 h 322911"/>
                <a:gd name="T58" fmla="*/ 233558235 w 323656"/>
                <a:gd name="T59" fmla="*/ 519378152 h 322911"/>
                <a:gd name="T60" fmla="*/ 219513028 w 323656"/>
                <a:gd name="T61" fmla="*/ 533616290 h 322911"/>
                <a:gd name="T62" fmla="*/ 115306226 w 323656"/>
                <a:gd name="T63" fmla="*/ 575882560 h 322911"/>
                <a:gd name="T64" fmla="*/ 115306226 w 323656"/>
                <a:gd name="T65" fmla="*/ 575882560 h 322911"/>
                <a:gd name="T66" fmla="*/ 101489149 w 323656"/>
                <a:gd name="T67" fmla="*/ 575882560 h 322911"/>
                <a:gd name="T68" fmla="*/ 0 w 323656"/>
                <a:gd name="T69" fmla="*/ 677136062 h 322911"/>
                <a:gd name="T70" fmla="*/ 101489149 w 323656"/>
                <a:gd name="T71" fmla="*/ 778389163 h 322911"/>
                <a:gd name="T72" fmla="*/ 202976371 w 323656"/>
                <a:gd name="T73" fmla="*/ 677136062 h 322911"/>
                <a:gd name="T74" fmla="*/ 202976371 w 323656"/>
                <a:gd name="T75" fmla="*/ 664930476 h 322911"/>
                <a:gd name="T76" fmla="*/ 202976371 w 323656"/>
                <a:gd name="T77" fmla="*/ 664930476 h 322911"/>
                <a:gd name="T78" fmla="*/ 248284058 w 323656"/>
                <a:gd name="T79" fmla="*/ 558027686 h 322911"/>
                <a:gd name="T80" fmla="*/ 261874951 w 323656"/>
                <a:gd name="T81" fmla="*/ 544691612 h 322911"/>
                <a:gd name="T82" fmla="*/ 523526138 w 323656"/>
                <a:gd name="T83" fmla="*/ 544691612 h 322911"/>
                <a:gd name="T84" fmla="*/ 536210412 w 323656"/>
                <a:gd name="T85" fmla="*/ 557349182 h 322911"/>
                <a:gd name="T86" fmla="*/ 578800985 w 323656"/>
                <a:gd name="T87" fmla="*/ 661089559 h 322911"/>
                <a:gd name="T88" fmla="*/ 578800985 w 323656"/>
                <a:gd name="T89" fmla="*/ 662669700 h 322911"/>
                <a:gd name="T90" fmla="*/ 578800985 w 323656"/>
                <a:gd name="T91" fmla="*/ 676005798 h 322911"/>
                <a:gd name="T92" fmla="*/ 680287691 w 323656"/>
                <a:gd name="T93" fmla="*/ 777258761 h 322911"/>
                <a:gd name="T94" fmla="*/ 781776817 w 323656"/>
                <a:gd name="T95" fmla="*/ 676005798 h 322911"/>
                <a:gd name="T96" fmla="*/ 680287691 w 323656"/>
                <a:gd name="T97" fmla="*/ 574752181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D5239A7-ECAF-3149-BD1F-F7EB67ABE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3200" y="4648200"/>
              <a:ext cx="5183333" cy="5171393"/>
            </a:xfrm>
            <a:custGeom>
              <a:avLst/>
              <a:gdLst>
                <a:gd name="T0" fmla="*/ 2147483646 w 1094721"/>
                <a:gd name="T1" fmla="*/ 1151275514 h 1092200"/>
                <a:gd name="T2" fmla="*/ 2147483646 w 1094721"/>
                <a:gd name="T3" fmla="*/ 1151275514 h 1092200"/>
                <a:gd name="T4" fmla="*/ 2147483646 w 1094721"/>
                <a:gd name="T5" fmla="*/ 1221113089 h 1092200"/>
                <a:gd name="T6" fmla="*/ 2105630915 w 1094721"/>
                <a:gd name="T7" fmla="*/ 1270382927 h 1092200"/>
                <a:gd name="T8" fmla="*/ 2102232883 w 1094721"/>
                <a:gd name="T9" fmla="*/ 1270382927 h 1092200"/>
                <a:gd name="T10" fmla="*/ 2059418839 w 1094721"/>
                <a:gd name="T11" fmla="*/ 1187211843 h 1092200"/>
                <a:gd name="T12" fmla="*/ 1843810375 w 1094721"/>
                <a:gd name="T13" fmla="*/ 1187264077 h 1092200"/>
                <a:gd name="T14" fmla="*/ 1843862705 w 1094721"/>
                <a:gd name="T15" fmla="*/ 1402374372 h 1092200"/>
                <a:gd name="T16" fmla="*/ 2059418839 w 1094721"/>
                <a:gd name="T17" fmla="*/ 1402374372 h 1092200"/>
                <a:gd name="T18" fmla="*/ 2102458972 w 1094721"/>
                <a:gd name="T19" fmla="*/ 1315812279 h 1092200"/>
                <a:gd name="T20" fmla="*/ 2106763754 w 1094721"/>
                <a:gd name="T21" fmla="*/ 1315812279 h 1092200"/>
                <a:gd name="T22" fmla="*/ 2147483646 w 1094721"/>
                <a:gd name="T23" fmla="*/ 1364629685 h 1092200"/>
                <a:gd name="T24" fmla="*/ 2147483646 w 1094721"/>
                <a:gd name="T25" fmla="*/ 1488718358 h 1092200"/>
                <a:gd name="T26" fmla="*/ 2147483646 w 1094721"/>
                <a:gd name="T27" fmla="*/ 1229192413 h 1092200"/>
                <a:gd name="T28" fmla="*/ 2147483646 w 1094721"/>
                <a:gd name="T29" fmla="*/ 1151501721 h 1092200"/>
                <a:gd name="T30" fmla="*/ 1160529471 w 1094721"/>
                <a:gd name="T31" fmla="*/ 50371446 h 1092200"/>
                <a:gd name="T32" fmla="*/ 1161578874 w 1094721"/>
                <a:gd name="T33" fmla="*/ 338035367 h 1092200"/>
                <a:gd name="T34" fmla="*/ 1234379536 w 1094721"/>
                <a:gd name="T35" fmla="*/ 384416242 h 1092200"/>
                <a:gd name="T36" fmla="*/ 1281952653 w 1094721"/>
                <a:gd name="T37" fmla="*/ 493581200 h 1092200"/>
                <a:gd name="T38" fmla="*/ 1281952653 w 1094721"/>
                <a:gd name="T39" fmla="*/ 498778573 h 1092200"/>
                <a:gd name="T40" fmla="*/ 1196774980 w 1094721"/>
                <a:gd name="T41" fmla="*/ 541494435 h 1092200"/>
                <a:gd name="T42" fmla="*/ 1196827215 w 1094721"/>
                <a:gd name="T43" fmla="*/ 756605269 h 1092200"/>
                <a:gd name="T44" fmla="*/ 1412436214 w 1094721"/>
                <a:gd name="T45" fmla="*/ 756552940 h 1092200"/>
                <a:gd name="T46" fmla="*/ 1412436214 w 1094721"/>
                <a:gd name="T47" fmla="*/ 541494435 h 1092200"/>
                <a:gd name="T48" fmla="*/ 1327484209 w 1094721"/>
                <a:gd name="T49" fmla="*/ 498778573 h 1092200"/>
                <a:gd name="T50" fmla="*/ 1327484209 w 1094721"/>
                <a:gd name="T51" fmla="*/ 492677030 h 1092200"/>
                <a:gd name="T52" fmla="*/ 1382986792 w 1094721"/>
                <a:gd name="T53" fmla="*/ 381479523 h 1092200"/>
                <a:gd name="T54" fmla="*/ 1394992500 w 1094721"/>
                <a:gd name="T55" fmla="*/ 375375532 h 1092200"/>
                <a:gd name="T56" fmla="*/ 1448455516 w 1094721"/>
                <a:gd name="T57" fmla="*/ 337407172 h 1092200"/>
                <a:gd name="T58" fmla="*/ 1429367769 w 1094721"/>
                <a:gd name="T59" fmla="*/ 50371446 h 1092200"/>
                <a:gd name="T60" fmla="*/ 1160755678 w 1094721"/>
                <a:gd name="T61" fmla="*/ 50371446 h 1092200"/>
                <a:gd name="T62" fmla="*/ 1374151137 w 1094721"/>
                <a:gd name="T63" fmla="*/ 2147483646 h 1092200"/>
                <a:gd name="T64" fmla="*/ 1326806245 w 1094721"/>
                <a:gd name="T65" fmla="*/ 2096005043 h 1092200"/>
                <a:gd name="T66" fmla="*/ 1326806245 w 1094721"/>
                <a:gd name="T67" fmla="*/ 2091031315 h 1092200"/>
                <a:gd name="T68" fmla="*/ 1412210006 w 1094721"/>
                <a:gd name="T69" fmla="*/ 2048315453 h 1092200"/>
                <a:gd name="T70" fmla="*/ 1412476455 w 1094721"/>
                <a:gd name="T71" fmla="*/ 1832886049 h 1092200"/>
                <a:gd name="T72" fmla="*/ 1196548778 w 1094721"/>
                <a:gd name="T73" fmla="*/ 1832619624 h 1092200"/>
                <a:gd name="T74" fmla="*/ 1196279910 w 1094721"/>
                <a:gd name="T75" fmla="*/ 2048049118 h 1092200"/>
                <a:gd name="T76" fmla="*/ 1196548778 w 1094721"/>
                <a:gd name="T77" fmla="*/ 2048315453 h 1092200"/>
                <a:gd name="T78" fmla="*/ 1281272133 w 1094721"/>
                <a:gd name="T79" fmla="*/ 2091031315 h 1092200"/>
                <a:gd name="T80" fmla="*/ 1281272133 w 1094721"/>
                <a:gd name="T81" fmla="*/ 2097135415 h 1092200"/>
                <a:gd name="T82" fmla="*/ 1225998200 w 1094721"/>
                <a:gd name="T83" fmla="*/ 2147483646 h 1092200"/>
                <a:gd name="T84" fmla="*/ 1213763861 w 1094721"/>
                <a:gd name="T85" fmla="*/ 2147483646 h 1092200"/>
                <a:gd name="T86" fmla="*/ 1160529471 w 1094721"/>
                <a:gd name="T87" fmla="*/ 2147483646 h 1092200"/>
                <a:gd name="T88" fmla="*/ 1159898719 w 1094721"/>
                <a:gd name="T89" fmla="*/ 2147483646 h 1092200"/>
                <a:gd name="T90" fmla="*/ 1448227405 w 1094721"/>
                <a:gd name="T91" fmla="*/ 2147483646 h 1092200"/>
                <a:gd name="T92" fmla="*/ 1448860174 w 1094721"/>
                <a:gd name="T93" fmla="*/ 2147483646 h 1092200"/>
                <a:gd name="T94" fmla="*/ 1448227405 w 1094721"/>
                <a:gd name="T95" fmla="*/ 2147483646 h 1092200"/>
                <a:gd name="T96" fmla="*/ 1374151137 w 1094721"/>
                <a:gd name="T97" fmla="*/ 2147483646 h 1092200"/>
                <a:gd name="T98" fmla="*/ 546848618 w 1094721"/>
                <a:gd name="T99" fmla="*/ 1186985635 h 1092200"/>
                <a:gd name="T100" fmla="*/ 503806378 w 1094721"/>
                <a:gd name="T101" fmla="*/ 1273774498 h 1092200"/>
                <a:gd name="T102" fmla="*/ 499727262 w 1094721"/>
                <a:gd name="T103" fmla="*/ 1273774498 h 1092200"/>
                <a:gd name="T104" fmla="*/ 391670834 w 1094721"/>
                <a:gd name="T105" fmla="*/ 1224953996 h 1092200"/>
                <a:gd name="T106" fmla="*/ 132098943 w 1094721"/>
                <a:gd name="T107" fmla="*/ 1105705930 h 1092200"/>
                <a:gd name="T108" fmla="*/ 12577095 w 1094721"/>
                <a:gd name="T109" fmla="*/ 1364679476 h 1092200"/>
                <a:gd name="T110" fmla="*/ 272148446 w 1094721"/>
                <a:gd name="T111" fmla="*/ 1483927632 h 1092200"/>
                <a:gd name="T112" fmla="*/ 390311787 w 1094721"/>
                <a:gd name="T113" fmla="*/ 1368246923 h 1092200"/>
                <a:gd name="T114" fmla="*/ 500860192 w 1094721"/>
                <a:gd name="T115" fmla="*/ 1318974665 h 1092200"/>
                <a:gd name="T116" fmla="*/ 504258247 w 1094721"/>
                <a:gd name="T117" fmla="*/ 1318974665 h 1092200"/>
                <a:gd name="T118" fmla="*/ 546848618 w 1094721"/>
                <a:gd name="T119" fmla="*/ 1402148709 h 1092200"/>
                <a:gd name="T120" fmla="*/ 762454548 w 1094721"/>
                <a:gd name="T121" fmla="*/ 1402095958 h 1092200"/>
                <a:gd name="T122" fmla="*/ 762402219 w 1094721"/>
                <a:gd name="T123" fmla="*/ 1186985635 h 1092200"/>
                <a:gd name="T124" fmla="*/ 546848618 w 1094721"/>
                <a:gd name="T125" fmla="*/ 1186985635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2819400"/>
            <a:ext cx="11506200" cy="2806787"/>
          </a:xfrm>
          <a:prstGeom prst="rect">
            <a:avLst/>
          </a:prstGeom>
        </p:spPr>
        <p:txBody>
          <a:bodyPr/>
          <a:lstStyle>
            <a:lvl1pPr algn="l">
              <a:defRPr sz="4600"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715000"/>
            <a:ext cx="11506200" cy="16764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3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18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2">
            <a:extLst>
              <a:ext uri="{FF2B5EF4-FFF2-40B4-BE49-F238E27FC236}">
                <a16:creationId xmlns:a16="http://schemas.microsoft.com/office/drawing/2014/main" id="{65C533DF-B49E-9A43-98EF-0B2B9AC1F9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9BA5EFB-69E2-DD47-BAFD-CE9679224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8A3832D-101F-2E47-BA31-9B03B7D2D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6CB7F5D-3101-5E43-A94E-E383280E6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714C639-F3A2-AE49-8832-66612334B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FB93127-0B6B-8448-B9FF-9A4F9F4E7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3F22081-D717-6B46-906B-7B08B871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34E9A1F-B45D-EB48-B3F2-57F0CE10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854C3F9-0F10-1142-87BE-47537FFFF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022680B-7BF7-DA44-8181-ECAFDE7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AC0243E-597E-EF4D-8A0E-D69A61D5A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706C8C9E-B132-0D41-8A21-7A887E7DD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F72FB867-00CC-0B45-B7E0-8F5FD00EB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9E15D50-9378-4949-8DF8-191B46136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AD980D51-17E3-F442-A2EA-96AA8C983D5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38200" y="7543800"/>
            <a:ext cx="1295400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981200"/>
            <a:ext cx="1295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buClr>
                <a:srgbClr val="1086B9"/>
              </a:buClr>
              <a:defRPr/>
            </a:lvl1pPr>
            <a:lvl2pPr>
              <a:buClr>
                <a:schemeClr val="bg1">
                  <a:lumMod val="65000"/>
                </a:schemeClr>
              </a:buClr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38200" y="330200"/>
            <a:ext cx="12954000" cy="1422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39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2A6571D7-BAC5-0448-8589-15118492B8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F0386C6-2481-E74C-BC19-9C2040330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00CA7B2-E4D9-7246-9E8F-15233E32C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509E8A9-FA71-964E-9502-66385DF9F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4EE9BC-0D27-6D4D-8222-6B916EEE8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59EAB17-6854-A242-9DC9-C8FF0A670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9083534-350A-664C-853D-A0898C1C4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A72E0CF-7330-B140-B6F6-1EE9524AE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973DAA7-C62E-C345-A7DB-205E19687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77B3353-0A9E-3049-9944-727291E4B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F44FB86-4E01-2E42-B706-153F3694A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E7AA52-E709-1740-8793-E924F8726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2784383-03C0-9642-B046-69EBD7F84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0CA2EA1-F1D6-C34A-B9B0-913E22568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F4F9BAB-BC7D-EE49-ADB0-70C3C1A8AA6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38200" y="7543800"/>
            <a:ext cx="1295400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73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46ED296-D0B1-2940-8F28-C72F791264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81E2FB9-EEFE-D648-A2C1-CE7898E0A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7EC24C9-32FB-5C44-896E-0B6C8AB29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A55B256-850B-9B4D-B191-18509F72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D747FEE-45C2-6746-88D1-D6C0FF48C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208D800C-793C-4A4C-91D0-DD527DAD3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EB53B9A-2269-D44A-9078-9FD812B03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B44B664-BCCE-4540-8A40-E66E6163F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975047-B5C7-1747-8565-0A2E37F96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4A0179E-B793-8046-BDDA-6EBF843A0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AF0E225-E8A0-6F42-8AC5-3B4B58E44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6718078-1ADA-2548-930C-4EF0C850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1EBF143-C5FF-0C45-828A-95E5CE0FE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D9635649-019C-AB4E-BA28-41292063A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F84403F8-1CA6-964E-8FFB-D974E42CE20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38200" y="7543800"/>
            <a:ext cx="1295400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8096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1534CBD-654E-434F-8FCD-7286CADECB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796925" y="4495800"/>
            <a:ext cx="5183188" cy="5172075"/>
            <a:chOff x="10363200" y="4648200"/>
            <a:chExt cx="5183333" cy="51713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9A6A2E3-1BF7-0241-9930-D63EE5D5B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384" y="5677701"/>
              <a:ext cx="811307" cy="764469"/>
            </a:xfrm>
            <a:custGeom>
              <a:avLst/>
              <a:gdLst>
                <a:gd name="T0" fmla="*/ 348262485 w 171347"/>
                <a:gd name="T1" fmla="*/ 347052075 h 161455"/>
                <a:gd name="T2" fmla="*/ 59921154 w 171347"/>
                <a:gd name="T3" fmla="*/ 347459184 h 161455"/>
                <a:gd name="T4" fmla="*/ 59514584 w 171347"/>
                <a:gd name="T5" fmla="*/ 59783318 h 161455"/>
                <a:gd name="T6" fmla="*/ 347855399 w 171347"/>
                <a:gd name="T7" fmla="*/ 59378675 h 161455"/>
                <a:gd name="T8" fmla="*/ 348262485 w 171347"/>
                <a:gd name="T9" fmla="*/ 59783318 h 161455"/>
                <a:gd name="T10" fmla="*/ 348262485 w 171347"/>
                <a:gd name="T11" fmla="*/ 347052075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F8E4EAF-0AC0-634A-87F9-85A6795E3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8675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1BCD536-C6E1-0F4F-B5A1-5A3AC6861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8232" y="5677701"/>
              <a:ext cx="811307" cy="764469"/>
            </a:xfrm>
            <a:custGeom>
              <a:avLst/>
              <a:gdLst>
                <a:gd name="T0" fmla="*/ 59514584 w 171347"/>
                <a:gd name="T1" fmla="*/ 59783318 h 161455"/>
                <a:gd name="T2" fmla="*/ 347855399 w 171347"/>
                <a:gd name="T3" fmla="*/ 59378675 h 161455"/>
                <a:gd name="T4" fmla="*/ 348262485 w 171347"/>
                <a:gd name="T5" fmla="*/ 347052075 h 161455"/>
                <a:gd name="T6" fmla="*/ 59921154 w 171347"/>
                <a:gd name="T7" fmla="*/ 347459184 h 161455"/>
                <a:gd name="T8" fmla="*/ 59514584 w 171347"/>
                <a:gd name="T9" fmla="*/ 347052075 h 161455"/>
                <a:gd name="T10" fmla="*/ 59514584 w 171347"/>
                <a:gd name="T11" fmla="*/ 59783318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4DCBF1B-9404-544D-85C3-0A36DDEA0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9899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BA3BDB0-BB5A-4B43-B473-2931966AF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7353" y="6447341"/>
              <a:ext cx="1532463" cy="1528934"/>
            </a:xfrm>
            <a:custGeom>
              <a:avLst/>
              <a:gdLst>
                <a:gd name="T0" fmla="*/ 679154755 w 323656"/>
                <a:gd name="T1" fmla="*/ 575656892 h 322911"/>
                <a:gd name="T2" fmla="*/ 666468578 w 323656"/>
                <a:gd name="T3" fmla="*/ 575656892 h 322911"/>
                <a:gd name="T4" fmla="*/ 560902746 w 323656"/>
                <a:gd name="T5" fmla="*/ 530453474 h 322911"/>
                <a:gd name="T6" fmla="*/ 548897109 w 323656"/>
                <a:gd name="T7" fmla="*/ 518247774 h 322911"/>
                <a:gd name="T8" fmla="*/ 548897109 w 323656"/>
                <a:gd name="T9" fmla="*/ 257880722 h 322911"/>
                <a:gd name="T10" fmla="*/ 562035677 w 323656"/>
                <a:gd name="T11" fmla="*/ 244772849 h 322911"/>
                <a:gd name="T12" fmla="*/ 666016277 w 323656"/>
                <a:gd name="T13" fmla="*/ 202508601 h 322911"/>
                <a:gd name="T14" fmla="*/ 667375307 w 323656"/>
                <a:gd name="T15" fmla="*/ 202508601 h 322911"/>
                <a:gd name="T16" fmla="*/ 680968212 w 323656"/>
                <a:gd name="T17" fmla="*/ 202508601 h 322911"/>
                <a:gd name="T18" fmla="*/ 782455345 w 323656"/>
                <a:gd name="T19" fmla="*/ 101253077 h 322911"/>
                <a:gd name="T20" fmla="*/ 680968212 w 323656"/>
                <a:gd name="T21" fmla="*/ 0 h 322911"/>
                <a:gd name="T22" fmla="*/ 579478954 w 323656"/>
                <a:gd name="T23" fmla="*/ 101253077 h 322911"/>
                <a:gd name="T24" fmla="*/ 579478954 w 323656"/>
                <a:gd name="T25" fmla="*/ 113684871 h 322911"/>
                <a:gd name="T26" fmla="*/ 579478954 w 323656"/>
                <a:gd name="T27" fmla="*/ 113684871 h 322911"/>
                <a:gd name="T28" fmla="*/ 534173285 w 323656"/>
                <a:gd name="T29" fmla="*/ 219233722 h 322911"/>
                <a:gd name="T30" fmla="*/ 521938997 w 323656"/>
                <a:gd name="T31" fmla="*/ 231662978 h 322911"/>
                <a:gd name="T32" fmla="*/ 259837843 w 323656"/>
                <a:gd name="T33" fmla="*/ 233245652 h 322911"/>
                <a:gd name="T34" fmla="*/ 246244933 w 323656"/>
                <a:gd name="T35" fmla="*/ 219911709 h 322911"/>
                <a:gd name="T36" fmla="*/ 203883010 w 323656"/>
                <a:gd name="T37" fmla="*/ 116171740 h 322911"/>
                <a:gd name="T38" fmla="*/ 203883010 w 323656"/>
                <a:gd name="T39" fmla="*/ 114589065 h 322911"/>
                <a:gd name="T40" fmla="*/ 203883010 w 323656"/>
                <a:gd name="T41" fmla="*/ 101253077 h 322911"/>
                <a:gd name="T42" fmla="*/ 102393321 w 323656"/>
                <a:gd name="T43" fmla="*/ 0 h 322911"/>
                <a:gd name="T44" fmla="*/ 906729 w 323656"/>
                <a:gd name="T45" fmla="*/ 101255520 h 322911"/>
                <a:gd name="T46" fmla="*/ 102393321 w 323656"/>
                <a:gd name="T47" fmla="*/ 202508601 h 322911"/>
                <a:gd name="T48" fmla="*/ 102622085 w 323656"/>
                <a:gd name="T49" fmla="*/ 202508601 h 322911"/>
                <a:gd name="T50" fmla="*/ 114853925 w 323656"/>
                <a:gd name="T51" fmla="*/ 202508601 h 322911"/>
                <a:gd name="T52" fmla="*/ 114853925 w 323656"/>
                <a:gd name="T53" fmla="*/ 202508601 h 322911"/>
                <a:gd name="T54" fmla="*/ 220645851 w 323656"/>
                <a:gd name="T55" fmla="*/ 247709595 h 322911"/>
                <a:gd name="T56" fmla="*/ 233558235 w 323656"/>
                <a:gd name="T57" fmla="*/ 260819353 h 322911"/>
                <a:gd name="T58" fmla="*/ 233558235 w 323656"/>
                <a:gd name="T59" fmla="*/ 519378152 h 322911"/>
                <a:gd name="T60" fmla="*/ 219513028 w 323656"/>
                <a:gd name="T61" fmla="*/ 533616290 h 322911"/>
                <a:gd name="T62" fmla="*/ 115306226 w 323656"/>
                <a:gd name="T63" fmla="*/ 575882560 h 322911"/>
                <a:gd name="T64" fmla="*/ 115306226 w 323656"/>
                <a:gd name="T65" fmla="*/ 575882560 h 322911"/>
                <a:gd name="T66" fmla="*/ 101489149 w 323656"/>
                <a:gd name="T67" fmla="*/ 575882560 h 322911"/>
                <a:gd name="T68" fmla="*/ 0 w 323656"/>
                <a:gd name="T69" fmla="*/ 677136062 h 322911"/>
                <a:gd name="T70" fmla="*/ 101489149 w 323656"/>
                <a:gd name="T71" fmla="*/ 778389163 h 322911"/>
                <a:gd name="T72" fmla="*/ 202976371 w 323656"/>
                <a:gd name="T73" fmla="*/ 677136062 h 322911"/>
                <a:gd name="T74" fmla="*/ 202976371 w 323656"/>
                <a:gd name="T75" fmla="*/ 664930476 h 322911"/>
                <a:gd name="T76" fmla="*/ 202976371 w 323656"/>
                <a:gd name="T77" fmla="*/ 664930476 h 322911"/>
                <a:gd name="T78" fmla="*/ 248284058 w 323656"/>
                <a:gd name="T79" fmla="*/ 558027686 h 322911"/>
                <a:gd name="T80" fmla="*/ 261874951 w 323656"/>
                <a:gd name="T81" fmla="*/ 544691612 h 322911"/>
                <a:gd name="T82" fmla="*/ 523526138 w 323656"/>
                <a:gd name="T83" fmla="*/ 544691612 h 322911"/>
                <a:gd name="T84" fmla="*/ 536210412 w 323656"/>
                <a:gd name="T85" fmla="*/ 557349182 h 322911"/>
                <a:gd name="T86" fmla="*/ 578800985 w 323656"/>
                <a:gd name="T87" fmla="*/ 661089559 h 322911"/>
                <a:gd name="T88" fmla="*/ 578800985 w 323656"/>
                <a:gd name="T89" fmla="*/ 662669700 h 322911"/>
                <a:gd name="T90" fmla="*/ 578800985 w 323656"/>
                <a:gd name="T91" fmla="*/ 676005798 h 322911"/>
                <a:gd name="T92" fmla="*/ 680287691 w 323656"/>
                <a:gd name="T93" fmla="*/ 777258761 h 322911"/>
                <a:gd name="T94" fmla="*/ 781776817 w 323656"/>
                <a:gd name="T95" fmla="*/ 676005798 h 322911"/>
                <a:gd name="T96" fmla="*/ 680287691 w 323656"/>
                <a:gd name="T97" fmla="*/ 574752181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0F8B3-5F57-E648-AE46-F2DCC38A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3200" y="4648200"/>
              <a:ext cx="5183333" cy="5171393"/>
            </a:xfrm>
            <a:custGeom>
              <a:avLst/>
              <a:gdLst>
                <a:gd name="T0" fmla="*/ 2147483646 w 1094721"/>
                <a:gd name="T1" fmla="*/ 1151275514 h 1092200"/>
                <a:gd name="T2" fmla="*/ 2147483646 w 1094721"/>
                <a:gd name="T3" fmla="*/ 1151275514 h 1092200"/>
                <a:gd name="T4" fmla="*/ 2147483646 w 1094721"/>
                <a:gd name="T5" fmla="*/ 1221113089 h 1092200"/>
                <a:gd name="T6" fmla="*/ 2105630915 w 1094721"/>
                <a:gd name="T7" fmla="*/ 1270382927 h 1092200"/>
                <a:gd name="T8" fmla="*/ 2102232883 w 1094721"/>
                <a:gd name="T9" fmla="*/ 1270382927 h 1092200"/>
                <a:gd name="T10" fmla="*/ 2059418839 w 1094721"/>
                <a:gd name="T11" fmla="*/ 1187211843 h 1092200"/>
                <a:gd name="T12" fmla="*/ 1843810375 w 1094721"/>
                <a:gd name="T13" fmla="*/ 1187264077 h 1092200"/>
                <a:gd name="T14" fmla="*/ 1843862705 w 1094721"/>
                <a:gd name="T15" fmla="*/ 1402374372 h 1092200"/>
                <a:gd name="T16" fmla="*/ 2059418839 w 1094721"/>
                <a:gd name="T17" fmla="*/ 1402374372 h 1092200"/>
                <a:gd name="T18" fmla="*/ 2102458972 w 1094721"/>
                <a:gd name="T19" fmla="*/ 1315812279 h 1092200"/>
                <a:gd name="T20" fmla="*/ 2106763754 w 1094721"/>
                <a:gd name="T21" fmla="*/ 1315812279 h 1092200"/>
                <a:gd name="T22" fmla="*/ 2147483646 w 1094721"/>
                <a:gd name="T23" fmla="*/ 1364629685 h 1092200"/>
                <a:gd name="T24" fmla="*/ 2147483646 w 1094721"/>
                <a:gd name="T25" fmla="*/ 1488718358 h 1092200"/>
                <a:gd name="T26" fmla="*/ 2147483646 w 1094721"/>
                <a:gd name="T27" fmla="*/ 1229192413 h 1092200"/>
                <a:gd name="T28" fmla="*/ 2147483646 w 1094721"/>
                <a:gd name="T29" fmla="*/ 1151501721 h 1092200"/>
                <a:gd name="T30" fmla="*/ 1160529471 w 1094721"/>
                <a:gd name="T31" fmla="*/ 50371446 h 1092200"/>
                <a:gd name="T32" fmla="*/ 1161578874 w 1094721"/>
                <a:gd name="T33" fmla="*/ 338035367 h 1092200"/>
                <a:gd name="T34" fmla="*/ 1234379536 w 1094721"/>
                <a:gd name="T35" fmla="*/ 384416242 h 1092200"/>
                <a:gd name="T36" fmla="*/ 1281952653 w 1094721"/>
                <a:gd name="T37" fmla="*/ 493581200 h 1092200"/>
                <a:gd name="T38" fmla="*/ 1281952653 w 1094721"/>
                <a:gd name="T39" fmla="*/ 498778573 h 1092200"/>
                <a:gd name="T40" fmla="*/ 1196774980 w 1094721"/>
                <a:gd name="T41" fmla="*/ 541494435 h 1092200"/>
                <a:gd name="T42" fmla="*/ 1196827215 w 1094721"/>
                <a:gd name="T43" fmla="*/ 756605269 h 1092200"/>
                <a:gd name="T44" fmla="*/ 1412436214 w 1094721"/>
                <a:gd name="T45" fmla="*/ 756552940 h 1092200"/>
                <a:gd name="T46" fmla="*/ 1412436214 w 1094721"/>
                <a:gd name="T47" fmla="*/ 541494435 h 1092200"/>
                <a:gd name="T48" fmla="*/ 1327484209 w 1094721"/>
                <a:gd name="T49" fmla="*/ 498778573 h 1092200"/>
                <a:gd name="T50" fmla="*/ 1327484209 w 1094721"/>
                <a:gd name="T51" fmla="*/ 492677030 h 1092200"/>
                <a:gd name="T52" fmla="*/ 1382986792 w 1094721"/>
                <a:gd name="T53" fmla="*/ 381479523 h 1092200"/>
                <a:gd name="T54" fmla="*/ 1394992500 w 1094721"/>
                <a:gd name="T55" fmla="*/ 375375532 h 1092200"/>
                <a:gd name="T56" fmla="*/ 1448455516 w 1094721"/>
                <a:gd name="T57" fmla="*/ 337407172 h 1092200"/>
                <a:gd name="T58" fmla="*/ 1429367769 w 1094721"/>
                <a:gd name="T59" fmla="*/ 50371446 h 1092200"/>
                <a:gd name="T60" fmla="*/ 1160755678 w 1094721"/>
                <a:gd name="T61" fmla="*/ 50371446 h 1092200"/>
                <a:gd name="T62" fmla="*/ 1374151137 w 1094721"/>
                <a:gd name="T63" fmla="*/ 2147483646 h 1092200"/>
                <a:gd name="T64" fmla="*/ 1326806245 w 1094721"/>
                <a:gd name="T65" fmla="*/ 2096005043 h 1092200"/>
                <a:gd name="T66" fmla="*/ 1326806245 w 1094721"/>
                <a:gd name="T67" fmla="*/ 2091031315 h 1092200"/>
                <a:gd name="T68" fmla="*/ 1412210006 w 1094721"/>
                <a:gd name="T69" fmla="*/ 2048315453 h 1092200"/>
                <a:gd name="T70" fmla="*/ 1412476455 w 1094721"/>
                <a:gd name="T71" fmla="*/ 1832886049 h 1092200"/>
                <a:gd name="T72" fmla="*/ 1196548778 w 1094721"/>
                <a:gd name="T73" fmla="*/ 1832619624 h 1092200"/>
                <a:gd name="T74" fmla="*/ 1196279910 w 1094721"/>
                <a:gd name="T75" fmla="*/ 2048049118 h 1092200"/>
                <a:gd name="T76" fmla="*/ 1196548778 w 1094721"/>
                <a:gd name="T77" fmla="*/ 2048315453 h 1092200"/>
                <a:gd name="T78" fmla="*/ 1281272133 w 1094721"/>
                <a:gd name="T79" fmla="*/ 2091031315 h 1092200"/>
                <a:gd name="T80" fmla="*/ 1281272133 w 1094721"/>
                <a:gd name="T81" fmla="*/ 2097135415 h 1092200"/>
                <a:gd name="T82" fmla="*/ 1225998200 w 1094721"/>
                <a:gd name="T83" fmla="*/ 2147483646 h 1092200"/>
                <a:gd name="T84" fmla="*/ 1213763861 w 1094721"/>
                <a:gd name="T85" fmla="*/ 2147483646 h 1092200"/>
                <a:gd name="T86" fmla="*/ 1160529471 w 1094721"/>
                <a:gd name="T87" fmla="*/ 2147483646 h 1092200"/>
                <a:gd name="T88" fmla="*/ 1159898719 w 1094721"/>
                <a:gd name="T89" fmla="*/ 2147483646 h 1092200"/>
                <a:gd name="T90" fmla="*/ 1448227405 w 1094721"/>
                <a:gd name="T91" fmla="*/ 2147483646 h 1092200"/>
                <a:gd name="T92" fmla="*/ 1448860174 w 1094721"/>
                <a:gd name="T93" fmla="*/ 2147483646 h 1092200"/>
                <a:gd name="T94" fmla="*/ 1448227405 w 1094721"/>
                <a:gd name="T95" fmla="*/ 2147483646 h 1092200"/>
                <a:gd name="T96" fmla="*/ 1374151137 w 1094721"/>
                <a:gd name="T97" fmla="*/ 2147483646 h 1092200"/>
                <a:gd name="T98" fmla="*/ 546848618 w 1094721"/>
                <a:gd name="T99" fmla="*/ 1186985635 h 1092200"/>
                <a:gd name="T100" fmla="*/ 503806378 w 1094721"/>
                <a:gd name="T101" fmla="*/ 1273774498 h 1092200"/>
                <a:gd name="T102" fmla="*/ 499727262 w 1094721"/>
                <a:gd name="T103" fmla="*/ 1273774498 h 1092200"/>
                <a:gd name="T104" fmla="*/ 391670834 w 1094721"/>
                <a:gd name="T105" fmla="*/ 1224953996 h 1092200"/>
                <a:gd name="T106" fmla="*/ 132098943 w 1094721"/>
                <a:gd name="T107" fmla="*/ 1105705930 h 1092200"/>
                <a:gd name="T108" fmla="*/ 12577095 w 1094721"/>
                <a:gd name="T109" fmla="*/ 1364679476 h 1092200"/>
                <a:gd name="T110" fmla="*/ 272148446 w 1094721"/>
                <a:gd name="T111" fmla="*/ 1483927632 h 1092200"/>
                <a:gd name="T112" fmla="*/ 390311787 w 1094721"/>
                <a:gd name="T113" fmla="*/ 1368246923 h 1092200"/>
                <a:gd name="T114" fmla="*/ 500860192 w 1094721"/>
                <a:gd name="T115" fmla="*/ 1318974665 h 1092200"/>
                <a:gd name="T116" fmla="*/ 504258247 w 1094721"/>
                <a:gd name="T117" fmla="*/ 1318974665 h 1092200"/>
                <a:gd name="T118" fmla="*/ 546848618 w 1094721"/>
                <a:gd name="T119" fmla="*/ 1402148709 h 1092200"/>
                <a:gd name="T120" fmla="*/ 762454548 w 1094721"/>
                <a:gd name="T121" fmla="*/ 1402095958 h 1092200"/>
                <a:gd name="T122" fmla="*/ 762402219 w 1094721"/>
                <a:gd name="T123" fmla="*/ 1186985635 h 1092200"/>
                <a:gd name="T124" fmla="*/ 546848618 w 1094721"/>
                <a:gd name="T125" fmla="*/ 1186985635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436A95-EB9A-064B-BF3E-0F27495374A0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2895600" y="1214438"/>
            <a:ext cx="0" cy="586740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aphic 2">
            <a:extLst>
              <a:ext uri="{FF2B5EF4-FFF2-40B4-BE49-F238E27FC236}">
                <a16:creationId xmlns:a16="http://schemas.microsoft.com/office/drawing/2014/main" id="{D886DD30-5D7D-3B4A-9297-81BD2D2C70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BF9708D-0372-9F4C-BAF8-30C797D68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A966F1E-BC2B-7242-9E70-D242ADD7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80AC5C-7D22-5949-B221-8D5AA25C7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B855A2C-620D-7441-AD2E-AED908985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F503056C-F608-C64D-8FAA-76093D817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9C5AA68-C8AA-5C40-90D2-39D753446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768E752-0362-4241-A78E-C1ED9597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93F4089-D7BE-0949-8999-17243317C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0285DDA-1279-4441-AB5D-81A3CA55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09FA6236-4553-9D45-AD52-5AD2F4A33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6FEF17AB-747C-CC45-A27F-8C0533CD9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D89D595-DEC3-B04A-BEF4-A2CA55460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F9064AF-73D0-7B49-8A96-67A6F302D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0" y="2590800"/>
            <a:ext cx="10058400" cy="3048000"/>
          </a:xfrm>
        </p:spPr>
        <p:txBody>
          <a:bodyPr anchor="ctr"/>
          <a:lstStyle>
            <a:lvl1pPr marL="0" indent="0">
              <a:buNone/>
              <a:defRPr sz="4600">
                <a:solidFill>
                  <a:srgbClr val="1086B9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3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27F2AD95-0203-2447-981C-4AD070EC5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1295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Title Placeholder 3">
            <a:extLst>
              <a:ext uri="{FF2B5EF4-FFF2-40B4-BE49-F238E27FC236}">
                <a16:creationId xmlns:a16="http://schemas.microsoft.com/office/drawing/2014/main" id="{F6BBD2B7-1637-144C-B754-142D28431D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30200"/>
            <a:ext cx="12954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5pPr>
      <a:lvl6pPr marL="65311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30622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95933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61244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34963" indent="-334963" algn="l" rtl="0" eaLnBrk="0" fontAlgn="base" hangingPunct="0">
        <a:spcBef>
          <a:spcPts val="400"/>
        </a:spcBef>
        <a:spcAft>
          <a:spcPts val="200"/>
        </a:spcAft>
        <a:buClr>
          <a:schemeClr val="bg2"/>
        </a:buClr>
        <a:buSzPct val="80000"/>
        <a:buChar char="•"/>
        <a:defRPr sz="3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7388" indent="-352425" algn="l" rtl="0" eaLnBrk="0" fontAlgn="base" hangingPunct="0">
        <a:spcBef>
          <a:spcPts val="400"/>
        </a:spcBef>
        <a:spcAft>
          <a:spcPts val="200"/>
        </a:spcAft>
        <a:buClr>
          <a:srgbClr val="ADD3F7"/>
        </a:buClr>
        <a:buSzPct val="90000"/>
        <a:buFont typeface="Times" pitchFamily="2" charset="0"/>
        <a:buChar char="•"/>
        <a:defRPr sz="26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631950" indent="-325438" algn="l" rtl="0" eaLnBrk="0" fontAlgn="base" hangingPunct="0">
        <a:spcBef>
          <a:spcPts val="400"/>
        </a:spcBef>
        <a:spcAft>
          <a:spcPts val="200"/>
        </a:spcAft>
        <a:buClr>
          <a:schemeClr val="tx2"/>
        </a:buClr>
        <a:buSzPct val="90000"/>
        <a:buChar char="•"/>
        <a:defRPr sz="24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284413" indent="-325438" algn="l" rtl="0" eaLnBrk="0" fontAlgn="base" hangingPunct="0">
        <a:spcBef>
          <a:spcPts val="400"/>
        </a:spcBef>
        <a:spcAft>
          <a:spcPts val="200"/>
        </a:spcAft>
        <a:buChar char="–"/>
        <a:defRPr sz="2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938463" indent="-325438" algn="l" rtl="0" eaLnBrk="0" fontAlgn="base" hangingPunct="0">
        <a:spcBef>
          <a:spcPts val="400"/>
        </a:spcBef>
        <a:spcAft>
          <a:spcPts val="200"/>
        </a:spcAft>
        <a:buChar char="»"/>
        <a:defRPr sz="2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0DE38D2B-505E-3C48-ACF1-728CFA934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057400"/>
            <a:ext cx="11582400" cy="2806700"/>
          </a:xfrm>
        </p:spPr>
        <p:txBody>
          <a:bodyPr/>
          <a:lstStyle/>
          <a:p>
            <a:r>
              <a:rPr lang="en-US" altLang="en-US"/>
              <a:t>A Deep Learning Approach to Selecting Representative Time Steps for Time-Varying Multivariate Data</a:t>
            </a:r>
          </a:p>
        </p:txBody>
      </p:sp>
      <p:sp>
        <p:nvSpPr>
          <p:cNvPr id="8194" name="Subtitle 2">
            <a:extLst>
              <a:ext uri="{FF2B5EF4-FFF2-40B4-BE49-F238E27FC236}">
                <a16:creationId xmlns:a16="http://schemas.microsoft.com/office/drawing/2014/main" id="{3735064F-AE56-D940-A02A-62044CD547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0" y="5181600"/>
            <a:ext cx="11506200" cy="2667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William P. Porter, University of Notre Dame</a:t>
            </a:r>
          </a:p>
          <a:p>
            <a:pPr>
              <a:spcBef>
                <a:spcPct val="0"/>
              </a:spcBef>
            </a:pPr>
            <a:r>
              <a:rPr lang="en-US" altLang="en-US" dirty="0" err="1"/>
              <a:t>Yunhao</a:t>
            </a:r>
            <a:r>
              <a:rPr lang="en-US" altLang="en-US" dirty="0"/>
              <a:t> Xing, Sichuan University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Blaise R. von </a:t>
            </a:r>
            <a:r>
              <a:rPr lang="en-US" altLang="en-US" dirty="0" err="1"/>
              <a:t>Ohlen</a:t>
            </a:r>
            <a:r>
              <a:rPr lang="en-US" altLang="en-US" dirty="0"/>
              <a:t>, University of Notre Dame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Jun Han, University of Notre Dame</a:t>
            </a:r>
          </a:p>
          <a:p>
            <a:pPr>
              <a:spcBef>
                <a:spcPct val="0"/>
              </a:spcBef>
            </a:pPr>
            <a:r>
              <a:rPr lang="en-US" altLang="en-US" dirty="0" err="1"/>
              <a:t>Chaoli</a:t>
            </a:r>
            <a:r>
              <a:rPr lang="en-US" altLang="en-US" dirty="0"/>
              <a:t> Wang, University of Notre Dame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1">
            <a:extLst>
              <a:ext uri="{FF2B5EF4-FFF2-40B4-BE49-F238E27FC236}">
                <a16:creationId xmlns:a16="http://schemas.microsoft.com/office/drawing/2014/main" id="{FF5B9F37-8D43-CF4A-8B6A-11CC1BEDAE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dirty="0"/>
              <a:t>t-SNE reduces feature dimension from 1024 to 2</a:t>
            </a:r>
          </a:p>
          <a:p>
            <a:r>
              <a:rPr lang="en-US" altLang="en-US" sz="3600" dirty="0"/>
              <a:t>Each point represents a time step </a:t>
            </a:r>
          </a:p>
          <a:p>
            <a:r>
              <a:rPr lang="en-US" altLang="en-US" sz="3600" dirty="0"/>
              <a:t>Connect the neighboring time steps to form a “path” and select representatives in the following ways:</a:t>
            </a:r>
          </a:p>
          <a:p>
            <a:pPr lvl="1"/>
            <a:r>
              <a:rPr lang="en-US" altLang="en-US" sz="3200" dirty="0"/>
              <a:t>Arclength-based selection</a:t>
            </a:r>
          </a:p>
          <a:p>
            <a:pPr lvl="1"/>
            <a:r>
              <a:rPr lang="en-US" altLang="en-US" sz="3200" dirty="0"/>
              <a:t>Angle-based selection</a:t>
            </a:r>
          </a:p>
          <a:p>
            <a:pPr lvl="1"/>
            <a:r>
              <a:rPr lang="en-US" altLang="en-US" sz="3200" dirty="0"/>
              <a:t>Mixed selection</a:t>
            </a:r>
          </a:p>
        </p:txBody>
      </p:sp>
      <p:sp>
        <p:nvSpPr>
          <p:cNvPr id="20482" name="Title 2">
            <a:extLst>
              <a:ext uri="{FF2B5EF4-FFF2-40B4-BE49-F238E27FC236}">
                <a16:creationId xmlns:a16="http://schemas.microsoft.com/office/drawing/2014/main" id="{BB4FB935-6B0F-ED40-8D1A-C81362E4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Approach (time step selection)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9BA7B-216A-BA43-9E83-9AE22705B194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1">
            <a:extLst>
              <a:ext uri="{FF2B5EF4-FFF2-40B4-BE49-F238E27FC236}">
                <a16:creationId xmlns:a16="http://schemas.microsoft.com/office/drawing/2014/main" id="{F3037768-9CDD-9F41-86DB-E86A51EEC0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/>
              <a:t>Climate: From a simulation of salinity and temperature in the equatorial region from 20°S to 20°N for a period of 100 years (1200 time steps)</a:t>
            </a:r>
          </a:p>
          <a:p>
            <a:r>
              <a:rPr lang="en-US" altLang="en-US" sz="2400" dirty="0"/>
              <a:t>Earthquake: Models the 3D seismic wave propagation of the 1994 Northridge earthquake</a:t>
            </a:r>
          </a:p>
          <a:p>
            <a:r>
              <a:rPr lang="en-US" altLang="en-US" sz="2400" dirty="0"/>
              <a:t>Combustion: Temporally evolving turbulent non-premixed flames where combustion reactions occur within the two layers</a:t>
            </a:r>
          </a:p>
          <a:p>
            <a:endParaRPr lang="en-US" altLang="en-US" sz="2800" dirty="0"/>
          </a:p>
        </p:txBody>
      </p:sp>
      <p:sp>
        <p:nvSpPr>
          <p:cNvPr id="23554" name="Title 2">
            <a:extLst>
              <a:ext uri="{FF2B5EF4-FFF2-40B4-BE49-F238E27FC236}">
                <a16:creationId xmlns:a16="http://schemas.microsoft.com/office/drawing/2014/main" id="{9FC94E42-EEC9-0E48-9A14-883EAEB5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Results (datasets)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27D64AD7-4861-DB49-8175-943D9273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81" y="4191000"/>
            <a:ext cx="9317037" cy="37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94776-BAEE-3D43-B4E6-7A9298742241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9">
            <a:extLst>
              <a:ext uri="{FF2B5EF4-FFF2-40B4-BE49-F238E27FC236}">
                <a16:creationId xmlns:a16="http://schemas.microsoft.com/office/drawing/2014/main" id="{6D846897-4B04-854F-A99A-D3DD4E079A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0" y="2190750"/>
            <a:ext cx="4292600" cy="4235450"/>
          </a:xfrm>
        </p:spPr>
      </p:pic>
      <p:sp>
        <p:nvSpPr>
          <p:cNvPr id="24578" name="Title 2">
            <a:extLst>
              <a:ext uri="{FF2B5EF4-FFF2-40B4-BE49-F238E27FC236}">
                <a16:creationId xmlns:a16="http://schemas.microsoft.com/office/drawing/2014/main" id="{1ADC02AC-A27A-CF45-8AAD-13DF12E7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Results (different ways of selection with Vortex)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26FE40EA-19D6-DE45-9A08-AA9E779F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0750"/>
            <a:ext cx="44640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B4D7E55B-AA58-2546-AE2B-DC4FD397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2" y="2195513"/>
            <a:ext cx="3879850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>
            <a:extLst>
              <a:ext uri="{FF2B5EF4-FFF2-40B4-BE49-F238E27FC236}">
                <a16:creationId xmlns:a16="http://schemas.microsoft.com/office/drawing/2014/main" id="{E8B335A0-E0CE-A548-999A-5B66744A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5539"/>
          <a:stretch>
            <a:fillRect/>
          </a:stretch>
        </p:blipFill>
        <p:spPr bwMode="auto">
          <a:xfrm>
            <a:off x="498475" y="6615112"/>
            <a:ext cx="39243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>
            <a:extLst>
              <a:ext uri="{FF2B5EF4-FFF2-40B4-BE49-F238E27FC236}">
                <a16:creationId xmlns:a16="http://schemas.microsoft.com/office/drawing/2014/main" id="{E86DA766-4458-964C-A328-6C99590B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/>
          <a:stretch>
            <a:fillRect/>
          </a:stretch>
        </p:blipFill>
        <p:spPr bwMode="auto">
          <a:xfrm>
            <a:off x="9296400" y="6561932"/>
            <a:ext cx="487521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4">
            <a:extLst>
              <a:ext uri="{FF2B5EF4-FFF2-40B4-BE49-F238E27FC236}">
                <a16:creationId xmlns:a16="http://schemas.microsoft.com/office/drawing/2014/main" id="{01F90841-5DE9-FC4E-9733-80229CB3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b="5539"/>
          <a:stretch>
            <a:fillRect/>
          </a:stretch>
        </p:blipFill>
        <p:spPr bwMode="auto">
          <a:xfrm>
            <a:off x="5399881" y="6596856"/>
            <a:ext cx="36528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BA4918-4672-7547-86F8-9DA7129907E1}"/>
              </a:ext>
            </a:extLst>
          </p:cNvPr>
          <p:cNvSpPr txBox="1"/>
          <p:nvPr/>
        </p:nvSpPr>
        <p:spPr>
          <a:xfrm>
            <a:off x="13258800" y="7620000"/>
            <a:ext cx="6363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>
            <a:extLst>
              <a:ext uri="{FF2B5EF4-FFF2-40B4-BE49-F238E27FC236}">
                <a16:creationId xmlns:a16="http://schemas.microsoft.com/office/drawing/2014/main" id="{5A887782-5313-5E4C-9A34-0F0E1181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/>
              <a:t>Results (information theoretic vs. our approach)</a:t>
            </a:r>
          </a:p>
        </p:txBody>
      </p:sp>
      <p:pic>
        <p:nvPicPr>
          <p:cNvPr id="25602" name="Content Placeholder 6">
            <a:extLst>
              <a:ext uri="{FF2B5EF4-FFF2-40B4-BE49-F238E27FC236}">
                <a16:creationId xmlns:a16="http://schemas.microsoft.com/office/drawing/2014/main" id="{0D669BE2-F2CC-2745-BEAB-927ABEC75F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1828800"/>
            <a:ext cx="15073238" cy="557943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B43921-4534-914D-A872-E44C9CDDEA8C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E20DD8-08B3-F24E-8C76-FB9266B4C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2954000" cy="5334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Utilize the peak signal-to-noise ratio (PSNR) and root-mean-square error (RMSE) to evaluate the quality of the interpolated time steps </a:t>
            </a:r>
          </a:p>
          <a:p>
            <a:pPr lvl="1">
              <a:defRPr/>
            </a:pPr>
            <a:r>
              <a:rPr lang="en-US" sz="2800" dirty="0"/>
              <a:t>PSNR: Measures the peak error</a:t>
            </a:r>
          </a:p>
          <a:p>
            <a:pPr lvl="1">
              <a:defRPr/>
            </a:pPr>
            <a:r>
              <a:rPr lang="en-US" sz="2800" dirty="0"/>
              <a:t>RMSE: Cumulative error between the reconstructed and original volumes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D395024-8A20-4F41-BEDA-9A3FB27D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6200"/>
            <a:ext cx="12954000" cy="1422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/>
              <a:t>Results (information theoretic vs. our approach)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3B45-20FC-9A48-9ACA-0366DC35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3429000"/>
            <a:ext cx="8432800" cy="4107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72D3E9-1FD9-2A4E-92DC-1317892BBE28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2">
            <a:extLst>
              <a:ext uri="{FF2B5EF4-FFF2-40B4-BE49-F238E27FC236}">
                <a16:creationId xmlns:a16="http://schemas.microsoft.com/office/drawing/2014/main" id="{6FD0FB83-236D-D744-AC50-87832D57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200"/>
            <a:ext cx="12954000" cy="1422400"/>
          </a:xfrm>
        </p:spPr>
        <p:txBody>
          <a:bodyPr>
            <a:normAutofit/>
          </a:bodyPr>
          <a:lstStyle/>
          <a:p>
            <a:r>
              <a:rPr lang="en-US" altLang="en-US" dirty="0"/>
              <a:t>Results (single and two variables for Combustion)</a:t>
            </a: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B0C25588-B6D2-3945-B68E-F90807C5BC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9" y="2057400"/>
            <a:ext cx="15183683" cy="5105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7F324-1F89-DE4D-B3E6-D4922CCAD5A2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3CA2155E-223E-544E-B59B-73040B1B1F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" y="2184400"/>
            <a:ext cx="4265613" cy="3741737"/>
          </a:xfrm>
        </p:spPr>
      </p:pic>
      <p:pic>
        <p:nvPicPr>
          <p:cNvPr id="28675" name="Picture 6">
            <a:extLst>
              <a:ext uri="{FF2B5EF4-FFF2-40B4-BE49-F238E27FC236}">
                <a16:creationId xmlns:a16="http://schemas.microsoft.com/office/drawing/2014/main" id="{9B38C183-05D1-5048-898A-ADB10B1C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7" y="2057400"/>
            <a:ext cx="4075113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>
            <a:extLst>
              <a:ext uri="{FF2B5EF4-FFF2-40B4-BE49-F238E27FC236}">
                <a16:creationId xmlns:a16="http://schemas.microsoft.com/office/drawing/2014/main" id="{B9DFD212-4F88-3240-827A-B7F618AA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2036763"/>
            <a:ext cx="367030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F1F53F54-8E1F-EA4D-9F17-6155FE38ADBC}"/>
              </a:ext>
            </a:extLst>
          </p:cNvPr>
          <p:cNvSpPr txBox="1">
            <a:spLocks/>
          </p:cNvSpPr>
          <p:nvPr/>
        </p:nvSpPr>
        <p:spPr bwMode="auto">
          <a:xfrm>
            <a:off x="1102517" y="5816600"/>
            <a:ext cx="27098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5pPr>
            <a:lvl6pPr marL="65311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30622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95933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61244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>
              <a:defRPr/>
            </a:pPr>
            <a:r>
              <a:rPr lang="en-US" altLang="en-US" sz="3600" kern="0" dirty="0">
                <a:solidFill>
                  <a:schemeClr val="tx1"/>
                </a:solidFill>
              </a:rPr>
              <a:t>Ionization</a:t>
            </a:r>
          </a:p>
          <a:p>
            <a:pPr algn="ctr">
              <a:defRPr/>
            </a:pPr>
            <a:r>
              <a:rPr lang="en-US" altLang="en-US" sz="3600" kern="0" dirty="0">
                <a:solidFill>
                  <a:schemeClr val="tx1"/>
                </a:solidFill>
              </a:rPr>
              <a:t>(regular)</a:t>
            </a:r>
            <a:endParaRPr lang="en-US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4659E2E-DF13-C849-A3B0-1E6D85C198B7}"/>
              </a:ext>
            </a:extLst>
          </p:cNvPr>
          <p:cNvSpPr txBox="1">
            <a:spLocks/>
          </p:cNvSpPr>
          <p:nvPr/>
        </p:nvSpPr>
        <p:spPr bwMode="auto">
          <a:xfrm>
            <a:off x="5954711" y="5816600"/>
            <a:ext cx="27098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5pPr>
            <a:lvl6pPr marL="65311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30622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95933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61244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>
              <a:defRPr/>
            </a:pPr>
            <a:r>
              <a:rPr lang="en-US" altLang="en-US" sz="3600" kern="0" dirty="0">
                <a:solidFill>
                  <a:schemeClr val="tx1"/>
                </a:solidFill>
              </a:rPr>
              <a:t>Climate</a:t>
            </a:r>
          </a:p>
          <a:p>
            <a:pPr algn="ctr">
              <a:defRPr/>
            </a:pPr>
            <a:r>
              <a:rPr lang="en-US" altLang="en-US" sz="3600" kern="0" dirty="0">
                <a:solidFill>
                  <a:schemeClr val="tx1"/>
                </a:solidFill>
              </a:rPr>
              <a:t>(periodic)</a:t>
            </a:r>
            <a:endParaRPr lang="en-US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EE21E7F-FA50-264E-9BDE-C4D64FC4FF45}"/>
              </a:ext>
            </a:extLst>
          </p:cNvPr>
          <p:cNvSpPr txBox="1">
            <a:spLocks/>
          </p:cNvSpPr>
          <p:nvPr/>
        </p:nvSpPr>
        <p:spPr bwMode="auto">
          <a:xfrm>
            <a:off x="9742487" y="5816600"/>
            <a:ext cx="4124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086B9"/>
                </a:solidFill>
                <a:latin typeface="Tahoma" panose="020B0604030504040204" pitchFamily="34" charset="0"/>
                <a:ea typeface="ＭＳ Ｐゴシック" pitchFamily="-107" charset="-128"/>
                <a:cs typeface="Tahoma" panose="020B0604030504040204" pitchFamily="34" charset="0"/>
              </a:defRPr>
            </a:lvl5pPr>
            <a:lvl6pPr marL="65311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30622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95933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61244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>
              <a:defRPr/>
            </a:pPr>
            <a:r>
              <a:rPr lang="en-US" altLang="en-US" sz="3600" kern="0" dirty="0">
                <a:solidFill>
                  <a:schemeClr val="tx1"/>
                </a:solidFill>
              </a:rPr>
              <a:t>Combustion (chi)</a:t>
            </a:r>
          </a:p>
          <a:p>
            <a:pPr algn="ctr">
              <a:defRPr/>
            </a:pPr>
            <a:r>
              <a:rPr lang="en-US" altLang="en-US" sz="3600" kern="0" dirty="0">
                <a:solidFill>
                  <a:schemeClr val="tx1"/>
                </a:solidFill>
              </a:rPr>
              <a:t>(turbulent)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188BE-0C26-DC48-B554-56F07850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(other datasets)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AE00B0-510A-EA47-AA22-445FEEBC5E56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1">
            <a:extLst>
              <a:ext uri="{FF2B5EF4-FFF2-40B4-BE49-F238E27FC236}">
                <a16:creationId xmlns:a16="http://schemas.microsoft.com/office/drawing/2014/main" id="{5F9229BE-9175-6446-8598-4289FE13CC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Deep learning approach for selecting representative time steps from time-varying multivariate datasets</a:t>
            </a:r>
          </a:p>
          <a:p>
            <a:r>
              <a:rPr lang="en-US" altLang="en-US" sz="3200" dirty="0"/>
              <a:t>Automatically learn feature descriptors from volumetric data and across multiple variables in a latent space</a:t>
            </a:r>
          </a:p>
          <a:p>
            <a:r>
              <a:rPr lang="en-US" altLang="en-US" sz="3200" dirty="0"/>
              <a:t>Learned features are used to guide the selection of representatives in the 2D projected space</a:t>
            </a:r>
          </a:p>
          <a:p>
            <a:r>
              <a:rPr lang="en-US" altLang="en-US" sz="3200" dirty="0"/>
              <a:t>We would consider the visual quality of interpolated intermediate time steps as a constraint using deep reinforcement learning</a:t>
            </a:r>
          </a:p>
          <a:p>
            <a:endParaRPr lang="en-US" altLang="en-US" sz="3600" dirty="0"/>
          </a:p>
        </p:txBody>
      </p:sp>
      <p:sp>
        <p:nvSpPr>
          <p:cNvPr id="29698" name="Title 2">
            <a:extLst>
              <a:ext uri="{FF2B5EF4-FFF2-40B4-BE49-F238E27FC236}">
                <a16:creationId xmlns:a16="http://schemas.microsoft.com/office/drawing/2014/main" id="{E07E9889-234A-364B-92B2-42668E71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Conclusion and 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419B30-B0FA-484E-A3A1-8D1879F6A821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1">
            <a:extLst>
              <a:ext uri="{FF2B5EF4-FFF2-40B4-BE49-F238E27FC236}">
                <a16:creationId xmlns:a16="http://schemas.microsoft.com/office/drawing/2014/main" id="{5F9229BE-9175-6446-8598-4289FE13CC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NSF IIS -1455886, CNS-1629914, DUE-1833129</a:t>
            </a:r>
          </a:p>
          <a:p>
            <a:r>
              <a:rPr lang="en-US" altLang="en-US" sz="3200" dirty="0"/>
              <a:t>NVIDIA GPU Grant Program</a:t>
            </a:r>
          </a:p>
          <a:p>
            <a:r>
              <a:rPr lang="en-US" altLang="en-US" sz="3200" dirty="0"/>
              <a:t>Notre Dame Flatley CUSE Grant</a:t>
            </a:r>
          </a:p>
          <a:p>
            <a:endParaRPr lang="en-US" altLang="en-US" sz="3600" dirty="0"/>
          </a:p>
        </p:txBody>
      </p:sp>
      <p:sp>
        <p:nvSpPr>
          <p:cNvPr id="29698" name="Title 2">
            <a:extLst>
              <a:ext uri="{FF2B5EF4-FFF2-40B4-BE49-F238E27FC236}">
                <a16:creationId xmlns:a16="http://schemas.microsoft.com/office/drawing/2014/main" id="{E07E9889-234A-364B-92B2-42668E71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44758-CE24-904E-8EC0-DE1FD6746F35}"/>
              </a:ext>
            </a:extLst>
          </p:cNvPr>
          <p:cNvSpPr txBox="1"/>
          <p:nvPr/>
        </p:nvSpPr>
        <p:spPr>
          <a:xfrm>
            <a:off x="13258800" y="7620000"/>
            <a:ext cx="6687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56319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Placeholder 3">
            <a:extLst>
              <a:ext uri="{FF2B5EF4-FFF2-40B4-BE49-F238E27FC236}">
                <a16:creationId xmlns:a16="http://schemas.microsoft.com/office/drawing/2014/main" id="{ADDB472B-17AE-1A46-8476-A493278418D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sz="5400"/>
              <a:t>Questions</a:t>
            </a:r>
            <a:endParaRPr lang="en-US" altLang="en-US"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D7F25610-E4CB-E94B-9770-611250EC89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Time-varying multivariate data analysis and visualization has been an important research topic in scientific visualization</a:t>
            </a:r>
          </a:p>
          <a:p>
            <a:r>
              <a:rPr lang="en-US" altLang="en-US" dirty="0"/>
              <a:t>How to select representative time steps from a series of volumes?</a:t>
            </a:r>
          </a:p>
        </p:txBody>
      </p:sp>
      <p:sp>
        <p:nvSpPr>
          <p:cNvPr id="10242" name="Title 2">
            <a:extLst>
              <a:ext uri="{FF2B5EF4-FFF2-40B4-BE49-F238E27FC236}">
                <a16:creationId xmlns:a16="http://schemas.microsoft.com/office/drawing/2014/main" id="{0F1811BE-43E0-6B4E-A79C-42D48A9A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Introduction</a:t>
            </a:r>
          </a:p>
        </p:txBody>
      </p:sp>
      <p:pic>
        <p:nvPicPr>
          <p:cNvPr id="10243" name="Picture 1">
            <a:extLst>
              <a:ext uri="{FF2B5EF4-FFF2-40B4-BE49-F238E27FC236}">
                <a16:creationId xmlns:a16="http://schemas.microsoft.com/office/drawing/2014/main" id="{62C4130F-FDC2-3E42-9403-6C76E450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3635375"/>
            <a:ext cx="7305675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037DE-A42A-A24A-B556-9405DEAB4CBB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415B827E-E032-5345-83DB-DCACB00BD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dirty="0"/>
              <a:t>Our approach is novel:</a:t>
            </a:r>
          </a:p>
          <a:p>
            <a:pPr lvl="1">
              <a:defRPr/>
            </a:pPr>
            <a:r>
              <a:rPr lang="en-US" altLang="en-US" sz="3200" dirty="0"/>
              <a:t>First approach that applies deep learning techniques for time step selection</a:t>
            </a:r>
          </a:p>
          <a:p>
            <a:pPr lvl="1">
              <a:defRPr/>
            </a:pPr>
            <a:endParaRPr lang="en-US" altLang="en-US" sz="3200" dirty="0"/>
          </a:p>
          <a:p>
            <a:pPr lvl="1">
              <a:defRPr/>
            </a:pPr>
            <a:r>
              <a:rPr lang="en-US" altLang="en-US" sz="3200" dirty="0"/>
              <a:t>Integrate feature learning, projection, and exploration into a single framework for time step selection</a:t>
            </a:r>
          </a:p>
          <a:p>
            <a:pPr lvl="1">
              <a:defRPr/>
            </a:pPr>
            <a:endParaRPr lang="en-US" altLang="en-US" sz="3200" dirty="0"/>
          </a:p>
          <a:p>
            <a:pPr lvl="1">
              <a:defRPr/>
            </a:pPr>
            <a:r>
              <a:rPr lang="en-US" altLang="en-US" sz="3200" dirty="0"/>
              <a:t>Naturally handle multivariate data sets by selecting representative time steps based on multivariate temporal features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12290" name="Title 2">
            <a:extLst>
              <a:ext uri="{FF2B5EF4-FFF2-40B4-BE49-F238E27FC236}">
                <a16:creationId xmlns:a16="http://schemas.microsoft.com/office/drawing/2014/main" id="{6CC4C886-89AD-E446-91B8-312FAFC6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169E9-ADA8-7D44-8230-0F99B4046C52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415B827E-E032-5345-83DB-DCACB00BD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Existing works on time step selection are mainly</a:t>
            </a:r>
          </a:p>
          <a:p>
            <a:pPr lvl="1">
              <a:defRPr/>
            </a:pPr>
            <a:r>
              <a:rPr lang="en-US" sz="3200" dirty="0"/>
              <a:t>Information-theoretic methods (Wang et al. [VIS 2008], Zhou and Chiang [</a:t>
            </a:r>
            <a:r>
              <a:rPr lang="en-US" sz="3200" dirty="0" err="1"/>
              <a:t>EuroVis</a:t>
            </a:r>
            <a:r>
              <a:rPr lang="en-US" sz="3200" dirty="0"/>
              <a:t> 2018])</a:t>
            </a:r>
          </a:p>
          <a:p>
            <a:pPr lvl="1">
              <a:defRPr/>
            </a:pPr>
            <a:r>
              <a:rPr lang="en-US" sz="3200" dirty="0"/>
              <a:t>Dynamic programming techniques (Tong et al. [LDAV 2012])</a:t>
            </a:r>
          </a:p>
          <a:p>
            <a:pPr marL="334963" lvl="1" indent="0">
              <a:buNone/>
              <a:defRPr/>
            </a:pPr>
            <a:endParaRPr lang="en-US" sz="3200" dirty="0"/>
          </a:p>
          <a:p>
            <a:pPr>
              <a:defRPr/>
            </a:pPr>
            <a:r>
              <a:rPr lang="en-US" sz="3600" dirty="0"/>
              <a:t>Rely on hand-crafted data features such as histograms to evaluate similarity of time steps</a:t>
            </a:r>
          </a:p>
        </p:txBody>
      </p:sp>
      <p:sp>
        <p:nvSpPr>
          <p:cNvPr id="12290" name="Title 2">
            <a:extLst>
              <a:ext uri="{FF2B5EF4-FFF2-40B4-BE49-F238E27FC236}">
                <a16:creationId xmlns:a16="http://schemas.microsoft.com/office/drawing/2014/main" id="{6CC4C886-89AD-E446-91B8-312FAFC6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Related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B4495-2A53-7E4F-9001-0215C9F2F76E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5481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415B827E-E032-5345-83DB-DCACB00BD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 dirty="0"/>
              <a:t>Zhang et al. [ECCV 2016]</a:t>
            </a:r>
          </a:p>
          <a:p>
            <a:pPr lvl="1">
              <a:defRPr/>
            </a:pPr>
            <a:r>
              <a:rPr lang="en-US" altLang="en-US" sz="2800" dirty="0"/>
              <a:t>Captured temporal dependency among video frames of annotated videos through CNN and LSTM</a:t>
            </a:r>
          </a:p>
          <a:p>
            <a:pPr lvl="1"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3200" dirty="0"/>
              <a:t>Gong et al. [NIPS 2014]</a:t>
            </a:r>
          </a:p>
          <a:p>
            <a:pPr lvl="1">
              <a:defRPr/>
            </a:pPr>
            <a:r>
              <a:rPr lang="en-US" altLang="en-US" sz="2800" dirty="0"/>
              <a:t>Sequential determinantal point process (</a:t>
            </a:r>
            <a:r>
              <a:rPr lang="en-US" altLang="en-US" sz="2800" dirty="0" err="1"/>
              <a:t>SeqDPP</a:t>
            </a:r>
            <a:r>
              <a:rPr lang="en-US" altLang="en-US" sz="2800" dirty="0"/>
              <a:t>) for supervised selecting informative video frames</a:t>
            </a:r>
          </a:p>
          <a:p>
            <a:pPr lvl="1"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3200" dirty="0"/>
              <a:t>Zhang et al. [CVPR 2016]</a:t>
            </a:r>
          </a:p>
          <a:p>
            <a:pPr lvl="1">
              <a:defRPr/>
            </a:pPr>
            <a:r>
              <a:rPr lang="en-US" altLang="en-US" sz="2800" dirty="0"/>
              <a:t>CNN though human-created summaries to perform automatic keyframe-based video summarization</a:t>
            </a:r>
          </a:p>
        </p:txBody>
      </p:sp>
      <p:sp>
        <p:nvSpPr>
          <p:cNvPr id="14338" name="Title 2">
            <a:extLst>
              <a:ext uri="{FF2B5EF4-FFF2-40B4-BE49-F238E27FC236}">
                <a16:creationId xmlns:a16="http://schemas.microsoft.com/office/drawing/2014/main" id="{0DAE033D-7B4B-9C41-A554-0E8CAA5E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Related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DF6E4-E427-E841-AFE9-1EA96983F5CF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415B827E-E032-5345-83DB-DCACB00BD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 dirty="0"/>
              <a:t>Differences between past work and our work</a:t>
            </a:r>
          </a:p>
          <a:p>
            <a:pPr lvl="1">
              <a:defRPr/>
            </a:pPr>
            <a:r>
              <a:rPr lang="en-US" altLang="en-US" sz="2800" dirty="0"/>
              <a:t>Our deep learning framework functions without annotation</a:t>
            </a:r>
          </a:p>
          <a:p>
            <a:pPr lvl="1">
              <a:defRPr/>
            </a:pPr>
            <a:r>
              <a:rPr lang="en-US" altLang="en-US" sz="2800" dirty="0"/>
              <a:t>Only CNN (no LSTM)</a:t>
            </a:r>
          </a:p>
          <a:p>
            <a:pPr lvl="1"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3200" dirty="0"/>
              <a:t>Similar to Han et al. [TVCG 2018]</a:t>
            </a:r>
          </a:p>
          <a:p>
            <a:pPr lvl="1">
              <a:defRPr/>
            </a:pPr>
            <a:r>
              <a:rPr lang="en-US" altLang="en-US" sz="2800" dirty="0"/>
              <a:t>Use an autoencoder to learn streamline features from binary volume representation</a:t>
            </a:r>
          </a:p>
        </p:txBody>
      </p:sp>
      <p:sp>
        <p:nvSpPr>
          <p:cNvPr id="15362" name="Title 2">
            <a:extLst>
              <a:ext uri="{FF2B5EF4-FFF2-40B4-BE49-F238E27FC236}">
                <a16:creationId xmlns:a16="http://schemas.microsoft.com/office/drawing/2014/main" id="{B34686CF-4F20-4C45-A6A2-5A2C8ADC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Related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C0C80-AC19-D844-9CA8-555F9BE45D54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415B827E-E032-5345-83DB-DCACB00BD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altLang="en-US" sz="2800" dirty="0"/>
          </a:p>
          <a:p>
            <a:pPr marL="0" indent="0">
              <a:buFontTx/>
              <a:buNone/>
              <a:defRPr/>
            </a:pPr>
            <a:endParaRPr lang="en-US" altLang="en-US" sz="2800" dirty="0"/>
          </a:p>
        </p:txBody>
      </p:sp>
      <p:sp>
        <p:nvSpPr>
          <p:cNvPr id="17410" name="Title 2">
            <a:extLst>
              <a:ext uri="{FF2B5EF4-FFF2-40B4-BE49-F238E27FC236}">
                <a16:creationId xmlns:a16="http://schemas.microsoft.com/office/drawing/2014/main" id="{E7151E9C-5EA9-7E4B-A244-5F94E918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Approach (feature learning)</a:t>
            </a:r>
          </a:p>
        </p:txBody>
      </p:sp>
      <p:pic>
        <p:nvPicPr>
          <p:cNvPr id="17411" name="Content Placeholder 2">
            <a:extLst>
              <a:ext uri="{FF2B5EF4-FFF2-40B4-BE49-F238E27FC236}">
                <a16:creationId xmlns:a16="http://schemas.microsoft.com/office/drawing/2014/main" id="{7C16AD7F-BADE-7D47-ACCE-A8E9F120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2030413"/>
            <a:ext cx="87344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3149F5-D9A3-1F4C-91F3-5FFCE57A2DA1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>
            <a:extLst>
              <a:ext uri="{FF2B5EF4-FFF2-40B4-BE49-F238E27FC236}">
                <a16:creationId xmlns:a16="http://schemas.microsoft.com/office/drawing/2014/main" id="{415B827E-E032-5345-83DB-DCACB00BD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Encoder accepts</a:t>
            </a:r>
            <a:r>
              <a:rPr lang="en-US" altLang="en-US" sz="2800" dirty="0"/>
              <a:t> </a:t>
            </a:r>
            <a:r>
              <a:rPr lang="en-US" altLang="en-US" sz="2800" i="1" dirty="0"/>
              <a:t>C x L x W x H  </a:t>
            </a:r>
            <a:r>
              <a:rPr lang="en-US" altLang="en-US" sz="3200" dirty="0"/>
              <a:t>input and outputs feature descriptor</a:t>
            </a:r>
          </a:p>
          <a:p>
            <a:r>
              <a:rPr lang="en-US" altLang="en-US" sz="3200" dirty="0"/>
              <a:t>Decoder accepts feature descriptor and outputs reconstructed volumes</a:t>
            </a:r>
            <a:endParaRPr lang="en-US" altLang="en-US" sz="2800" dirty="0"/>
          </a:p>
          <a:p>
            <a:endParaRPr lang="en-US" altLang="en-US" sz="2800" dirty="0"/>
          </a:p>
          <a:p>
            <a:r>
              <a:rPr lang="en-US" altLang="en-US" sz="3200" dirty="0"/>
              <a:t>Encoder: Learning blocks that include</a:t>
            </a:r>
          </a:p>
          <a:p>
            <a:pPr lvl="1"/>
            <a:r>
              <a:rPr lang="en-US" altLang="en-US" sz="2800" dirty="0"/>
              <a:t>Convolutional (deconvolutional) layer</a:t>
            </a:r>
          </a:p>
          <a:p>
            <a:pPr lvl="1"/>
            <a:r>
              <a:rPr lang="en-US" altLang="en-US" sz="2800" dirty="0" err="1"/>
              <a:t>ReLU</a:t>
            </a:r>
            <a:r>
              <a:rPr lang="en-US" altLang="en-US" sz="2800" dirty="0"/>
              <a:t> layer</a:t>
            </a:r>
          </a:p>
          <a:p>
            <a:pPr lvl="1"/>
            <a:r>
              <a:rPr lang="en-US" altLang="en-US" sz="2800" dirty="0"/>
              <a:t>Residual block</a:t>
            </a:r>
          </a:p>
          <a:p>
            <a:pPr>
              <a:buFontTx/>
              <a:buNone/>
            </a:pPr>
            <a:endParaRPr lang="en-US" altLang="en-US" sz="2800" dirty="0"/>
          </a:p>
        </p:txBody>
      </p:sp>
      <p:sp>
        <p:nvSpPr>
          <p:cNvPr id="18434" name="Title 2">
            <a:extLst>
              <a:ext uri="{FF2B5EF4-FFF2-40B4-BE49-F238E27FC236}">
                <a16:creationId xmlns:a16="http://schemas.microsoft.com/office/drawing/2014/main" id="{3B260B76-CACC-104E-B1B0-55E3771F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Approach (feature learning)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46AE7DEA-7AD8-2E4F-8543-156ED83C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0"/>
            <a:ext cx="8305800" cy="24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AA017-D307-0A4A-85BC-E387B494D7EB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1">
            <a:extLst>
              <a:ext uri="{FF2B5EF4-FFF2-40B4-BE49-F238E27FC236}">
                <a16:creationId xmlns:a16="http://schemas.microsoft.com/office/drawing/2014/main" id="{7B421AD0-5E34-2E4C-856C-8421F2DF73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Use the mean-square error (MSE) to calculate the loss between the ground-truth and reconstructed volumes</a:t>
            </a:r>
          </a:p>
        </p:txBody>
      </p:sp>
      <p:sp>
        <p:nvSpPr>
          <p:cNvPr id="19458" name="Title 2">
            <a:extLst>
              <a:ext uri="{FF2B5EF4-FFF2-40B4-BE49-F238E27FC236}">
                <a16:creationId xmlns:a16="http://schemas.microsoft.com/office/drawing/2014/main" id="{87E691ED-316E-4440-9A60-0C1FF031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Approach (feature learning)</a:t>
            </a:r>
          </a:p>
        </p:txBody>
      </p:sp>
      <p:pic>
        <p:nvPicPr>
          <p:cNvPr id="19459" name="Picture 1">
            <a:extLst>
              <a:ext uri="{FF2B5EF4-FFF2-40B4-BE49-F238E27FC236}">
                <a16:creationId xmlns:a16="http://schemas.microsoft.com/office/drawing/2014/main" id="{F4A41FC5-5F54-7A49-99DB-64B26624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"/>
          <a:stretch>
            <a:fillRect/>
          </a:stretch>
        </p:blipFill>
        <p:spPr bwMode="auto">
          <a:xfrm>
            <a:off x="2005786" y="5638800"/>
            <a:ext cx="10618827" cy="14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4A39A61B-E953-254A-8D28-8BAB8D706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99" y="3581400"/>
            <a:ext cx="6324600" cy="174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E4710-547C-FB45-B836-F8EE84BF83E1}"/>
              </a:ext>
            </a:extLst>
          </p:cNvPr>
          <p:cNvSpPr txBox="1"/>
          <p:nvPr/>
        </p:nvSpPr>
        <p:spPr>
          <a:xfrm>
            <a:off x="13411200" y="7620000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4738</TotalTime>
  <Words>659</Words>
  <Application>Microsoft Macintosh PowerPoint</Application>
  <PresentationFormat>Custom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Tahoma</vt:lpstr>
      <vt:lpstr>Times</vt:lpstr>
      <vt:lpstr>Blank Presentation</vt:lpstr>
      <vt:lpstr>A Deep Learning Approach to Selecting Representative Time Steps for Time-Varying Multivariate Data</vt:lpstr>
      <vt:lpstr>Introduction</vt:lpstr>
      <vt:lpstr>Introduction</vt:lpstr>
      <vt:lpstr>Related work</vt:lpstr>
      <vt:lpstr>Related work</vt:lpstr>
      <vt:lpstr>Related work</vt:lpstr>
      <vt:lpstr>Approach (feature learning)</vt:lpstr>
      <vt:lpstr>Approach (feature learning)</vt:lpstr>
      <vt:lpstr>Approach (feature learning)</vt:lpstr>
      <vt:lpstr>Approach (time step selection)</vt:lpstr>
      <vt:lpstr>Results (datasets)</vt:lpstr>
      <vt:lpstr>Results (different ways of selection with Vortex)</vt:lpstr>
      <vt:lpstr>Results (information theoretic vs. our approach)</vt:lpstr>
      <vt:lpstr>Results (information theoretic vs. our approach)</vt:lpstr>
      <vt:lpstr>Results (single and two variables for Combustion)</vt:lpstr>
      <vt:lpstr>Results (other datasets)</vt:lpstr>
      <vt:lpstr>Conclusion and future work</vt:lpstr>
      <vt:lpstr>Acknowledgements</vt:lpstr>
      <vt:lpstr>PowerPoint Presentation</vt:lpstr>
    </vt:vector>
  </TitlesOfParts>
  <Company>Melissa Kingman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Kingman</dc:creator>
  <cp:lastModifiedBy>Microsoft Office User</cp:lastModifiedBy>
  <cp:revision>120</cp:revision>
  <dcterms:created xsi:type="dcterms:W3CDTF">2008-06-27T17:43:02Z</dcterms:created>
  <dcterms:modified xsi:type="dcterms:W3CDTF">2019-10-26T18:02:03Z</dcterms:modified>
</cp:coreProperties>
</file>