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png" ContentType="image/pn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4584" y="553720"/>
            <a:ext cx="783463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6715" y="1584778"/>
            <a:ext cx="9310369" cy="4018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439" y="582929"/>
            <a:ext cx="8362315" cy="1945639"/>
          </a:xfrm>
          <a:prstGeom prst="rect"/>
        </p:spPr>
        <p:txBody>
          <a:bodyPr wrap="square" lIns="0" tIns="71120" rIns="0" bIns="0" rtlCol="0" vert="horz">
            <a:spAutoFit/>
          </a:bodyPr>
          <a:lstStyle/>
          <a:p>
            <a:pPr algn="ctr" marL="12700" marR="5080">
              <a:lnSpc>
                <a:spcPts val="4920"/>
              </a:lnSpc>
              <a:spcBef>
                <a:spcPts val="560"/>
              </a:spcBef>
              <a:tabLst>
                <a:tab pos="1845310" algn="l"/>
              </a:tabLst>
            </a:pPr>
            <a:r>
              <a:rPr dirty="0" spc="-15"/>
              <a:t>CCVis: Visual </a:t>
            </a:r>
            <a:r>
              <a:rPr dirty="0" spc="-5"/>
              <a:t>analytics of student  online learning behaviors using  course	clickstream</a:t>
            </a:r>
            <a:r>
              <a:rPr dirty="0" spc="-10"/>
              <a:t> </a:t>
            </a:r>
            <a:r>
              <a:rPr dirty="0" spc="-5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2876550"/>
            <a:ext cx="8912860" cy="361061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 marL="47625" marR="29845" indent="1270">
              <a:lnSpc>
                <a:spcPts val="3120"/>
              </a:lnSpc>
              <a:spcBef>
                <a:spcPts val="405"/>
              </a:spcBef>
            </a:pPr>
            <a:r>
              <a:rPr dirty="0" sz="2800" spc="-5">
                <a:latin typeface="Arial"/>
                <a:cs typeface="Arial"/>
              </a:rPr>
              <a:t>Maggie Celeste </a:t>
            </a:r>
            <a:r>
              <a:rPr dirty="0" sz="2800">
                <a:latin typeface="Arial"/>
                <a:cs typeface="Arial"/>
              </a:rPr>
              <a:t>Goulden</a:t>
            </a:r>
            <a:r>
              <a:rPr dirty="0" baseline="32986" sz="2400">
                <a:latin typeface="Arial"/>
                <a:cs typeface="Arial"/>
              </a:rPr>
              <a:t>1</a:t>
            </a:r>
            <a:r>
              <a:rPr dirty="0" sz="2800">
                <a:latin typeface="Arial"/>
                <a:cs typeface="Arial"/>
              </a:rPr>
              <a:t>, </a:t>
            </a:r>
            <a:r>
              <a:rPr dirty="0" sz="2800" spc="-5">
                <a:latin typeface="Arial"/>
                <a:cs typeface="Arial"/>
              </a:rPr>
              <a:t>Eric </a:t>
            </a:r>
            <a:r>
              <a:rPr dirty="0" sz="2800">
                <a:latin typeface="Arial"/>
                <a:cs typeface="Arial"/>
              </a:rPr>
              <a:t>Gronda</a:t>
            </a:r>
            <a:r>
              <a:rPr dirty="0" baseline="32986" sz="2400">
                <a:latin typeface="Arial"/>
                <a:cs typeface="Arial"/>
              </a:rPr>
              <a:t>2</a:t>
            </a:r>
            <a:r>
              <a:rPr dirty="0" sz="2800">
                <a:latin typeface="Arial"/>
                <a:cs typeface="Arial"/>
              </a:rPr>
              <a:t>, </a:t>
            </a:r>
            <a:r>
              <a:rPr dirty="0" sz="2800" spc="-35">
                <a:latin typeface="Arial"/>
                <a:cs typeface="Arial"/>
              </a:rPr>
              <a:t>Yurou </a:t>
            </a:r>
            <a:r>
              <a:rPr dirty="0" sz="2800" spc="-40">
                <a:latin typeface="Arial"/>
                <a:cs typeface="Arial"/>
              </a:rPr>
              <a:t>Yang</a:t>
            </a:r>
            <a:r>
              <a:rPr dirty="0" baseline="32986" sz="2400" spc="-60">
                <a:latin typeface="Arial"/>
                <a:cs typeface="Arial"/>
              </a:rPr>
              <a:t>3</a:t>
            </a:r>
            <a:r>
              <a:rPr dirty="0" sz="2800" spc="-40">
                <a:latin typeface="Arial"/>
                <a:cs typeface="Arial"/>
              </a:rPr>
              <a:t>,  </a:t>
            </a:r>
            <a:r>
              <a:rPr dirty="0" sz="2800" spc="-5">
                <a:latin typeface="Arial"/>
                <a:cs typeface="Arial"/>
              </a:rPr>
              <a:t>Zihang </a:t>
            </a:r>
            <a:r>
              <a:rPr dirty="0" sz="2800">
                <a:latin typeface="Arial"/>
                <a:cs typeface="Arial"/>
              </a:rPr>
              <a:t>Zhang</a:t>
            </a:r>
            <a:r>
              <a:rPr dirty="0" baseline="32986" sz="2400">
                <a:latin typeface="Arial"/>
                <a:cs typeface="Arial"/>
              </a:rPr>
              <a:t>3</a:t>
            </a:r>
            <a:r>
              <a:rPr dirty="0" sz="2800">
                <a:latin typeface="Arial"/>
                <a:cs typeface="Arial"/>
              </a:rPr>
              <a:t>, Jun </a:t>
            </a:r>
            <a:r>
              <a:rPr dirty="0" sz="2800" spc="-65">
                <a:latin typeface="Arial"/>
                <a:cs typeface="Arial"/>
              </a:rPr>
              <a:t>Tao</a:t>
            </a:r>
            <a:r>
              <a:rPr dirty="0" baseline="32986" sz="2400" spc="-97">
                <a:latin typeface="Arial"/>
                <a:cs typeface="Arial"/>
              </a:rPr>
              <a:t>4</a:t>
            </a:r>
            <a:r>
              <a:rPr dirty="0" sz="2800" spc="-65">
                <a:latin typeface="Arial"/>
                <a:cs typeface="Arial"/>
              </a:rPr>
              <a:t>, </a:t>
            </a:r>
            <a:r>
              <a:rPr dirty="0" sz="2800" spc="-5">
                <a:latin typeface="Arial"/>
                <a:cs typeface="Arial"/>
              </a:rPr>
              <a:t>Chaoli </a:t>
            </a:r>
            <a:r>
              <a:rPr dirty="0" sz="2800" spc="-20">
                <a:latin typeface="Arial"/>
                <a:cs typeface="Arial"/>
              </a:rPr>
              <a:t>Wang</a:t>
            </a:r>
            <a:r>
              <a:rPr dirty="0" baseline="32986" sz="2400" spc="-30">
                <a:latin typeface="Arial"/>
                <a:cs typeface="Arial"/>
              </a:rPr>
              <a:t>4</a:t>
            </a:r>
            <a:r>
              <a:rPr dirty="0" sz="2800" spc="-20">
                <a:latin typeface="Arial"/>
                <a:cs typeface="Arial"/>
              </a:rPr>
              <a:t>, </a:t>
            </a:r>
            <a:r>
              <a:rPr dirty="0" sz="2800" spc="-5">
                <a:latin typeface="Arial"/>
                <a:cs typeface="Arial"/>
              </a:rPr>
              <a:t>Xiaojing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Duan</a:t>
            </a:r>
            <a:r>
              <a:rPr dirty="0" baseline="32986" sz="2400">
                <a:latin typeface="Arial"/>
                <a:cs typeface="Arial"/>
              </a:rPr>
              <a:t>4</a:t>
            </a:r>
            <a:r>
              <a:rPr dirty="0" sz="280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403225">
              <a:lnSpc>
                <a:spcPts val="3055"/>
              </a:lnSpc>
            </a:pPr>
            <a:r>
              <a:rPr dirty="0" sz="2800" spc="-5">
                <a:latin typeface="Arial"/>
                <a:cs typeface="Arial"/>
              </a:rPr>
              <a:t>G. Alex </a:t>
            </a:r>
            <a:r>
              <a:rPr dirty="0" sz="2800">
                <a:latin typeface="Arial"/>
                <a:cs typeface="Arial"/>
              </a:rPr>
              <a:t>Ambrose</a:t>
            </a:r>
            <a:r>
              <a:rPr dirty="0" baseline="32986" sz="2400">
                <a:latin typeface="Arial"/>
                <a:cs typeface="Arial"/>
              </a:rPr>
              <a:t>4</a:t>
            </a:r>
            <a:r>
              <a:rPr dirty="0" sz="2800">
                <a:latin typeface="Arial"/>
                <a:cs typeface="Arial"/>
              </a:rPr>
              <a:t>, </a:t>
            </a:r>
            <a:r>
              <a:rPr dirty="0" sz="2800" spc="-5">
                <a:latin typeface="Arial"/>
                <a:cs typeface="Arial"/>
              </a:rPr>
              <a:t>Kevin </a:t>
            </a:r>
            <a:r>
              <a:rPr dirty="0" sz="2800">
                <a:latin typeface="Arial"/>
                <a:cs typeface="Arial"/>
              </a:rPr>
              <a:t>Abbott</a:t>
            </a:r>
            <a:r>
              <a:rPr dirty="0" baseline="32986" sz="2400">
                <a:latin typeface="Arial"/>
                <a:cs typeface="Arial"/>
              </a:rPr>
              <a:t>4</a:t>
            </a:r>
            <a:r>
              <a:rPr dirty="0" sz="2800">
                <a:latin typeface="Arial"/>
                <a:cs typeface="Arial"/>
              </a:rPr>
              <a:t>, </a:t>
            </a:r>
            <a:r>
              <a:rPr dirty="0" sz="2800" spc="-5">
                <a:latin typeface="Arial"/>
                <a:cs typeface="Arial"/>
              </a:rPr>
              <a:t>and Patrick</a:t>
            </a:r>
            <a:r>
              <a:rPr dirty="0" sz="2800" spc="-4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Miller</a:t>
            </a:r>
            <a:r>
              <a:rPr dirty="0" baseline="32986" sz="2400">
                <a:latin typeface="Arial"/>
                <a:cs typeface="Arial"/>
              </a:rPr>
              <a:t>4</a:t>
            </a:r>
            <a:endParaRPr baseline="32986"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8905" marR="5080" indent="-116839">
              <a:lnSpc>
                <a:spcPts val="2900"/>
              </a:lnSpc>
              <a:spcBef>
                <a:spcPts val="5"/>
              </a:spcBef>
            </a:pPr>
            <a:r>
              <a:rPr dirty="0" sz="2600">
                <a:latin typeface="Arial"/>
                <a:cs typeface="Arial"/>
              </a:rPr>
              <a:t>1. </a:t>
            </a:r>
            <a:r>
              <a:rPr dirty="0" sz="2600" spc="-20">
                <a:latin typeface="Arial"/>
                <a:cs typeface="Arial"/>
              </a:rPr>
              <a:t>Trinity </a:t>
            </a:r>
            <a:r>
              <a:rPr dirty="0" sz="2600" spc="-5">
                <a:latin typeface="Arial"/>
                <a:cs typeface="Arial"/>
              </a:rPr>
              <a:t>College </a:t>
            </a:r>
            <a:r>
              <a:rPr dirty="0" sz="2600">
                <a:latin typeface="Arial"/>
                <a:cs typeface="Arial"/>
              </a:rPr>
              <a:t>Dublin; 2. </a:t>
            </a:r>
            <a:r>
              <a:rPr dirty="0" sz="2600" spc="-5">
                <a:latin typeface="Arial"/>
                <a:cs typeface="Arial"/>
              </a:rPr>
              <a:t>University </a:t>
            </a:r>
            <a:r>
              <a:rPr dirty="0" sz="2600">
                <a:latin typeface="Arial"/>
                <a:cs typeface="Arial"/>
              </a:rPr>
              <a:t>of Maryland, </a:t>
            </a:r>
            <a:r>
              <a:rPr dirty="0" sz="2600" spc="-5">
                <a:latin typeface="Arial"/>
                <a:cs typeface="Arial"/>
              </a:rPr>
              <a:t>Baltimore  </a:t>
            </a:r>
            <a:r>
              <a:rPr dirty="0" sz="2600">
                <a:latin typeface="Arial"/>
                <a:cs typeface="Arial"/>
              </a:rPr>
              <a:t>County; 3. Zheijang </a:t>
            </a:r>
            <a:r>
              <a:rPr dirty="0" sz="2600" spc="-5">
                <a:latin typeface="Arial"/>
                <a:cs typeface="Arial"/>
              </a:rPr>
              <a:t>University; </a:t>
            </a:r>
            <a:r>
              <a:rPr dirty="0" sz="2600">
                <a:latin typeface="Arial"/>
                <a:cs typeface="Arial"/>
              </a:rPr>
              <a:t>4. University of </a:t>
            </a:r>
            <a:r>
              <a:rPr dirty="0" sz="2600" spc="-5">
                <a:latin typeface="Arial"/>
                <a:cs typeface="Arial"/>
              </a:rPr>
              <a:t>Notre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Dame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algn="ctr" marL="259079" marR="250825">
              <a:lnSpc>
                <a:spcPts val="2910"/>
              </a:lnSpc>
            </a:pPr>
            <a:r>
              <a:rPr dirty="0" sz="2600">
                <a:latin typeface="Arial"/>
                <a:cs typeface="Arial"/>
              </a:rPr>
              <a:t>Presented </a:t>
            </a:r>
            <a:r>
              <a:rPr dirty="0" sz="2600" spc="5">
                <a:latin typeface="Arial"/>
                <a:cs typeface="Arial"/>
              </a:rPr>
              <a:t>at </a:t>
            </a:r>
            <a:r>
              <a:rPr dirty="0" sz="2600" spc="-5">
                <a:latin typeface="Arial"/>
                <a:cs typeface="Arial"/>
              </a:rPr>
              <a:t>IS&amp;T/SPIE </a:t>
            </a:r>
            <a:r>
              <a:rPr dirty="0" sz="2600">
                <a:latin typeface="Arial"/>
                <a:cs typeface="Arial"/>
              </a:rPr>
              <a:t>Conference on </a:t>
            </a:r>
            <a:r>
              <a:rPr dirty="0" sz="2600" spc="-5">
                <a:latin typeface="Arial"/>
                <a:cs typeface="Arial"/>
              </a:rPr>
              <a:t>Visualization </a:t>
            </a:r>
            <a:r>
              <a:rPr dirty="0" sz="2600">
                <a:latin typeface="Arial"/>
                <a:cs typeface="Arial"/>
              </a:rPr>
              <a:t>and  Data Analysis</a:t>
            </a:r>
            <a:r>
              <a:rPr dirty="0" sz="2600" spc="-16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2019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350" y="553720"/>
            <a:ext cx="726185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Exploring Behaviour</a:t>
            </a:r>
            <a:r>
              <a:rPr dirty="0" spc="-65"/>
              <a:t> </a:t>
            </a:r>
            <a:r>
              <a:rPr dirty="0" spc="-5"/>
              <a:t>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425069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Behaviour Pattern</a:t>
            </a:r>
            <a:r>
              <a:rPr dirty="0" sz="3200" spc="-5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Default view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2946" y="2993058"/>
            <a:ext cx="6829636" cy="4126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40180" y="2951479"/>
            <a:ext cx="7016750" cy="4220210"/>
          </a:xfrm>
          <a:custGeom>
            <a:avLst/>
            <a:gdLst/>
            <a:ahLst/>
            <a:cxnLst/>
            <a:rect l="l" t="t" r="r" b="b"/>
            <a:pathLst>
              <a:path w="7016750" h="4220209">
                <a:moveTo>
                  <a:pt x="0" y="0"/>
                </a:moveTo>
                <a:lnTo>
                  <a:pt x="7016750" y="0"/>
                </a:lnTo>
                <a:lnTo>
                  <a:pt x="7016750" y="4220210"/>
                </a:lnTo>
                <a:lnTo>
                  <a:pt x="0" y="422021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350" y="553720"/>
            <a:ext cx="726185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Exploring Behaviour</a:t>
            </a:r>
            <a:r>
              <a:rPr dirty="0" spc="-65"/>
              <a:t> </a:t>
            </a:r>
            <a:r>
              <a:rPr dirty="0" spc="-5"/>
              <a:t>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425069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Behaviour Pattern</a:t>
            </a:r>
            <a:r>
              <a:rPr dirty="0" sz="3200" spc="-5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After selecting </a:t>
            </a:r>
            <a:r>
              <a:rPr dirty="0" sz="2800" spc="-10">
                <a:latin typeface="Arial"/>
                <a:cs typeface="Arial"/>
              </a:rPr>
              <a:t>node 9|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7207" y="2992120"/>
            <a:ext cx="6856237" cy="4142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85900" y="2992120"/>
            <a:ext cx="6971030" cy="4216400"/>
          </a:xfrm>
          <a:custGeom>
            <a:avLst/>
            <a:gdLst/>
            <a:ahLst/>
            <a:cxnLst/>
            <a:rect l="l" t="t" r="r" b="b"/>
            <a:pathLst>
              <a:path w="6971030" h="4216400">
                <a:moveTo>
                  <a:pt x="0" y="0"/>
                </a:moveTo>
                <a:lnTo>
                  <a:pt x="6971030" y="0"/>
                </a:lnTo>
                <a:lnTo>
                  <a:pt x="6971030" y="4216400"/>
                </a:lnTo>
                <a:lnTo>
                  <a:pt x="0" y="42164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5880" y="553720"/>
            <a:ext cx="726185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8090" algn="l"/>
                <a:tab pos="5168900" algn="l"/>
              </a:tabLst>
            </a:pPr>
            <a:r>
              <a:rPr dirty="0"/>
              <a:t>Ex</a:t>
            </a:r>
            <a:r>
              <a:rPr dirty="0" spc="-5"/>
              <a:t>plo</a:t>
            </a:r>
            <a:r>
              <a:rPr dirty="0" spc="-10"/>
              <a:t>r</a:t>
            </a:r>
            <a:r>
              <a:rPr dirty="0" spc="5"/>
              <a:t>i</a:t>
            </a:r>
            <a:r>
              <a:rPr dirty="0" spc="-5"/>
              <a:t>n</a:t>
            </a:r>
            <a:r>
              <a:rPr dirty="0"/>
              <a:t>g	B</a:t>
            </a:r>
            <a:r>
              <a:rPr dirty="0" spc="-5"/>
              <a:t>e</a:t>
            </a:r>
            <a:r>
              <a:rPr dirty="0" spc="-10"/>
              <a:t>h</a:t>
            </a:r>
            <a:r>
              <a:rPr dirty="0" spc="-5"/>
              <a:t>a</a:t>
            </a:r>
            <a:r>
              <a:rPr dirty="0"/>
              <a:t>v</a:t>
            </a:r>
            <a:r>
              <a:rPr dirty="0" spc="-5"/>
              <a:t>iou</a:t>
            </a:r>
            <a:r>
              <a:rPr dirty="0"/>
              <a:t>r	P</a:t>
            </a:r>
            <a:r>
              <a:rPr dirty="0" spc="-5"/>
              <a:t>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497078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Behaviour Breakdown</a:t>
            </a:r>
            <a:r>
              <a:rPr dirty="0" sz="3200" spc="-6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30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Default view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6383" y="3066250"/>
            <a:ext cx="7192379" cy="4089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24280" y="2880360"/>
            <a:ext cx="7715250" cy="4391660"/>
          </a:xfrm>
          <a:custGeom>
            <a:avLst/>
            <a:gdLst/>
            <a:ahLst/>
            <a:cxnLst/>
            <a:rect l="l" t="t" r="r" b="b"/>
            <a:pathLst>
              <a:path w="7715250" h="4391659">
                <a:moveTo>
                  <a:pt x="0" y="0"/>
                </a:moveTo>
                <a:lnTo>
                  <a:pt x="7715250" y="0"/>
                </a:lnTo>
                <a:lnTo>
                  <a:pt x="7715250" y="4391660"/>
                </a:lnTo>
                <a:lnTo>
                  <a:pt x="0" y="439166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5880" y="553720"/>
            <a:ext cx="726185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8090" algn="l"/>
                <a:tab pos="5168900" algn="l"/>
              </a:tabLst>
            </a:pPr>
            <a:r>
              <a:rPr dirty="0"/>
              <a:t>Ex</a:t>
            </a:r>
            <a:r>
              <a:rPr dirty="0" spc="-5"/>
              <a:t>plo</a:t>
            </a:r>
            <a:r>
              <a:rPr dirty="0" spc="-10"/>
              <a:t>r</a:t>
            </a:r>
            <a:r>
              <a:rPr dirty="0" spc="5"/>
              <a:t>i</a:t>
            </a:r>
            <a:r>
              <a:rPr dirty="0" spc="-5"/>
              <a:t>n</a:t>
            </a:r>
            <a:r>
              <a:rPr dirty="0"/>
              <a:t>g	B</a:t>
            </a:r>
            <a:r>
              <a:rPr dirty="0" spc="-5"/>
              <a:t>e</a:t>
            </a:r>
            <a:r>
              <a:rPr dirty="0" spc="-10"/>
              <a:t>h</a:t>
            </a:r>
            <a:r>
              <a:rPr dirty="0" spc="-5"/>
              <a:t>a</a:t>
            </a:r>
            <a:r>
              <a:rPr dirty="0"/>
              <a:t>v</a:t>
            </a:r>
            <a:r>
              <a:rPr dirty="0" spc="-5"/>
              <a:t>iou</a:t>
            </a:r>
            <a:r>
              <a:rPr dirty="0"/>
              <a:t>r	P</a:t>
            </a:r>
            <a:r>
              <a:rPr dirty="0" spc="-5"/>
              <a:t>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497078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Behaviour Breakdown</a:t>
            </a:r>
            <a:r>
              <a:rPr dirty="0" sz="3200" spc="-6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30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After selecting </a:t>
            </a:r>
            <a:r>
              <a:rPr dirty="0" sz="2800" spc="-10">
                <a:latin typeface="Arial"/>
                <a:cs typeface="Arial"/>
              </a:rPr>
              <a:t>node</a:t>
            </a:r>
            <a:r>
              <a:rPr dirty="0" sz="2800" spc="-5">
                <a:latin typeface="Arial"/>
                <a:cs typeface="Arial"/>
              </a:rPr>
              <a:t> 18|37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8534" y="2894329"/>
            <a:ext cx="7795796" cy="4342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24280" y="2893060"/>
            <a:ext cx="8092440" cy="4378960"/>
          </a:xfrm>
          <a:custGeom>
            <a:avLst/>
            <a:gdLst/>
            <a:ahLst/>
            <a:cxnLst/>
            <a:rect l="l" t="t" r="r" b="b"/>
            <a:pathLst>
              <a:path w="8092440" h="4378959">
                <a:moveTo>
                  <a:pt x="0" y="0"/>
                </a:moveTo>
                <a:lnTo>
                  <a:pt x="8092440" y="0"/>
                </a:lnTo>
                <a:lnTo>
                  <a:pt x="8092440" y="4378960"/>
                </a:lnTo>
                <a:lnTo>
                  <a:pt x="0" y="437896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830" y="241300"/>
            <a:ext cx="8470265" cy="1320800"/>
          </a:xfrm>
          <a:prstGeom prst="rect"/>
        </p:spPr>
        <p:txBody>
          <a:bodyPr wrap="square" lIns="0" tIns="71120" rIns="0" bIns="0" rtlCol="0" vert="horz">
            <a:spAutoFit/>
          </a:bodyPr>
          <a:lstStyle/>
          <a:p>
            <a:pPr marL="3340100" marR="5080" indent="-3327400">
              <a:lnSpc>
                <a:spcPts val="4920"/>
              </a:lnSpc>
              <a:spcBef>
                <a:spcPts val="560"/>
              </a:spcBef>
              <a:tabLst>
                <a:tab pos="4671060" algn="l"/>
              </a:tabLst>
            </a:pPr>
            <a:r>
              <a:rPr dirty="0" spc="-5"/>
              <a:t>Grade</a:t>
            </a:r>
            <a:r>
              <a:rPr dirty="0" spc="15"/>
              <a:t> </a:t>
            </a:r>
            <a:r>
              <a:rPr dirty="0" spc="-5"/>
              <a:t>Distribution	</a:t>
            </a:r>
            <a:r>
              <a:rPr dirty="0" spc="-10"/>
              <a:t>for </a:t>
            </a:r>
            <a:r>
              <a:rPr dirty="0"/>
              <a:t>a</a:t>
            </a:r>
            <a:r>
              <a:rPr dirty="0" spc="-85"/>
              <a:t> </a:t>
            </a:r>
            <a:r>
              <a:rPr dirty="0" spc="-5"/>
              <a:t>Behaviour  Pattern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4410075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Grade Distribution </a:t>
            </a:r>
            <a:r>
              <a:rPr dirty="0" sz="320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Select node(s) of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interest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1950" y="3012439"/>
            <a:ext cx="9324975" cy="3448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2880360"/>
            <a:ext cx="9486900" cy="3637279"/>
          </a:xfrm>
          <a:custGeom>
            <a:avLst/>
            <a:gdLst/>
            <a:ahLst/>
            <a:cxnLst/>
            <a:rect l="l" t="t" r="r" b="b"/>
            <a:pathLst>
              <a:path w="9486900" h="3637279">
                <a:moveTo>
                  <a:pt x="0" y="0"/>
                </a:moveTo>
                <a:lnTo>
                  <a:pt x="9486900" y="0"/>
                </a:lnTo>
                <a:lnTo>
                  <a:pt x="9486900" y="3637279"/>
                </a:lnTo>
                <a:lnTo>
                  <a:pt x="0" y="36372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50900" y="6732269"/>
            <a:ext cx="12636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90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9189" y="6638290"/>
            <a:ext cx="8115934" cy="67881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335"/>
              </a:spcBef>
            </a:pPr>
            <a:r>
              <a:rPr dirty="0" sz="2200" spc="10">
                <a:latin typeface="Arial"/>
                <a:cs typeface="Arial"/>
              </a:rPr>
              <a:t>Grade </a:t>
            </a:r>
            <a:r>
              <a:rPr dirty="0" sz="2200" spc="5">
                <a:latin typeface="Arial"/>
                <a:cs typeface="Arial"/>
              </a:rPr>
              <a:t>distributions </a:t>
            </a:r>
            <a:r>
              <a:rPr dirty="0" sz="2200">
                <a:latin typeface="Arial"/>
                <a:cs typeface="Arial"/>
              </a:rPr>
              <a:t>for </a:t>
            </a:r>
            <a:r>
              <a:rPr dirty="0" sz="2200" spc="5">
                <a:latin typeface="Arial"/>
                <a:cs typeface="Arial"/>
              </a:rPr>
              <a:t>two typical nodes (18|37.10 and 18|37.11)  and two </a:t>
            </a:r>
            <a:r>
              <a:rPr dirty="0" sz="2200">
                <a:latin typeface="Arial"/>
                <a:cs typeface="Arial"/>
              </a:rPr>
              <a:t>outlier </a:t>
            </a:r>
            <a:r>
              <a:rPr dirty="0" sz="2200" spc="5">
                <a:latin typeface="Arial"/>
                <a:cs typeface="Arial"/>
              </a:rPr>
              <a:t>nodes (18|37.12 and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18|37.13)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706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Compare Individual</a:t>
            </a:r>
            <a:r>
              <a:rPr dirty="0" spc="-65"/>
              <a:t> </a:t>
            </a:r>
            <a:r>
              <a:rPr dirty="0" spc="-5"/>
              <a:t>Students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7256145" cy="173418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Clickstream Comparison</a:t>
            </a:r>
            <a:r>
              <a:rPr dirty="0" sz="3200" spc="-1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30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Default: single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student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Colours correspond to community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070" y="4027170"/>
            <a:ext cx="9382125" cy="2933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7020" y="3950970"/>
            <a:ext cx="9485630" cy="3105150"/>
          </a:xfrm>
          <a:custGeom>
            <a:avLst/>
            <a:gdLst/>
            <a:ahLst/>
            <a:cxnLst/>
            <a:rect l="l" t="t" r="r" b="b"/>
            <a:pathLst>
              <a:path w="9485630" h="3105150">
                <a:moveTo>
                  <a:pt x="0" y="0"/>
                </a:moveTo>
                <a:lnTo>
                  <a:pt x="9485630" y="0"/>
                </a:lnTo>
                <a:lnTo>
                  <a:pt x="9485630" y="3105149"/>
                </a:lnTo>
                <a:lnTo>
                  <a:pt x="0" y="310514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706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Compare Individual</a:t>
            </a:r>
            <a:r>
              <a:rPr dirty="0" spc="-65"/>
              <a:t> </a:t>
            </a:r>
            <a:r>
              <a:rPr dirty="0" spc="-5"/>
              <a:t>Students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8496935" cy="213423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Clickstream Comparison</a:t>
            </a:r>
            <a:r>
              <a:rPr dirty="0" sz="3200" spc="-1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30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“student </a:t>
            </a:r>
            <a:r>
              <a:rPr dirty="0" sz="2800" spc="-10">
                <a:latin typeface="Arial"/>
                <a:cs typeface="Arial"/>
              </a:rPr>
              <a:t>number </a:t>
            </a:r>
            <a:r>
              <a:rPr dirty="0" sz="2800" spc="-5">
                <a:latin typeface="Arial"/>
                <a:cs typeface="Arial"/>
              </a:rPr>
              <a:t>1” changed manually to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777</a:t>
            </a:r>
            <a:endParaRPr sz="2800">
              <a:latin typeface="Arial"/>
              <a:cs typeface="Arial"/>
            </a:endParaRPr>
          </a:p>
          <a:p>
            <a:pPr marL="444500" marR="5080" indent="-323850">
              <a:lnSpc>
                <a:spcPts val="3150"/>
              </a:lnSpc>
              <a:spcBef>
                <a:spcPts val="1200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“student </a:t>
            </a:r>
            <a:r>
              <a:rPr dirty="0" sz="2800" spc="-10">
                <a:latin typeface="Arial"/>
                <a:cs typeface="Arial"/>
              </a:rPr>
              <a:t>number </a:t>
            </a:r>
            <a:r>
              <a:rPr dirty="0" sz="2800" spc="-5">
                <a:latin typeface="Arial"/>
                <a:cs typeface="Arial"/>
              </a:rPr>
              <a:t>2” automatically updates to  </a:t>
            </a:r>
            <a:r>
              <a:rPr dirty="0" sz="2800">
                <a:latin typeface="Arial"/>
                <a:cs typeface="Arial"/>
              </a:rPr>
              <a:t>student </a:t>
            </a:r>
            <a:r>
              <a:rPr dirty="0" sz="2800" spc="-10">
                <a:latin typeface="Arial"/>
                <a:cs typeface="Arial"/>
              </a:rPr>
              <a:t>whose </a:t>
            </a:r>
            <a:r>
              <a:rPr dirty="0" sz="2800" spc="-5">
                <a:latin typeface="Arial"/>
                <a:cs typeface="Arial"/>
              </a:rPr>
              <a:t>clickstream content is most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different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170" y="3988429"/>
            <a:ext cx="9372600" cy="2885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7020" y="3959859"/>
            <a:ext cx="9504680" cy="2980690"/>
          </a:xfrm>
          <a:custGeom>
            <a:avLst/>
            <a:gdLst/>
            <a:ahLst/>
            <a:cxnLst/>
            <a:rect l="l" t="t" r="r" b="b"/>
            <a:pathLst>
              <a:path w="9504680" h="2980690">
                <a:moveTo>
                  <a:pt x="0" y="0"/>
                </a:moveTo>
                <a:lnTo>
                  <a:pt x="9504680" y="0"/>
                </a:lnTo>
                <a:lnTo>
                  <a:pt x="9504680" y="2980690"/>
                </a:lnTo>
                <a:lnTo>
                  <a:pt x="0" y="29806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500" y="553720"/>
            <a:ext cx="576707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Compare Grade</a:t>
            </a:r>
            <a:r>
              <a:rPr dirty="0" spc="-95"/>
              <a:t> </a:t>
            </a:r>
            <a:r>
              <a:rPr dirty="0" spc="-5"/>
              <a:t>Bands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7059930" cy="173418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FF3333"/>
                </a:solidFill>
                <a:latin typeface="Arial"/>
                <a:cs typeface="Arial"/>
              </a:rPr>
              <a:t>Clickstream Comparison</a:t>
            </a:r>
            <a:r>
              <a:rPr dirty="0" sz="3200" spc="-1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3200" spc="-30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“Aggregate data” option selected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Colours correspond to struc2vec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5403" y="3622040"/>
            <a:ext cx="7447930" cy="3438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99210" y="3509009"/>
            <a:ext cx="7628890" cy="3619500"/>
          </a:xfrm>
          <a:custGeom>
            <a:avLst/>
            <a:gdLst/>
            <a:ahLst/>
            <a:cxnLst/>
            <a:rect l="l" t="t" r="r" b="b"/>
            <a:pathLst>
              <a:path w="7628890" h="3619500">
                <a:moveTo>
                  <a:pt x="0" y="0"/>
                </a:moveTo>
                <a:lnTo>
                  <a:pt x="7628890" y="0"/>
                </a:lnTo>
                <a:lnTo>
                  <a:pt x="7628890" y="3619500"/>
                </a:lnTo>
                <a:lnTo>
                  <a:pt x="0" y="36195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8410" y="553720"/>
            <a:ext cx="75711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Interface Brushing and</a:t>
            </a:r>
            <a:r>
              <a:rPr dirty="0" spc="-50"/>
              <a:t> </a:t>
            </a:r>
            <a:r>
              <a:rPr dirty="0" spc="-5"/>
              <a:t>Linking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19909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7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3550"/>
            <a:ext cx="3993515" cy="118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3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(a) = behavior </a:t>
            </a:r>
            <a:r>
              <a:rPr dirty="0" sz="2000" spc="-5">
                <a:latin typeface="Arial"/>
                <a:cs typeface="Arial"/>
              </a:rPr>
              <a:t>pattern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view;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55"/>
              </a:lnSpc>
            </a:pPr>
            <a:r>
              <a:rPr dirty="0" sz="2000">
                <a:latin typeface="Arial"/>
                <a:cs typeface="Arial"/>
              </a:rPr>
              <a:t>(b) = behavior breakdown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view;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55"/>
              </a:lnSpc>
            </a:pPr>
            <a:r>
              <a:rPr dirty="0" sz="2000">
                <a:latin typeface="Arial"/>
                <a:cs typeface="Arial"/>
              </a:rPr>
              <a:t>(c) = clickstream </a:t>
            </a:r>
            <a:r>
              <a:rPr dirty="0" sz="2000" spc="-5">
                <a:latin typeface="Arial"/>
                <a:cs typeface="Arial"/>
              </a:rPr>
              <a:t>comparative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view;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30"/>
              </a:lnSpc>
            </a:pPr>
            <a:r>
              <a:rPr dirty="0" sz="2000">
                <a:latin typeface="Arial"/>
                <a:cs typeface="Arial"/>
              </a:rPr>
              <a:t>(d) = grade </a:t>
            </a:r>
            <a:r>
              <a:rPr dirty="0" sz="2000" spc="-5">
                <a:latin typeface="Arial"/>
                <a:cs typeface="Arial"/>
              </a:rPr>
              <a:t>distribution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view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8487" y="3079474"/>
            <a:ext cx="9642384" cy="4148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969" y="553720"/>
            <a:ext cx="80086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Key Findings from Case</a:t>
            </a:r>
            <a:r>
              <a:rPr dirty="0" spc="-30"/>
              <a:t> </a:t>
            </a:r>
            <a:r>
              <a:rPr dirty="0" spc="-5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359" y="1852929"/>
            <a:ext cx="16129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245">
                <a:latin typeface="Arial"/>
                <a:cs typeface="Arial"/>
              </a:rPr>
              <a:t>●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359" y="4240529"/>
            <a:ext cx="16129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245">
                <a:latin typeface="Arial"/>
                <a:cs typeface="Arial"/>
              </a:rPr>
              <a:t>●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359" y="6167120"/>
            <a:ext cx="16129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245">
                <a:latin typeface="Arial"/>
                <a:cs typeface="Arial"/>
              </a:rPr>
              <a:t>●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1594466"/>
            <a:ext cx="8614410" cy="535876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3050" spc="-10">
                <a:solidFill>
                  <a:srgbClr val="0000FF"/>
                </a:solidFill>
                <a:latin typeface="Arial"/>
                <a:cs typeface="Arial"/>
              </a:rPr>
              <a:t>Struc2vec classifications are meaningful</a:t>
            </a:r>
            <a:endParaRPr sz="3050">
              <a:latin typeface="Arial"/>
              <a:cs typeface="Arial"/>
            </a:endParaRPr>
          </a:p>
          <a:p>
            <a:pPr marL="422909" marR="5080" indent="-307340">
              <a:lnSpc>
                <a:spcPts val="2980"/>
              </a:lnSpc>
              <a:spcBef>
                <a:spcPts val="1135"/>
              </a:spcBef>
              <a:buSzPct val="73584"/>
              <a:buChar char="–"/>
              <a:tabLst>
                <a:tab pos="422275" algn="l"/>
                <a:tab pos="422909" algn="l"/>
              </a:tabLst>
            </a:pPr>
            <a:r>
              <a:rPr dirty="0" sz="2650">
                <a:latin typeface="Arial"/>
                <a:cs typeface="Arial"/>
              </a:rPr>
              <a:t>Hubs (orange, </a:t>
            </a:r>
            <a:r>
              <a:rPr dirty="0" sz="2650" spc="-5">
                <a:latin typeface="Arial"/>
                <a:cs typeface="Arial"/>
              </a:rPr>
              <a:t>blue) </a:t>
            </a:r>
            <a:r>
              <a:rPr dirty="0" sz="2650">
                <a:latin typeface="Arial"/>
                <a:cs typeface="Arial"/>
              </a:rPr>
              <a:t>correspond </a:t>
            </a:r>
            <a:r>
              <a:rPr dirty="0" sz="2650" spc="5">
                <a:latin typeface="Arial"/>
                <a:cs typeface="Arial"/>
              </a:rPr>
              <a:t>to </a:t>
            </a:r>
            <a:r>
              <a:rPr dirty="0" sz="2650">
                <a:latin typeface="Arial"/>
                <a:cs typeface="Arial"/>
              </a:rPr>
              <a:t>sequences </a:t>
            </a:r>
            <a:r>
              <a:rPr dirty="0" sz="2650" spc="-5">
                <a:latin typeface="Arial"/>
                <a:cs typeface="Arial"/>
              </a:rPr>
              <a:t>either of  </a:t>
            </a:r>
            <a:r>
              <a:rPr dirty="0" sz="2650" spc="5">
                <a:latin typeface="Arial"/>
                <a:cs typeface="Arial"/>
              </a:rPr>
              <a:t>a </a:t>
            </a:r>
            <a:r>
              <a:rPr dirty="0" sz="2650">
                <a:latin typeface="Arial"/>
                <a:cs typeface="Arial"/>
              </a:rPr>
              <a:t>single activity or </a:t>
            </a:r>
            <a:r>
              <a:rPr dirty="0" sz="2650" spc="-5">
                <a:latin typeface="Arial"/>
                <a:cs typeface="Arial"/>
              </a:rPr>
              <a:t>of </a:t>
            </a:r>
            <a:r>
              <a:rPr dirty="0" sz="2650">
                <a:latin typeface="Arial"/>
                <a:cs typeface="Arial"/>
              </a:rPr>
              <a:t>mixed </a:t>
            </a:r>
            <a:r>
              <a:rPr dirty="0" sz="2650" spc="-5">
                <a:latin typeface="Arial"/>
                <a:cs typeface="Arial"/>
              </a:rPr>
              <a:t>idle </a:t>
            </a:r>
            <a:r>
              <a:rPr dirty="0" sz="2650">
                <a:latin typeface="Arial"/>
                <a:cs typeface="Arial"/>
              </a:rPr>
              <a:t>times /</a:t>
            </a:r>
            <a:r>
              <a:rPr dirty="0" sz="2650" spc="-25">
                <a:latin typeface="Arial"/>
                <a:cs typeface="Arial"/>
              </a:rPr>
              <a:t> </a:t>
            </a:r>
            <a:r>
              <a:rPr dirty="0" sz="2650">
                <a:latin typeface="Arial"/>
                <a:cs typeface="Arial"/>
              </a:rPr>
              <a:t>homepage,</a:t>
            </a:r>
            <a:endParaRPr sz="2650">
              <a:latin typeface="Arial"/>
              <a:cs typeface="Arial"/>
            </a:endParaRPr>
          </a:p>
          <a:p>
            <a:pPr marL="422909" marR="236854" indent="-307340">
              <a:lnSpc>
                <a:spcPts val="2980"/>
              </a:lnSpc>
              <a:spcBef>
                <a:spcPts val="1070"/>
              </a:spcBef>
              <a:buSzPct val="73584"/>
              <a:buChar char="–"/>
              <a:tabLst>
                <a:tab pos="422275" algn="l"/>
                <a:tab pos="422909" algn="l"/>
              </a:tabLst>
            </a:pPr>
            <a:r>
              <a:rPr dirty="0" sz="2650">
                <a:latin typeface="Arial"/>
                <a:cs typeface="Arial"/>
              </a:rPr>
              <a:t>Satellites (pale </a:t>
            </a:r>
            <a:r>
              <a:rPr dirty="0" sz="2650" spc="-5">
                <a:latin typeface="Arial"/>
                <a:cs typeface="Arial"/>
              </a:rPr>
              <a:t>orange, pale blue) </a:t>
            </a:r>
            <a:r>
              <a:rPr dirty="0" sz="2650">
                <a:latin typeface="Arial"/>
                <a:cs typeface="Arial"/>
              </a:rPr>
              <a:t>correspond </a:t>
            </a:r>
            <a:r>
              <a:rPr dirty="0" sz="2650" spc="5">
                <a:latin typeface="Arial"/>
                <a:cs typeface="Arial"/>
              </a:rPr>
              <a:t>to  </a:t>
            </a:r>
            <a:r>
              <a:rPr dirty="0" sz="2650">
                <a:latin typeface="Arial"/>
                <a:cs typeface="Arial"/>
              </a:rPr>
              <a:t>sequences with </a:t>
            </a:r>
            <a:r>
              <a:rPr dirty="0" sz="2650" spc="5">
                <a:latin typeface="Arial"/>
                <a:cs typeface="Arial"/>
              </a:rPr>
              <a:t>&gt;2 </a:t>
            </a:r>
            <a:r>
              <a:rPr dirty="0" sz="2650">
                <a:latin typeface="Arial"/>
                <a:cs typeface="Arial"/>
              </a:rPr>
              <a:t>webpages from same</a:t>
            </a:r>
            <a:r>
              <a:rPr dirty="0" sz="2650" spc="-55">
                <a:latin typeface="Arial"/>
                <a:cs typeface="Arial"/>
              </a:rPr>
              <a:t> </a:t>
            </a:r>
            <a:r>
              <a:rPr dirty="0" sz="2650">
                <a:latin typeface="Arial"/>
                <a:cs typeface="Arial"/>
              </a:rPr>
              <a:t>assignment</a:t>
            </a:r>
            <a:endParaRPr sz="2650">
              <a:latin typeface="Arial"/>
              <a:cs typeface="Arial"/>
            </a:endParaRPr>
          </a:p>
          <a:p>
            <a:pPr marL="12700" marR="813435">
              <a:lnSpc>
                <a:spcPts val="3390"/>
              </a:lnSpc>
              <a:spcBef>
                <a:spcPts val="1350"/>
              </a:spcBef>
            </a:pPr>
            <a:r>
              <a:rPr dirty="0" sz="3050" spc="-10">
                <a:latin typeface="Arial"/>
                <a:cs typeface="Arial"/>
              </a:rPr>
              <a:t>Can </a:t>
            </a:r>
            <a:r>
              <a:rPr dirty="0" sz="3050" spc="-10">
                <a:solidFill>
                  <a:srgbClr val="0000FF"/>
                </a:solidFill>
                <a:latin typeface="Arial"/>
                <a:cs typeface="Arial"/>
              </a:rPr>
              <a:t>identify students that perform worse </a:t>
            </a:r>
            <a:r>
              <a:rPr dirty="0" sz="3050" spc="-15">
                <a:solidFill>
                  <a:srgbClr val="0000FF"/>
                </a:solidFill>
                <a:latin typeface="Arial"/>
                <a:cs typeface="Arial"/>
              </a:rPr>
              <a:t>than  </a:t>
            </a:r>
            <a:r>
              <a:rPr dirty="0" sz="3050" spc="-10">
                <a:solidFill>
                  <a:srgbClr val="0000FF"/>
                </a:solidFill>
                <a:latin typeface="Arial"/>
                <a:cs typeface="Arial"/>
              </a:rPr>
              <a:t>others despite having more </a:t>
            </a:r>
            <a:r>
              <a:rPr dirty="0" sz="3050" spc="-5">
                <a:solidFill>
                  <a:srgbClr val="0000FF"/>
                </a:solidFill>
                <a:latin typeface="Arial"/>
                <a:cs typeface="Arial"/>
              </a:rPr>
              <a:t>clicks</a:t>
            </a:r>
            <a:endParaRPr sz="3050">
              <a:latin typeface="Arial"/>
              <a:cs typeface="Arial"/>
            </a:endParaRPr>
          </a:p>
          <a:p>
            <a:pPr marL="422909" marR="264160" indent="-307340">
              <a:lnSpc>
                <a:spcPts val="2980"/>
              </a:lnSpc>
              <a:spcBef>
                <a:spcPts val="1080"/>
              </a:spcBef>
              <a:buSzPct val="73584"/>
              <a:buChar char="–"/>
              <a:tabLst>
                <a:tab pos="422275" algn="l"/>
                <a:tab pos="422909" algn="l"/>
              </a:tabLst>
            </a:pPr>
            <a:r>
              <a:rPr dirty="0" sz="2650">
                <a:latin typeface="Arial"/>
                <a:cs typeface="Arial"/>
              </a:rPr>
              <a:t>Clicks must be </a:t>
            </a:r>
            <a:r>
              <a:rPr dirty="0" sz="2650" spc="-5">
                <a:latin typeface="Arial"/>
                <a:cs typeface="Arial"/>
              </a:rPr>
              <a:t>relevant </a:t>
            </a:r>
            <a:r>
              <a:rPr dirty="0" sz="2650">
                <a:latin typeface="Arial"/>
                <a:cs typeface="Arial"/>
              </a:rPr>
              <a:t>to the assignment </a:t>
            </a:r>
            <a:r>
              <a:rPr dirty="0" sz="2650" spc="5">
                <a:latin typeface="Arial"/>
                <a:cs typeface="Arial"/>
              </a:rPr>
              <a:t>to </a:t>
            </a:r>
            <a:r>
              <a:rPr dirty="0" sz="2650">
                <a:latin typeface="Arial"/>
                <a:cs typeface="Arial"/>
              </a:rPr>
              <a:t>improve  grade</a:t>
            </a:r>
            <a:endParaRPr sz="2650">
              <a:latin typeface="Arial"/>
              <a:cs typeface="Arial"/>
            </a:endParaRPr>
          </a:p>
          <a:p>
            <a:pPr marL="12700" marR="125095">
              <a:lnSpc>
                <a:spcPts val="3390"/>
              </a:lnSpc>
              <a:spcBef>
                <a:spcPts val="1350"/>
              </a:spcBef>
            </a:pPr>
            <a:r>
              <a:rPr dirty="0" sz="3050" spc="-10">
                <a:latin typeface="Arial"/>
                <a:cs typeface="Arial"/>
              </a:rPr>
              <a:t>Strongest </a:t>
            </a:r>
            <a:r>
              <a:rPr dirty="0" sz="3050" spc="-10">
                <a:solidFill>
                  <a:srgbClr val="0000FF"/>
                </a:solidFill>
                <a:latin typeface="Arial"/>
                <a:cs typeface="Arial"/>
              </a:rPr>
              <a:t>indicator of student performance </a:t>
            </a:r>
            <a:r>
              <a:rPr dirty="0" sz="3050" spc="-10">
                <a:latin typeface="Arial"/>
                <a:cs typeface="Arial"/>
              </a:rPr>
              <a:t>is  given </a:t>
            </a:r>
            <a:r>
              <a:rPr dirty="0" sz="3050" spc="-5">
                <a:latin typeface="Arial"/>
                <a:cs typeface="Arial"/>
              </a:rPr>
              <a:t>by </a:t>
            </a:r>
            <a:r>
              <a:rPr dirty="0" sz="3050" spc="-10">
                <a:latin typeface="Arial"/>
                <a:cs typeface="Arial"/>
              </a:rPr>
              <a:t>fraction of dark blue </a:t>
            </a:r>
            <a:r>
              <a:rPr dirty="0" sz="3050" spc="-5">
                <a:latin typeface="Arial"/>
                <a:cs typeface="Arial"/>
              </a:rPr>
              <a:t>/ </a:t>
            </a:r>
            <a:r>
              <a:rPr dirty="0" sz="3050" spc="-10">
                <a:latin typeface="Arial"/>
                <a:cs typeface="Arial"/>
              </a:rPr>
              <a:t>dark orange</a:t>
            </a:r>
            <a:r>
              <a:rPr dirty="0" sz="3050" spc="-50">
                <a:latin typeface="Arial"/>
                <a:cs typeface="Arial"/>
              </a:rPr>
              <a:t> </a:t>
            </a:r>
            <a:r>
              <a:rPr dirty="0" sz="3050" spc="-10">
                <a:latin typeface="Arial"/>
                <a:cs typeface="Arial"/>
              </a:rPr>
              <a:t>nodes</a:t>
            </a:r>
            <a:endParaRPr sz="3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6159" y="553720"/>
            <a:ext cx="29425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Intr</a:t>
            </a:r>
            <a:r>
              <a:rPr dirty="0" spc="-10"/>
              <a:t>o</a:t>
            </a:r>
            <a:r>
              <a:rPr dirty="0" spc="-5"/>
              <a:t>du</a:t>
            </a:r>
            <a:r>
              <a:rPr dirty="0"/>
              <a:t>c</a:t>
            </a:r>
            <a:r>
              <a:rPr dirty="0" spc="-5"/>
              <a:t>t</a:t>
            </a:r>
            <a:r>
              <a:rPr dirty="0" spc="5"/>
              <a:t>i</a:t>
            </a:r>
            <a:r>
              <a:rPr dirty="0" spc="-1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6050" rIns="0" bIns="0" rtlCol="0" vert="horz">
            <a:spAutoFit/>
          </a:bodyPr>
          <a:lstStyle/>
          <a:p>
            <a:pPr marL="54864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000000"/>
                </a:solidFill>
              </a:rPr>
              <a:t>Motivation</a:t>
            </a:r>
            <a:endParaRPr sz="3200"/>
          </a:p>
          <a:p>
            <a:pPr marL="980440" indent="-323850">
              <a:lnSpc>
                <a:spcPct val="100000"/>
              </a:lnSpc>
              <a:spcBef>
                <a:spcPts val="919"/>
              </a:spcBef>
              <a:buSzPct val="75000"/>
              <a:buChar char="–"/>
              <a:tabLst>
                <a:tab pos="980440" algn="l"/>
                <a:tab pos="981075" algn="l"/>
              </a:tabLst>
            </a:pPr>
            <a:r>
              <a:rPr dirty="0" sz="2800" spc="-5">
                <a:solidFill>
                  <a:srgbClr val="000000"/>
                </a:solidFill>
              </a:rPr>
              <a:t>Retention rate is related to student</a:t>
            </a:r>
            <a:r>
              <a:rPr dirty="0" sz="2800" spc="30">
                <a:solidFill>
                  <a:srgbClr val="000000"/>
                </a:solidFill>
              </a:rPr>
              <a:t> </a:t>
            </a:r>
            <a:r>
              <a:rPr dirty="0" sz="2800" spc="-5">
                <a:solidFill>
                  <a:srgbClr val="000000"/>
                </a:solidFill>
              </a:rPr>
              <a:t>performance</a:t>
            </a:r>
            <a:endParaRPr sz="2800"/>
          </a:p>
          <a:p>
            <a:pPr marL="980440" marR="87630" indent="-323850">
              <a:lnSpc>
                <a:spcPts val="3150"/>
              </a:lnSpc>
              <a:spcBef>
                <a:spcPts val="1200"/>
              </a:spcBef>
              <a:buSzPct val="75000"/>
              <a:buChar char="–"/>
              <a:tabLst>
                <a:tab pos="980440" algn="l"/>
                <a:tab pos="981075" algn="l"/>
              </a:tabLst>
            </a:pPr>
            <a:r>
              <a:rPr dirty="0" sz="2800" spc="-35">
                <a:solidFill>
                  <a:srgbClr val="000000"/>
                </a:solidFill>
              </a:rPr>
              <a:t>Want </a:t>
            </a:r>
            <a:r>
              <a:rPr dirty="0" sz="2800">
                <a:solidFill>
                  <a:srgbClr val="000000"/>
                </a:solidFill>
              </a:rPr>
              <a:t>to </a:t>
            </a:r>
            <a:r>
              <a:rPr dirty="0" sz="2800" spc="-5"/>
              <a:t>identify students </a:t>
            </a:r>
            <a:r>
              <a:rPr dirty="0" sz="2800" spc="-10"/>
              <a:t>at </a:t>
            </a:r>
            <a:r>
              <a:rPr dirty="0" sz="2800"/>
              <a:t>risk </a:t>
            </a:r>
            <a:r>
              <a:rPr dirty="0" sz="2800" spc="-5"/>
              <a:t>of poor performance </a:t>
            </a:r>
            <a:r>
              <a:rPr dirty="0" sz="2800" spc="-5">
                <a:solidFill>
                  <a:srgbClr val="000000"/>
                </a:solidFill>
              </a:rPr>
              <a:t> early </a:t>
            </a:r>
            <a:r>
              <a:rPr dirty="0" sz="2800" spc="5">
                <a:solidFill>
                  <a:srgbClr val="000000"/>
                </a:solidFill>
              </a:rPr>
              <a:t>on </a:t>
            </a:r>
            <a:r>
              <a:rPr dirty="0" sz="2800" spc="-5">
                <a:solidFill>
                  <a:srgbClr val="000000"/>
                </a:solidFill>
              </a:rPr>
              <a:t>to improve performance and retention</a:t>
            </a:r>
            <a:r>
              <a:rPr dirty="0" sz="2800" spc="5">
                <a:solidFill>
                  <a:srgbClr val="000000"/>
                </a:solidFill>
              </a:rPr>
              <a:t> </a:t>
            </a:r>
            <a:r>
              <a:rPr dirty="0" sz="2800" spc="-5">
                <a:solidFill>
                  <a:srgbClr val="000000"/>
                </a:solidFill>
              </a:rPr>
              <a:t>rate</a:t>
            </a:r>
            <a:endParaRPr sz="2800"/>
          </a:p>
          <a:p>
            <a:pPr marL="980440" marR="5080" indent="-323850">
              <a:lnSpc>
                <a:spcPts val="3150"/>
              </a:lnSpc>
              <a:spcBef>
                <a:spcPts val="1120"/>
              </a:spcBef>
              <a:buSzPct val="75000"/>
              <a:buChar char="–"/>
              <a:tabLst>
                <a:tab pos="980440" algn="l"/>
                <a:tab pos="981075" algn="l"/>
              </a:tabLst>
            </a:pPr>
            <a:r>
              <a:rPr dirty="0" sz="2800" spc="-5">
                <a:solidFill>
                  <a:srgbClr val="000000"/>
                </a:solidFill>
              </a:rPr>
              <a:t>Learning Management Systems (LMS) </a:t>
            </a:r>
            <a:r>
              <a:rPr dirty="0" sz="2800" spc="-10">
                <a:solidFill>
                  <a:srgbClr val="000000"/>
                </a:solidFill>
              </a:rPr>
              <a:t>have </a:t>
            </a:r>
            <a:r>
              <a:rPr dirty="0" sz="2800" spc="-5">
                <a:solidFill>
                  <a:srgbClr val="000000"/>
                </a:solidFill>
              </a:rPr>
              <a:t>become  prevalent in college</a:t>
            </a:r>
            <a:r>
              <a:rPr dirty="0" sz="2800">
                <a:solidFill>
                  <a:srgbClr val="000000"/>
                </a:solidFill>
              </a:rPr>
              <a:t> </a:t>
            </a:r>
            <a:r>
              <a:rPr dirty="0" sz="2800" spc="-5">
                <a:solidFill>
                  <a:srgbClr val="000000"/>
                </a:solidFill>
              </a:rPr>
              <a:t>education</a:t>
            </a:r>
            <a:endParaRPr sz="2800"/>
          </a:p>
          <a:p>
            <a:pPr marL="980440" marR="760095" indent="-323850">
              <a:lnSpc>
                <a:spcPts val="3150"/>
              </a:lnSpc>
              <a:spcBef>
                <a:spcPts val="1120"/>
              </a:spcBef>
              <a:buSzPct val="75000"/>
              <a:buChar char="–"/>
              <a:tabLst>
                <a:tab pos="980440" algn="l"/>
                <a:tab pos="981075" algn="l"/>
              </a:tabLst>
            </a:pPr>
            <a:r>
              <a:rPr dirty="0" sz="2800" spc="-5">
                <a:solidFill>
                  <a:srgbClr val="000000"/>
                </a:solidFill>
              </a:rPr>
              <a:t>Student </a:t>
            </a:r>
            <a:r>
              <a:rPr dirty="0" sz="2800" spc="-5"/>
              <a:t>clickstream data recorded </a:t>
            </a:r>
            <a:r>
              <a:rPr dirty="0" sz="2800"/>
              <a:t>by </a:t>
            </a:r>
            <a:r>
              <a:rPr dirty="0" sz="2800" spc="-10"/>
              <a:t>LMS </a:t>
            </a:r>
            <a:r>
              <a:rPr dirty="0" sz="2800" spc="-5">
                <a:solidFill>
                  <a:srgbClr val="000000"/>
                </a:solidFill>
              </a:rPr>
              <a:t>is </a:t>
            </a:r>
            <a:r>
              <a:rPr dirty="0" sz="2800" spc="-10">
                <a:solidFill>
                  <a:srgbClr val="000000"/>
                </a:solidFill>
              </a:rPr>
              <a:t>an  </a:t>
            </a:r>
            <a:r>
              <a:rPr dirty="0" sz="2800" spc="-5">
                <a:solidFill>
                  <a:srgbClr val="000000"/>
                </a:solidFill>
              </a:rPr>
              <a:t>underutilised metric for </a:t>
            </a:r>
            <a:r>
              <a:rPr dirty="0" sz="2800">
                <a:solidFill>
                  <a:srgbClr val="000000"/>
                </a:solidFill>
              </a:rPr>
              <a:t>student</a:t>
            </a:r>
            <a:r>
              <a:rPr dirty="0" sz="2800" spc="10">
                <a:solidFill>
                  <a:srgbClr val="000000"/>
                </a:solidFill>
              </a:rPr>
              <a:t> </a:t>
            </a:r>
            <a:r>
              <a:rPr dirty="0" sz="2800" spc="-5">
                <a:solidFill>
                  <a:srgbClr val="000000"/>
                </a:solidFill>
              </a:rPr>
              <a:t>performance</a:t>
            </a:r>
            <a:endParaRPr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553720"/>
            <a:ext cx="44056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Expert</a:t>
            </a:r>
            <a:r>
              <a:rPr dirty="0" spc="-80"/>
              <a:t> </a:t>
            </a:r>
            <a:r>
              <a:rPr dirty="0" spc="-5"/>
              <a:t>Evaluation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230" y="1832610"/>
            <a:ext cx="12890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204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0230" y="3088639"/>
            <a:ext cx="12890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204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230" y="4344670"/>
            <a:ext cx="12890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204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0230" y="5600700"/>
            <a:ext cx="12890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204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6450" y="1630575"/>
            <a:ext cx="8687435" cy="543814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2350" spc="-15">
                <a:solidFill>
                  <a:srgbClr val="FF3333"/>
                </a:solidFill>
                <a:latin typeface="Arial"/>
                <a:cs typeface="Arial"/>
              </a:rPr>
              <a:t>Behaviour </a:t>
            </a:r>
            <a:r>
              <a:rPr dirty="0" sz="2350" spc="-10">
                <a:solidFill>
                  <a:srgbClr val="FF3333"/>
                </a:solidFill>
                <a:latin typeface="Arial"/>
                <a:cs typeface="Arial"/>
              </a:rPr>
              <a:t>Pattern</a:t>
            </a:r>
            <a:r>
              <a:rPr dirty="0" sz="2350" spc="-1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235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23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Community groupings are </a:t>
            </a:r>
            <a:r>
              <a:rPr dirty="0" sz="2050" spc="5">
                <a:solidFill>
                  <a:srgbClr val="0000FF"/>
                </a:solidFill>
                <a:latin typeface="Arial"/>
                <a:cs typeface="Arial"/>
              </a:rPr>
              <a:t>clear</a:t>
            </a:r>
            <a:r>
              <a:rPr dirty="0" sz="2050" spc="5">
                <a:latin typeface="Arial"/>
                <a:cs typeface="Arial"/>
              </a:rPr>
              <a:t>; </a:t>
            </a:r>
            <a:r>
              <a:rPr dirty="0" sz="2050" spc="-5">
                <a:latin typeface="Arial"/>
                <a:cs typeface="Arial"/>
              </a:rPr>
              <a:t>show activity pattern </a:t>
            </a:r>
            <a:r>
              <a:rPr dirty="0" sz="2050" spc="-10">
                <a:latin typeface="Arial"/>
                <a:cs typeface="Arial"/>
              </a:rPr>
              <a:t>by</a:t>
            </a:r>
            <a:r>
              <a:rPr dirty="0" sz="2050" spc="100">
                <a:latin typeface="Arial"/>
                <a:cs typeface="Arial"/>
              </a:rPr>
              <a:t> </a:t>
            </a:r>
            <a:r>
              <a:rPr dirty="0" sz="2050" spc="-10">
                <a:latin typeface="Arial"/>
                <a:cs typeface="Arial"/>
              </a:rPr>
              <a:t>week</a:t>
            </a:r>
            <a:endParaRPr sz="20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Structural identity less intuitive </a:t>
            </a:r>
            <a:r>
              <a:rPr dirty="0" sz="2050" spc="-10">
                <a:latin typeface="Arial"/>
                <a:cs typeface="Arial"/>
              </a:rPr>
              <a:t>– meaning </a:t>
            </a:r>
            <a:r>
              <a:rPr dirty="0" sz="2050" spc="-5">
                <a:latin typeface="Arial"/>
                <a:cs typeface="Arial"/>
              </a:rPr>
              <a:t>of each color</a:t>
            </a:r>
            <a:r>
              <a:rPr dirty="0" sz="2050" spc="190">
                <a:latin typeface="Arial"/>
                <a:cs typeface="Arial"/>
              </a:rPr>
              <a:t> </a:t>
            </a:r>
            <a:r>
              <a:rPr dirty="0" sz="2050" spc="-5">
                <a:latin typeface="Arial"/>
                <a:cs typeface="Arial"/>
              </a:rPr>
              <a:t>unclear</a:t>
            </a: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2350" spc="-15">
                <a:solidFill>
                  <a:srgbClr val="FF3333"/>
                </a:solidFill>
                <a:latin typeface="Arial"/>
                <a:cs typeface="Arial"/>
              </a:rPr>
              <a:t>Behaviour Breakdown</a:t>
            </a:r>
            <a:r>
              <a:rPr dirty="0" sz="2350" spc="-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235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23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5">
                <a:latin typeface="Arial"/>
                <a:cs typeface="Arial"/>
              </a:rPr>
              <a:t>Enables users </a:t>
            </a:r>
            <a:r>
              <a:rPr dirty="0" sz="2050">
                <a:latin typeface="Arial"/>
                <a:cs typeface="Arial"/>
              </a:rPr>
              <a:t>to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investigate </a:t>
            </a:r>
            <a:r>
              <a:rPr dirty="0" sz="2050" spc="-10">
                <a:solidFill>
                  <a:srgbClr val="0000FF"/>
                </a:solidFill>
                <a:latin typeface="Arial"/>
                <a:cs typeface="Arial"/>
              </a:rPr>
              <a:t>how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click pathway leads to certain</a:t>
            </a:r>
            <a:r>
              <a:rPr dirty="0" sz="2050" spc="17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behavior</a:t>
            </a:r>
            <a:endParaRPr sz="20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10">
                <a:solidFill>
                  <a:srgbClr val="0000FF"/>
                </a:solidFill>
                <a:latin typeface="Arial"/>
                <a:cs typeface="Arial"/>
              </a:rPr>
              <a:t>Coded number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labeling system </a:t>
            </a:r>
            <a:r>
              <a:rPr dirty="0" sz="2050" spc="-10">
                <a:solidFill>
                  <a:srgbClr val="0000FF"/>
                </a:solidFill>
                <a:latin typeface="Arial"/>
                <a:cs typeface="Arial"/>
              </a:rPr>
              <a:t>is difficult </a:t>
            </a:r>
            <a:r>
              <a:rPr dirty="0" sz="2050" spc="-5">
                <a:latin typeface="Arial"/>
                <a:cs typeface="Arial"/>
              </a:rPr>
              <a:t>to</a:t>
            </a:r>
            <a:r>
              <a:rPr dirty="0" sz="2050" spc="195">
                <a:latin typeface="Arial"/>
                <a:cs typeface="Arial"/>
              </a:rPr>
              <a:t> </a:t>
            </a:r>
            <a:r>
              <a:rPr dirty="0" sz="2050" spc="-5">
                <a:latin typeface="Arial"/>
                <a:cs typeface="Arial"/>
              </a:rPr>
              <a:t>navigate</a:t>
            </a: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2350" spc="-10">
                <a:solidFill>
                  <a:srgbClr val="FF3333"/>
                </a:solidFill>
                <a:latin typeface="Arial"/>
                <a:cs typeface="Arial"/>
              </a:rPr>
              <a:t>Clickstream </a:t>
            </a:r>
            <a:r>
              <a:rPr dirty="0" sz="2350" spc="-15">
                <a:solidFill>
                  <a:srgbClr val="FF3333"/>
                </a:solidFill>
                <a:latin typeface="Arial"/>
                <a:cs typeface="Arial"/>
              </a:rPr>
              <a:t>Comparative</a:t>
            </a:r>
            <a:r>
              <a:rPr dirty="0" sz="2350" spc="-1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235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23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5">
                <a:latin typeface="Arial"/>
                <a:cs typeface="Arial"/>
              </a:rPr>
              <a:t>Uncovers </a:t>
            </a:r>
            <a:r>
              <a:rPr dirty="0" sz="2050" spc="-10">
                <a:latin typeface="Arial"/>
                <a:cs typeface="Arial"/>
              </a:rPr>
              <a:t>weeks where </a:t>
            </a:r>
            <a:r>
              <a:rPr dirty="0" sz="2050" spc="-5">
                <a:latin typeface="Arial"/>
                <a:cs typeface="Arial"/>
              </a:rPr>
              <a:t>students </a:t>
            </a:r>
            <a:r>
              <a:rPr dirty="0" sz="2050" spc="-10">
                <a:latin typeface="Arial"/>
                <a:cs typeface="Arial"/>
              </a:rPr>
              <a:t>had no </a:t>
            </a:r>
            <a:r>
              <a:rPr dirty="0" sz="2050" spc="-5">
                <a:latin typeface="Arial"/>
                <a:cs typeface="Arial"/>
              </a:rPr>
              <a:t>clicks </a:t>
            </a:r>
            <a:r>
              <a:rPr dirty="0" sz="2050" spc="-10">
                <a:latin typeface="Arial"/>
                <a:cs typeface="Arial"/>
              </a:rPr>
              <a:t>–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students at</a:t>
            </a:r>
            <a:r>
              <a:rPr dirty="0" sz="2050" spc="28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risk</a:t>
            </a:r>
            <a:endParaRPr sz="20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Grade scales </a:t>
            </a:r>
            <a:r>
              <a:rPr dirty="0" sz="2050" spc="-5">
                <a:latin typeface="Arial"/>
                <a:cs typeface="Arial"/>
              </a:rPr>
              <a:t>(0 -1) </a:t>
            </a:r>
            <a:r>
              <a:rPr dirty="0" sz="2050" spc="-10">
                <a:latin typeface="Arial"/>
                <a:cs typeface="Arial"/>
              </a:rPr>
              <a:t>do </a:t>
            </a:r>
            <a:r>
              <a:rPr dirty="0" sz="2050" spc="-5">
                <a:latin typeface="Arial"/>
                <a:cs typeface="Arial"/>
              </a:rPr>
              <a:t>not match scale used </a:t>
            </a:r>
            <a:r>
              <a:rPr dirty="0" sz="2050" spc="-10">
                <a:latin typeface="Arial"/>
                <a:cs typeface="Arial"/>
              </a:rPr>
              <a:t>by </a:t>
            </a:r>
            <a:r>
              <a:rPr dirty="0" sz="2050" spc="-5">
                <a:latin typeface="Arial"/>
                <a:cs typeface="Arial"/>
              </a:rPr>
              <a:t>instructors</a:t>
            </a:r>
            <a:r>
              <a:rPr dirty="0" sz="2050" spc="180">
                <a:latin typeface="Arial"/>
                <a:cs typeface="Arial"/>
              </a:rPr>
              <a:t> </a:t>
            </a:r>
            <a:r>
              <a:rPr dirty="0" sz="2050" spc="-5">
                <a:latin typeface="Arial"/>
                <a:cs typeface="Arial"/>
              </a:rPr>
              <a:t>(0-20)</a:t>
            </a: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2350" spc="-10">
                <a:solidFill>
                  <a:srgbClr val="FF3333"/>
                </a:solidFill>
                <a:latin typeface="Arial"/>
                <a:cs typeface="Arial"/>
              </a:rPr>
              <a:t>Grade Distribution</a:t>
            </a:r>
            <a:r>
              <a:rPr dirty="0" sz="2350" spc="-3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2350" spc="-25">
                <a:solidFill>
                  <a:srgbClr val="FF3333"/>
                </a:solidFill>
                <a:latin typeface="Arial"/>
                <a:cs typeface="Arial"/>
              </a:rPr>
              <a:t>View</a:t>
            </a:r>
            <a:endParaRPr sz="23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15">
                <a:solidFill>
                  <a:srgbClr val="0000FF"/>
                </a:solidFill>
                <a:latin typeface="Arial"/>
                <a:cs typeface="Arial"/>
              </a:rPr>
              <a:t>Visual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impact </a:t>
            </a:r>
            <a:r>
              <a:rPr dirty="0" sz="2050" spc="-5">
                <a:latin typeface="Arial"/>
                <a:cs typeface="Arial"/>
              </a:rPr>
              <a:t>is very</a:t>
            </a:r>
            <a:r>
              <a:rPr dirty="0" sz="2050" spc="70">
                <a:latin typeface="Arial"/>
                <a:cs typeface="Arial"/>
              </a:rPr>
              <a:t> </a:t>
            </a:r>
            <a:r>
              <a:rPr dirty="0" sz="2050" spc="-10">
                <a:latin typeface="Arial"/>
                <a:cs typeface="Arial"/>
              </a:rPr>
              <a:t>effective</a:t>
            </a:r>
            <a:endParaRPr sz="20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10">
                <a:latin typeface="Arial"/>
                <a:cs typeface="Arial"/>
              </a:rPr>
              <a:t>Coded number </a:t>
            </a:r>
            <a:r>
              <a:rPr dirty="0" sz="2050" spc="-5">
                <a:latin typeface="Arial"/>
                <a:cs typeface="Arial"/>
              </a:rPr>
              <a:t>labeling system once again </a:t>
            </a:r>
            <a:r>
              <a:rPr dirty="0" sz="2050" spc="-10">
                <a:latin typeface="Arial"/>
                <a:cs typeface="Arial"/>
              </a:rPr>
              <a:t>adds</a:t>
            </a:r>
            <a:r>
              <a:rPr dirty="0" sz="2050" spc="95">
                <a:latin typeface="Arial"/>
                <a:cs typeface="Arial"/>
              </a:rPr>
              <a:t> </a:t>
            </a:r>
            <a:r>
              <a:rPr dirty="0" sz="2050" spc="-10">
                <a:latin typeface="Arial"/>
                <a:cs typeface="Arial"/>
              </a:rPr>
              <a:t>difficulty</a:t>
            </a:r>
            <a:endParaRPr sz="2050">
              <a:latin typeface="Arial"/>
              <a:cs typeface="Arial"/>
            </a:endParaRPr>
          </a:p>
          <a:p>
            <a:pPr marL="327660" indent="-23622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SzPct val="73170"/>
              <a:buChar char="–"/>
              <a:tabLst>
                <a:tab pos="327025" algn="l"/>
                <a:tab pos="327660" algn="l"/>
              </a:tabLst>
            </a:pP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Grade distribution </a:t>
            </a:r>
            <a:r>
              <a:rPr dirty="0" sz="2050" spc="-10">
                <a:solidFill>
                  <a:srgbClr val="0000FF"/>
                </a:solidFill>
                <a:latin typeface="Arial"/>
                <a:cs typeface="Arial"/>
              </a:rPr>
              <a:t>on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right should have </a:t>
            </a:r>
            <a:r>
              <a:rPr dirty="0" sz="2050" spc="-1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dirty="0" sz="2050" spc="-5">
                <a:solidFill>
                  <a:srgbClr val="0000FF"/>
                </a:solidFill>
                <a:latin typeface="Arial"/>
                <a:cs typeface="Arial"/>
              </a:rPr>
              <a:t>fixed order </a:t>
            </a:r>
            <a:r>
              <a:rPr dirty="0" sz="2050" spc="-10">
                <a:latin typeface="Arial"/>
                <a:cs typeface="Arial"/>
              </a:rPr>
              <a:t>while</a:t>
            </a:r>
            <a:r>
              <a:rPr dirty="0" sz="2050" spc="220">
                <a:latin typeface="Arial"/>
                <a:cs typeface="Arial"/>
              </a:rPr>
              <a:t> </a:t>
            </a:r>
            <a:r>
              <a:rPr dirty="0" sz="2050" spc="-5">
                <a:latin typeface="Arial"/>
                <a:cs typeface="Arial"/>
              </a:rPr>
              <a:t>comparing</a:t>
            </a:r>
            <a:endParaRPr sz="2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8439" y="553720"/>
            <a:ext cx="70942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33065" algn="l"/>
              </a:tabLst>
            </a:pPr>
            <a:r>
              <a:rPr dirty="0" spc="-5"/>
              <a:t>Conclusion	and Future</a:t>
            </a:r>
            <a:r>
              <a:rPr dirty="0" spc="-90"/>
              <a:t> </a:t>
            </a:r>
            <a:r>
              <a:rPr dirty="0" spc="-25"/>
              <a:t>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0360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18309"/>
            <a:ext cx="8362950" cy="206121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12700" marR="5080">
              <a:lnSpc>
                <a:spcPts val="3590"/>
              </a:lnSpc>
              <a:spcBef>
                <a:spcPts val="425"/>
              </a:spcBef>
            </a:pPr>
            <a:r>
              <a:rPr dirty="0" sz="3200" spc="-20">
                <a:latin typeface="Arial"/>
                <a:cs typeface="Arial"/>
              </a:rPr>
              <a:t>CCVis </a:t>
            </a:r>
            <a:r>
              <a:rPr dirty="0" sz="3200" spc="-5">
                <a:latin typeface="Arial"/>
                <a:cs typeface="Arial"/>
              </a:rPr>
              <a:t>is </a:t>
            </a:r>
            <a:r>
              <a:rPr dirty="0" sz="3200" spc="-10">
                <a:latin typeface="Arial"/>
                <a:cs typeface="Arial"/>
              </a:rPr>
              <a:t>an </a:t>
            </a:r>
            <a:r>
              <a:rPr dirty="0" sz="3200" spc="-20">
                <a:latin typeface="Arial"/>
                <a:cs typeface="Arial"/>
              </a:rPr>
              <a:t>effective </a:t>
            </a:r>
            <a:r>
              <a:rPr dirty="0" sz="3200" spc="-10">
                <a:latin typeface="Arial"/>
                <a:cs typeface="Arial"/>
              </a:rPr>
              <a:t>tool </a:t>
            </a:r>
            <a:r>
              <a:rPr dirty="0" sz="3200" spc="-5">
                <a:latin typeface="Arial"/>
                <a:cs typeface="Arial"/>
              </a:rPr>
              <a:t>for </a:t>
            </a:r>
            <a:r>
              <a:rPr dirty="0" sz="3200" spc="-10">
                <a:latin typeface="Arial"/>
                <a:cs typeface="Arial"/>
              </a:rPr>
              <a:t>analyzing student  course clickstream data and </a:t>
            </a: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exploring </a:t>
            </a:r>
            <a:r>
              <a:rPr dirty="0" sz="3200" spc="-5">
                <a:solidFill>
                  <a:srgbClr val="0000FF"/>
                </a:solidFill>
                <a:latin typeface="Arial"/>
                <a:cs typeface="Arial"/>
              </a:rPr>
              <a:t>student  </a:t>
            </a: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online learning behaviors</a:t>
            </a:r>
            <a:endParaRPr sz="3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3200" spc="-10">
                <a:latin typeface="Arial"/>
                <a:cs typeface="Arial"/>
              </a:rPr>
              <a:t>Address</a:t>
            </a:r>
            <a:r>
              <a:rPr dirty="0" sz="3200" spc="-2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issues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3870959"/>
            <a:ext cx="8531225" cy="1793239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36550" marR="88900" indent="-323850">
              <a:lnSpc>
                <a:spcPts val="3140"/>
              </a:lnSpc>
              <a:spcBef>
                <a:spcPts val="385"/>
              </a:spcBef>
              <a:buClr>
                <a:srgbClr val="000000"/>
              </a:buClr>
              <a:buSzPct val="75000"/>
              <a:buChar char="–"/>
              <a:tabLst>
                <a:tab pos="335915" algn="l"/>
                <a:tab pos="336550" algn="l"/>
              </a:tabLst>
            </a:pP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Behaviour Pattern </a:t>
            </a:r>
            <a:r>
              <a:rPr dirty="0" sz="2800" spc="-20">
                <a:solidFill>
                  <a:srgbClr val="FF3333"/>
                </a:solidFill>
                <a:latin typeface="Arial"/>
                <a:cs typeface="Arial"/>
              </a:rPr>
              <a:t>View </a:t>
            </a:r>
            <a:r>
              <a:rPr dirty="0" sz="2800">
                <a:latin typeface="Arial"/>
                <a:cs typeface="Arial"/>
              </a:rPr>
              <a:t>could </a:t>
            </a:r>
            <a:r>
              <a:rPr dirty="0" sz="2800" spc="-15">
                <a:latin typeface="Arial"/>
                <a:cs typeface="Arial"/>
              </a:rPr>
              <a:t>suffer </a:t>
            </a:r>
            <a:r>
              <a:rPr dirty="0" sz="2800" spc="-5">
                <a:latin typeface="Arial"/>
                <a:cs typeface="Arial"/>
              </a:rPr>
              <a:t>from </a:t>
            </a: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scalability </a:t>
            </a:r>
            <a:r>
              <a:rPr dirty="0" sz="2800" spc="-5">
                <a:latin typeface="Arial"/>
                <a:cs typeface="Arial"/>
              </a:rPr>
              <a:t> and </a:t>
            </a: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occlusion</a:t>
            </a:r>
            <a:r>
              <a:rPr dirty="0" sz="2800" spc="3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issues</a:t>
            </a:r>
            <a:endParaRPr sz="2800">
              <a:latin typeface="Arial"/>
              <a:cs typeface="Arial"/>
            </a:endParaRPr>
          </a:p>
          <a:p>
            <a:pPr marL="336550" marR="5080" indent="-323850">
              <a:lnSpc>
                <a:spcPts val="3140"/>
              </a:lnSpc>
              <a:spcBef>
                <a:spcPts val="1140"/>
              </a:spcBef>
              <a:buClr>
                <a:srgbClr val="000000"/>
              </a:buClr>
              <a:buSzPct val="75000"/>
              <a:buChar char="–"/>
              <a:tabLst>
                <a:tab pos="335915" algn="l"/>
                <a:tab pos="336550" algn="l"/>
              </a:tabLst>
            </a:pP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Behaviour Breakdown </a:t>
            </a:r>
            <a:r>
              <a:rPr dirty="0" sz="2800" spc="-20">
                <a:solidFill>
                  <a:srgbClr val="FF3333"/>
                </a:solidFill>
                <a:latin typeface="Arial"/>
                <a:cs typeface="Arial"/>
              </a:rPr>
              <a:t>View </a:t>
            </a:r>
            <a:r>
              <a:rPr dirty="0" sz="2800" spc="-5">
                <a:latin typeface="Arial"/>
                <a:cs typeface="Arial"/>
              </a:rPr>
              <a:t>is aesthetically pleasing  but could be </a:t>
            </a:r>
            <a:r>
              <a:rPr dirty="0" sz="2800" spc="-10">
                <a:latin typeface="Arial"/>
                <a:cs typeface="Arial"/>
              </a:rPr>
              <a:t>difficult </a:t>
            </a:r>
            <a:r>
              <a:rPr dirty="0" sz="2800" spc="-5">
                <a:latin typeface="Arial"/>
                <a:cs typeface="Arial"/>
              </a:rPr>
              <a:t>to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read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389" y="3959859"/>
            <a:ext cx="925830" cy="935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389" y="3959859"/>
            <a:ext cx="924560" cy="935990"/>
          </a:xfrm>
          <a:custGeom>
            <a:avLst/>
            <a:gdLst/>
            <a:ahLst/>
            <a:cxnLst/>
            <a:rect l="l" t="t" r="r" b="b"/>
            <a:pathLst>
              <a:path w="924560" h="935989">
                <a:moveTo>
                  <a:pt x="0" y="0"/>
                </a:moveTo>
                <a:lnTo>
                  <a:pt x="924560" y="0"/>
                </a:lnTo>
                <a:lnTo>
                  <a:pt x="924560" y="935989"/>
                </a:lnTo>
                <a:lnTo>
                  <a:pt x="0" y="93598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3739" y="5353265"/>
            <a:ext cx="758291" cy="8160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1760" y="5327650"/>
            <a:ext cx="824230" cy="864869"/>
          </a:xfrm>
          <a:custGeom>
            <a:avLst/>
            <a:gdLst/>
            <a:ahLst/>
            <a:cxnLst/>
            <a:rect l="l" t="t" r="r" b="b"/>
            <a:pathLst>
              <a:path w="824230" h="864870">
                <a:moveTo>
                  <a:pt x="0" y="0"/>
                </a:moveTo>
                <a:lnTo>
                  <a:pt x="824230" y="0"/>
                </a:lnTo>
                <a:lnTo>
                  <a:pt x="824230" y="864869"/>
                </a:lnTo>
                <a:lnTo>
                  <a:pt x="0" y="8648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8439" y="553720"/>
            <a:ext cx="70942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33065" algn="l"/>
              </a:tabLst>
            </a:pPr>
            <a:r>
              <a:rPr dirty="0" spc="-5"/>
              <a:t>Conclusion	and Future</a:t>
            </a:r>
            <a:r>
              <a:rPr dirty="0" spc="-90"/>
              <a:t> </a:t>
            </a:r>
            <a:r>
              <a:rPr dirty="0" spc="-25"/>
              <a:t>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8536305" cy="253301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latin typeface="Arial"/>
                <a:cs typeface="Arial"/>
              </a:rPr>
              <a:t>Future </a:t>
            </a:r>
            <a:r>
              <a:rPr dirty="0" sz="3200" spc="-25">
                <a:latin typeface="Arial"/>
                <a:cs typeface="Arial"/>
              </a:rPr>
              <a:t>Work</a:t>
            </a:r>
            <a:endParaRPr sz="3200">
              <a:latin typeface="Arial"/>
              <a:cs typeface="Arial"/>
            </a:endParaRPr>
          </a:p>
          <a:p>
            <a:pPr marL="444500" marR="5080" indent="-323850">
              <a:lnSpc>
                <a:spcPts val="3150"/>
              </a:lnSpc>
              <a:spcBef>
                <a:spcPts val="1200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10">
                <a:latin typeface="Arial"/>
                <a:cs typeface="Arial"/>
              </a:rPr>
              <a:t>Go </a:t>
            </a:r>
            <a:r>
              <a:rPr dirty="0" sz="2800" spc="-5">
                <a:latin typeface="Arial"/>
                <a:cs typeface="Arial"/>
              </a:rPr>
              <a:t>beyond the clickstream data and </a:t>
            </a:r>
            <a:r>
              <a:rPr dirty="0" sz="2800">
                <a:solidFill>
                  <a:srgbClr val="0000FF"/>
                </a:solidFill>
                <a:latin typeface="Arial"/>
                <a:cs typeface="Arial"/>
              </a:rPr>
              <a:t>collect student 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writing </a:t>
            </a:r>
            <a:r>
              <a:rPr dirty="0" sz="2800" spc="-5">
                <a:latin typeface="Arial"/>
                <a:cs typeface="Arial"/>
              </a:rPr>
              <a:t>and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instructor feedback </a:t>
            </a:r>
            <a:r>
              <a:rPr dirty="0" sz="2800" spc="-5">
                <a:latin typeface="Arial"/>
                <a:cs typeface="Arial"/>
              </a:rPr>
              <a:t>for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text</a:t>
            </a:r>
            <a:r>
              <a:rPr dirty="0" sz="2800" spc="10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mining</a:t>
            </a:r>
            <a:endParaRPr sz="2800">
              <a:latin typeface="Arial"/>
              <a:cs typeface="Arial"/>
            </a:endParaRPr>
          </a:p>
          <a:p>
            <a:pPr marL="444500" marR="1315720" indent="-323850">
              <a:lnSpc>
                <a:spcPts val="3140"/>
              </a:lnSpc>
              <a:spcBef>
                <a:spcPts val="1140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Design </a:t>
            </a:r>
            <a:r>
              <a:rPr dirty="0" sz="2800" spc="-10">
                <a:latin typeface="Arial"/>
                <a:cs typeface="Arial"/>
              </a:rPr>
              <a:t>different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versions of </a:t>
            </a:r>
            <a:r>
              <a:rPr dirty="0" sz="2800" spc="-20">
                <a:solidFill>
                  <a:srgbClr val="0000FF"/>
                </a:solidFill>
                <a:latin typeface="Arial"/>
                <a:cs typeface="Arial"/>
              </a:rPr>
              <a:t>CCVis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dirty="0" sz="2800">
                <a:solidFill>
                  <a:srgbClr val="0000FF"/>
                </a:solidFill>
                <a:latin typeface="Arial"/>
                <a:cs typeface="Arial"/>
              </a:rPr>
              <a:t>serve  </a:t>
            </a:r>
            <a:r>
              <a:rPr dirty="0" sz="2800" spc="-5">
                <a:solidFill>
                  <a:srgbClr val="0000FF"/>
                </a:solidFill>
                <a:latin typeface="Arial"/>
                <a:cs typeface="Arial"/>
              </a:rPr>
              <a:t>individual students and administrators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9869" y="428117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9869" y="473202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6889" y="4090669"/>
            <a:ext cx="6877050" cy="127254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2400" spc="-10">
                <a:latin typeface="Arial"/>
                <a:cs typeface="Arial"/>
              </a:rPr>
              <a:t>Allow </a:t>
            </a:r>
            <a:r>
              <a:rPr dirty="0" sz="2400" spc="-5">
                <a:latin typeface="Arial"/>
                <a:cs typeface="Arial"/>
              </a:rPr>
              <a:t>students to compare </a:t>
            </a:r>
            <a:r>
              <a:rPr dirty="0" sz="2400" spc="-10">
                <a:latin typeface="Arial"/>
                <a:cs typeface="Arial"/>
              </a:rPr>
              <a:t>behaviour </a:t>
            </a:r>
            <a:r>
              <a:rPr dirty="0" sz="2400" spc="-5">
                <a:latin typeface="Arial"/>
                <a:cs typeface="Arial"/>
              </a:rPr>
              <a:t>to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peers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dirty="0" sz="2400" spc="-10">
                <a:latin typeface="Arial"/>
                <a:cs typeface="Arial"/>
              </a:rPr>
              <a:t>Allow </a:t>
            </a:r>
            <a:r>
              <a:rPr dirty="0" sz="2400" spc="-5">
                <a:latin typeface="Arial"/>
                <a:cs typeface="Arial"/>
              </a:rPr>
              <a:t>administrators to accurately estimate student  retention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0960" y="553720"/>
            <a:ext cx="48710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Acknowledgements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412242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84778"/>
            <a:ext cx="7750175" cy="291274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latin typeface="Arial"/>
                <a:cs typeface="Arial"/>
              </a:rPr>
              <a:t>National Science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Foundation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10">
                <a:latin typeface="Arial"/>
                <a:cs typeface="Arial"/>
              </a:rPr>
              <a:t>NSF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IIS-1455886</a:t>
            </a:r>
            <a:endParaRPr sz="2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10">
                <a:latin typeface="Arial"/>
                <a:cs typeface="Arial"/>
              </a:rPr>
              <a:t>NSF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IIS-1560363</a:t>
            </a:r>
            <a:endParaRPr sz="2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10">
                <a:latin typeface="Arial"/>
                <a:cs typeface="Arial"/>
              </a:rPr>
              <a:t>NSF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DUE-1833129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3200" spc="-10">
                <a:latin typeface="Arial"/>
                <a:cs typeface="Arial"/>
              </a:rPr>
              <a:t>Reviewers and </a:t>
            </a:r>
            <a:r>
              <a:rPr dirty="0" sz="3200" spc="-15">
                <a:latin typeface="Arial"/>
                <a:cs typeface="Arial"/>
              </a:rPr>
              <a:t>VDA </a:t>
            </a:r>
            <a:r>
              <a:rPr dirty="0" sz="3200" spc="-5">
                <a:latin typeface="Arial"/>
                <a:cs typeface="Arial"/>
              </a:rPr>
              <a:t>conference</a:t>
            </a:r>
            <a:r>
              <a:rPr dirty="0" sz="3200" spc="-22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organizers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2200" y="5022850"/>
            <a:ext cx="231711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254">
                <a:solidFill>
                  <a:srgbClr val="FF3300"/>
                </a:solidFill>
                <a:latin typeface="Arial"/>
                <a:cs typeface="Arial"/>
              </a:rPr>
              <a:t>Thank</a:t>
            </a:r>
            <a:r>
              <a:rPr dirty="0" sz="4000" spc="-275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4000" spc="-80">
                <a:solidFill>
                  <a:srgbClr val="FF3300"/>
                </a:solidFill>
                <a:latin typeface="Arial"/>
                <a:cs typeface="Arial"/>
              </a:rPr>
              <a:t>you!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6159" y="553720"/>
            <a:ext cx="29425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Intr</a:t>
            </a:r>
            <a:r>
              <a:rPr dirty="0" spc="-10"/>
              <a:t>o</a:t>
            </a:r>
            <a:r>
              <a:rPr dirty="0" spc="-5"/>
              <a:t>du</a:t>
            </a:r>
            <a:r>
              <a:rPr dirty="0"/>
              <a:t>c</a:t>
            </a:r>
            <a:r>
              <a:rPr dirty="0" spc="-5"/>
              <a:t>t</a:t>
            </a:r>
            <a:r>
              <a:rPr dirty="0" spc="5"/>
              <a:t>i</a:t>
            </a:r>
            <a:r>
              <a:rPr dirty="0" spc="-1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839851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latin typeface="Arial"/>
                <a:cs typeface="Arial"/>
              </a:rPr>
              <a:t>Our approach: </a:t>
            </a:r>
            <a:r>
              <a:rPr dirty="0" sz="3200" spc="-25">
                <a:latin typeface="Arial"/>
                <a:cs typeface="Arial"/>
              </a:rPr>
              <a:t>CCVis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10">
                <a:latin typeface="Arial"/>
                <a:cs typeface="Arial"/>
              </a:rPr>
              <a:t>Effectively </a:t>
            </a:r>
            <a:r>
              <a:rPr dirty="0" sz="2800" spc="-5">
                <a:latin typeface="Arial"/>
                <a:cs typeface="Arial"/>
              </a:rPr>
              <a:t>relate student </a:t>
            </a:r>
            <a:r>
              <a:rPr dirty="0" sz="2800">
                <a:latin typeface="Arial"/>
                <a:cs typeface="Arial"/>
              </a:rPr>
              <a:t>clickstream </a:t>
            </a:r>
            <a:r>
              <a:rPr dirty="0" sz="2800" spc="-5">
                <a:latin typeface="Arial"/>
                <a:cs typeface="Arial"/>
              </a:rPr>
              <a:t>data to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grade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9869" y="293878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9869" y="338963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869" y="384048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9869" y="429260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9869" y="474345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9869" y="519430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78106" rIns="0" bIns="0" rtlCol="0" vert="horz">
            <a:spAutoFit/>
          </a:bodyPr>
          <a:lstStyle/>
          <a:p>
            <a:pPr marL="1412240" marR="1557655">
              <a:lnSpc>
                <a:spcPct val="123300"/>
              </a:lnSpc>
              <a:spcBef>
                <a:spcPts val="95"/>
              </a:spcBef>
            </a:pPr>
            <a:r>
              <a:rPr dirty="0" spc="-5"/>
              <a:t>Extract </a:t>
            </a:r>
            <a:r>
              <a:rPr dirty="0" spc="-10"/>
              <a:t>behaviour </a:t>
            </a:r>
            <a:r>
              <a:rPr dirty="0" spc="-5"/>
              <a:t>patterns </a:t>
            </a:r>
            <a:r>
              <a:rPr dirty="0" spc="-5">
                <a:solidFill>
                  <a:srgbClr val="000000"/>
                </a:solidFill>
              </a:rPr>
              <a:t>from clickstream  </a:t>
            </a:r>
            <a:r>
              <a:rPr dirty="0" spc="-5"/>
              <a:t>Categorise </a:t>
            </a:r>
            <a:r>
              <a:rPr dirty="0" spc="-10"/>
              <a:t>behaviour</a:t>
            </a:r>
            <a:r>
              <a:rPr dirty="0" spc="5"/>
              <a:t> </a:t>
            </a:r>
            <a:r>
              <a:rPr dirty="0" spc="-5"/>
              <a:t>patterns</a:t>
            </a:r>
          </a:p>
          <a:p>
            <a:pPr marL="1412240" marR="5080">
              <a:lnSpc>
                <a:spcPts val="3550"/>
              </a:lnSpc>
              <a:spcBef>
                <a:spcPts val="229"/>
              </a:spcBef>
            </a:pPr>
            <a:r>
              <a:rPr dirty="0" spc="-5">
                <a:solidFill>
                  <a:srgbClr val="000000"/>
                </a:solidFill>
              </a:rPr>
              <a:t>Explore </a:t>
            </a:r>
            <a:r>
              <a:rPr dirty="0" spc="-10">
                <a:solidFill>
                  <a:srgbClr val="000000"/>
                </a:solidFill>
              </a:rPr>
              <a:t>how </a:t>
            </a:r>
            <a:r>
              <a:rPr dirty="0" spc="-10"/>
              <a:t>behaviour </a:t>
            </a:r>
            <a:r>
              <a:rPr dirty="0" spc="-5"/>
              <a:t>patterns relate to </a:t>
            </a:r>
            <a:r>
              <a:rPr dirty="0" spc="-10"/>
              <a:t>each </a:t>
            </a:r>
            <a:r>
              <a:rPr dirty="0" spc="-5"/>
              <a:t>other  </a:t>
            </a:r>
            <a:r>
              <a:rPr dirty="0" spc="-5">
                <a:solidFill>
                  <a:srgbClr val="000000"/>
                </a:solidFill>
              </a:rPr>
              <a:t>Explore </a:t>
            </a:r>
            <a:r>
              <a:rPr dirty="0" spc="-10"/>
              <a:t>grade </a:t>
            </a:r>
            <a:r>
              <a:rPr dirty="0" spc="-5"/>
              <a:t>distribution </a:t>
            </a:r>
            <a:r>
              <a:rPr dirty="0" spc="-5">
                <a:solidFill>
                  <a:srgbClr val="000000"/>
                </a:solidFill>
              </a:rPr>
              <a:t>for a </a:t>
            </a:r>
            <a:r>
              <a:rPr dirty="0" spc="-10">
                <a:solidFill>
                  <a:srgbClr val="000000"/>
                </a:solidFill>
              </a:rPr>
              <a:t>given behaviour</a:t>
            </a:r>
            <a:r>
              <a:rPr dirty="0" spc="9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pattern</a:t>
            </a:r>
          </a:p>
          <a:p>
            <a:pPr marL="1412240" marR="76835">
              <a:lnSpc>
                <a:spcPts val="3550"/>
              </a:lnSpc>
              <a:spcBef>
                <a:spcPts val="10"/>
              </a:spcBef>
            </a:pPr>
            <a:r>
              <a:rPr dirty="0" spc="-5">
                <a:solidFill>
                  <a:srgbClr val="000000"/>
                </a:solidFill>
              </a:rPr>
              <a:t>Compare clickstream </a:t>
            </a:r>
            <a:r>
              <a:rPr dirty="0" spc="-5"/>
              <a:t>content of </a:t>
            </a:r>
            <a:r>
              <a:rPr dirty="0" spc="-10"/>
              <a:t>individual </a:t>
            </a:r>
            <a:r>
              <a:rPr dirty="0" spc="-5"/>
              <a:t>students  </a:t>
            </a:r>
            <a:r>
              <a:rPr dirty="0" spc="-5">
                <a:solidFill>
                  <a:srgbClr val="000000"/>
                </a:solidFill>
              </a:rPr>
              <a:t>Compare clickstream </a:t>
            </a:r>
            <a:r>
              <a:rPr dirty="0" spc="-5"/>
              <a:t>content </a:t>
            </a:r>
            <a:r>
              <a:rPr dirty="0"/>
              <a:t>for </a:t>
            </a:r>
            <a:r>
              <a:rPr dirty="0" spc="-10"/>
              <a:t>different grade</a:t>
            </a:r>
            <a:r>
              <a:rPr dirty="0" spc="35"/>
              <a:t> </a:t>
            </a:r>
            <a:r>
              <a:rPr dirty="0" spc="-10"/>
              <a:t>bands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6159" y="553720"/>
            <a:ext cx="29425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Intr</a:t>
            </a:r>
            <a:r>
              <a:rPr dirty="0" spc="-10"/>
              <a:t>o</a:t>
            </a:r>
            <a:r>
              <a:rPr dirty="0" spc="-5"/>
              <a:t>du</a:t>
            </a:r>
            <a:r>
              <a:rPr dirty="0"/>
              <a:t>c</a:t>
            </a:r>
            <a:r>
              <a:rPr dirty="0" spc="-5"/>
              <a:t>t</a:t>
            </a:r>
            <a:r>
              <a:rPr dirty="0" spc="5"/>
              <a:t>i</a:t>
            </a:r>
            <a:r>
              <a:rPr dirty="0" spc="-1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616077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Moreau First </a:t>
            </a:r>
            <a:r>
              <a:rPr dirty="0" sz="2800" spc="-70">
                <a:latin typeface="Arial"/>
                <a:cs typeface="Arial"/>
              </a:rPr>
              <a:t>Year </a:t>
            </a:r>
            <a:r>
              <a:rPr dirty="0" sz="2800" spc="-5">
                <a:latin typeface="Arial"/>
                <a:cs typeface="Arial"/>
              </a:rPr>
              <a:t>Experience</a:t>
            </a:r>
            <a:r>
              <a:rPr dirty="0" sz="2800" spc="-2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(FYE)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9869" y="293878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9869" y="407670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869" y="452755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9869" y="497840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6889" y="2835909"/>
            <a:ext cx="7282815" cy="27736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</a:pPr>
            <a:r>
              <a:rPr dirty="0" sz="2400" spc="-5">
                <a:latin typeface="Arial"/>
                <a:cs typeface="Arial"/>
              </a:rPr>
              <a:t>Mandatory two-semester course - </a:t>
            </a:r>
            <a:r>
              <a:rPr dirty="0" sz="2400" spc="-10">
                <a:latin typeface="Arial"/>
                <a:cs typeface="Arial"/>
              </a:rPr>
              <a:t>helps </a:t>
            </a:r>
            <a:r>
              <a:rPr dirty="0" sz="2400" spc="-5">
                <a:latin typeface="Arial"/>
                <a:cs typeface="Arial"/>
              </a:rPr>
              <a:t>first-year  students transition to </a:t>
            </a:r>
            <a:r>
              <a:rPr dirty="0" sz="2400" spc="-10">
                <a:latin typeface="Arial"/>
                <a:cs typeface="Arial"/>
              </a:rPr>
              <a:t>collegiate life at </a:t>
            </a:r>
            <a:r>
              <a:rPr dirty="0" sz="2400" spc="-5">
                <a:latin typeface="Arial"/>
                <a:cs typeface="Arial"/>
              </a:rPr>
              <a:t>the University </a:t>
            </a:r>
            <a:r>
              <a:rPr dirty="0" sz="2400" spc="-10">
                <a:latin typeface="Arial"/>
                <a:cs typeface="Arial"/>
              </a:rPr>
              <a:t>of  </a:t>
            </a:r>
            <a:r>
              <a:rPr dirty="0" sz="2400" spc="-5">
                <a:latin typeface="Arial"/>
                <a:cs typeface="Arial"/>
              </a:rPr>
              <a:t>Notre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Dame.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2400" spc="-5">
                <a:latin typeface="Arial"/>
                <a:cs typeface="Arial"/>
              </a:rPr>
              <a:t>2,000+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students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400" spc="-5">
                <a:latin typeface="Arial"/>
                <a:cs typeface="Arial"/>
              </a:rPr>
              <a:t>13 </a:t>
            </a:r>
            <a:r>
              <a:rPr dirty="0" sz="2400" spc="-10">
                <a:latin typeface="Arial"/>
                <a:cs typeface="Arial"/>
              </a:rPr>
              <a:t>weekly </a:t>
            </a:r>
            <a:r>
              <a:rPr dirty="0" sz="2400" spc="-5">
                <a:latin typeface="Arial"/>
                <a:cs typeface="Arial"/>
              </a:rPr>
              <a:t>assignments and a capstone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assignment</a:t>
            </a:r>
            <a:endParaRPr sz="2400">
              <a:latin typeface="Arial"/>
              <a:cs typeface="Arial"/>
            </a:endParaRPr>
          </a:p>
          <a:p>
            <a:pPr marL="12700" marR="855980">
              <a:lnSpc>
                <a:spcPts val="2700"/>
              </a:lnSpc>
              <a:spcBef>
                <a:spcPts val="910"/>
              </a:spcBef>
            </a:pPr>
            <a:r>
              <a:rPr dirty="0" sz="2400" spc="-5">
                <a:latin typeface="Arial"/>
                <a:cs typeface="Arial"/>
              </a:rPr>
              <a:t>35 </a:t>
            </a:r>
            <a:r>
              <a:rPr dirty="0" sz="2400" spc="-10">
                <a:latin typeface="Arial"/>
                <a:cs typeface="Arial"/>
              </a:rPr>
              <a:t>unique URLs, </a:t>
            </a:r>
            <a:r>
              <a:rPr dirty="0" sz="2400" spc="-5">
                <a:latin typeface="Arial"/>
                <a:cs typeface="Arial"/>
              </a:rPr>
              <a:t>of three types </a:t>
            </a:r>
            <a:r>
              <a:rPr dirty="0" sz="2400" spc="-10">
                <a:latin typeface="Arial"/>
                <a:cs typeface="Arial"/>
              </a:rPr>
              <a:t>(reading, video,  </a:t>
            </a:r>
            <a:r>
              <a:rPr dirty="0" sz="2400" spc="-5">
                <a:latin typeface="Arial"/>
                <a:cs typeface="Arial"/>
              </a:rPr>
              <a:t>homepage) + 2 idle time measures </a:t>
            </a:r>
            <a:r>
              <a:rPr dirty="0" sz="2400" spc="-10">
                <a:latin typeface="Arial"/>
                <a:cs typeface="Arial"/>
              </a:rPr>
              <a:t>(long,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short)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5880" y="553720"/>
            <a:ext cx="7415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Extracting Behaviour</a:t>
            </a:r>
            <a:r>
              <a:rPr dirty="0" spc="-60"/>
              <a:t> </a:t>
            </a:r>
            <a:r>
              <a:rPr dirty="0" spc="-5"/>
              <a:t>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8442960" cy="11906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First-order network</a:t>
            </a:r>
            <a:r>
              <a:rPr dirty="0" sz="3200" spc="-1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(FON)</a:t>
            </a:r>
            <a:endParaRPr sz="32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919"/>
              </a:spcBef>
              <a:tabLst>
                <a:tab pos="443865" algn="l"/>
              </a:tabLst>
            </a:pPr>
            <a:r>
              <a:rPr dirty="0" baseline="9259" sz="3150" spc="-7">
                <a:latin typeface="Arial"/>
                <a:cs typeface="Arial"/>
              </a:rPr>
              <a:t>–	</a:t>
            </a:r>
            <a:r>
              <a:rPr dirty="0" sz="2800" spc="-5">
                <a:latin typeface="Arial"/>
                <a:cs typeface="Arial"/>
              </a:rPr>
              <a:t>Assigns a single webpage to each node in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9869" y="293878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6889" y="2835909"/>
            <a:ext cx="38538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e.g. </a:t>
            </a:r>
            <a:r>
              <a:rPr dirty="0" sz="2400" spc="-10">
                <a:latin typeface="Arial"/>
                <a:cs typeface="Arial"/>
              </a:rPr>
              <a:t>nodes </a:t>
            </a:r>
            <a:r>
              <a:rPr dirty="0" sz="2400" spc="-5">
                <a:latin typeface="Arial"/>
                <a:cs typeface="Arial"/>
              </a:rPr>
              <a:t>are “9”, “18”, “12”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02971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289" y="3188335"/>
            <a:ext cx="7910830" cy="1760855"/>
          </a:xfrm>
          <a:prstGeom prst="rect">
            <a:avLst/>
          </a:prstGeom>
        </p:spPr>
        <p:txBody>
          <a:bodyPr wrap="square" lIns="0" tIns="141605" rIns="0" bIns="0" rtlCol="0" vert="horz">
            <a:spAutoFit/>
          </a:bodyPr>
          <a:lstStyle/>
          <a:p>
            <a:pPr marL="444500" indent="-323850">
              <a:lnSpc>
                <a:spcPct val="100000"/>
              </a:lnSpc>
              <a:spcBef>
                <a:spcPts val="1115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Fails to capture the complexity of the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Higher-order network</a:t>
            </a:r>
            <a:r>
              <a:rPr dirty="0" sz="3200" spc="-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(HON)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30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Assigns a sequence </a:t>
            </a:r>
            <a:r>
              <a:rPr dirty="0" sz="2800">
                <a:latin typeface="Arial"/>
                <a:cs typeface="Arial"/>
              </a:rPr>
              <a:t>of </a:t>
            </a:r>
            <a:r>
              <a:rPr dirty="0" sz="2800" spc="-10">
                <a:latin typeface="Arial"/>
                <a:cs typeface="Arial"/>
              </a:rPr>
              <a:t>webpages </a:t>
            </a:r>
            <a:r>
              <a:rPr dirty="0" sz="2800" spc="-5">
                <a:latin typeface="Arial"/>
                <a:cs typeface="Arial"/>
              </a:rPr>
              <a:t>to each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node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9869" y="511175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6889" y="5008879"/>
            <a:ext cx="48507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e.g. </a:t>
            </a:r>
            <a:r>
              <a:rPr dirty="0" sz="2400" spc="-10">
                <a:latin typeface="Arial"/>
                <a:cs typeface="Arial"/>
              </a:rPr>
              <a:t>nodes </a:t>
            </a:r>
            <a:r>
              <a:rPr dirty="0" sz="2400" spc="-5">
                <a:latin typeface="Arial"/>
                <a:cs typeface="Arial"/>
              </a:rPr>
              <a:t>are “9|18.12”, “9|18”, “9|”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1239" y="5491479"/>
            <a:ext cx="8476615" cy="13944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36550" marR="1430020" indent="-323850">
              <a:lnSpc>
                <a:spcPts val="3140"/>
              </a:lnSpc>
              <a:spcBef>
                <a:spcPts val="385"/>
              </a:spcBef>
              <a:buSzPct val="75000"/>
              <a:buChar char="–"/>
              <a:tabLst>
                <a:tab pos="335915" algn="l"/>
                <a:tab pos="336550" algn="l"/>
              </a:tabLst>
            </a:pPr>
            <a:r>
              <a:rPr dirty="0" sz="2800" spc="-10">
                <a:latin typeface="Arial"/>
                <a:cs typeface="Arial"/>
              </a:rPr>
              <a:t>Keeps </a:t>
            </a:r>
            <a:r>
              <a:rPr dirty="0" sz="2800" spc="-5">
                <a:latin typeface="Arial"/>
                <a:cs typeface="Arial"/>
              </a:rPr>
              <a:t>track of previous steps (only) </a:t>
            </a:r>
            <a:r>
              <a:rPr dirty="0" sz="2800">
                <a:latin typeface="Arial"/>
                <a:cs typeface="Arial"/>
              </a:rPr>
              <a:t>if </a:t>
            </a:r>
            <a:r>
              <a:rPr dirty="0" sz="2800" spc="-10">
                <a:latin typeface="Arial"/>
                <a:cs typeface="Arial"/>
              </a:rPr>
              <a:t>they  </a:t>
            </a:r>
            <a:r>
              <a:rPr dirty="0" sz="2800" spc="-5">
                <a:latin typeface="Arial"/>
                <a:cs typeface="Arial"/>
              </a:rPr>
              <a:t>influence the future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progression</a:t>
            </a:r>
            <a:endParaRPr sz="2800">
              <a:latin typeface="Arial"/>
              <a:cs typeface="Arial"/>
            </a:endParaRPr>
          </a:p>
          <a:p>
            <a:pPr marL="336550" indent="-323850">
              <a:lnSpc>
                <a:spcPct val="100000"/>
              </a:lnSpc>
              <a:spcBef>
                <a:spcPts val="855"/>
              </a:spcBef>
              <a:buSzPct val="75000"/>
              <a:buChar char="–"/>
              <a:tabLst>
                <a:tab pos="335915" algn="l"/>
                <a:tab pos="336550" algn="l"/>
              </a:tabLst>
            </a:pPr>
            <a:r>
              <a:rPr dirty="0" sz="2800" spc="-10">
                <a:latin typeface="Arial"/>
                <a:cs typeface="Arial"/>
              </a:rPr>
              <a:t>Can </a:t>
            </a:r>
            <a:r>
              <a:rPr dirty="0" sz="2800" spc="-5">
                <a:latin typeface="Arial"/>
                <a:cs typeface="Arial"/>
              </a:rPr>
              <a:t>use </a:t>
            </a:r>
            <a:r>
              <a:rPr dirty="0" sz="2800" spc="-10">
                <a:solidFill>
                  <a:srgbClr val="FF3333"/>
                </a:solidFill>
                <a:latin typeface="Arial"/>
                <a:cs typeface="Arial"/>
              </a:rPr>
              <a:t>HON </a:t>
            </a: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nodes </a:t>
            </a:r>
            <a:r>
              <a:rPr dirty="0" sz="2800">
                <a:solidFill>
                  <a:srgbClr val="FF3333"/>
                </a:solidFill>
                <a:latin typeface="Arial"/>
                <a:cs typeface="Arial"/>
              </a:rPr>
              <a:t>to </a:t>
            </a: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represent behavior</a:t>
            </a:r>
            <a:r>
              <a:rPr dirty="0" sz="2800" spc="65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3333"/>
                </a:solidFill>
                <a:latin typeface="Arial"/>
                <a:cs typeface="Arial"/>
              </a:rPr>
              <a:t>patterns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5880" y="553720"/>
            <a:ext cx="7415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Extracting Behaviour</a:t>
            </a:r>
            <a:r>
              <a:rPr dirty="0" spc="-60"/>
              <a:t> </a:t>
            </a:r>
            <a:r>
              <a:rPr dirty="0" spc="-5"/>
              <a:t>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9979" y="2260600"/>
            <a:ext cx="88201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200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dirty="0" u="heavy" sz="3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3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2909" y="2260600"/>
            <a:ext cx="92583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200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</a:t>
            </a:r>
            <a:r>
              <a:rPr dirty="0" u="heavy" sz="32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059" y="5575300"/>
            <a:ext cx="9069705" cy="73406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</a:pPr>
            <a:r>
              <a:rPr dirty="0" sz="2400">
                <a:latin typeface="Arial"/>
                <a:cs typeface="Arial"/>
              </a:rPr>
              <a:t>A = </a:t>
            </a:r>
            <a:r>
              <a:rPr dirty="0" sz="2400" spc="-5">
                <a:latin typeface="Arial"/>
                <a:cs typeface="Arial"/>
              </a:rPr>
              <a:t>URL corresponding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assignment 2; </a:t>
            </a:r>
            <a:r>
              <a:rPr dirty="0" sz="2400">
                <a:latin typeface="Arial"/>
                <a:cs typeface="Arial"/>
              </a:rPr>
              <a:t>B = </a:t>
            </a:r>
            <a:r>
              <a:rPr dirty="0" sz="2400" spc="-5">
                <a:latin typeface="Arial"/>
                <a:cs typeface="Arial"/>
              </a:rPr>
              <a:t>URL corresponding</a:t>
            </a:r>
            <a:r>
              <a:rPr dirty="0" sz="2400" spc="-3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  </a:t>
            </a:r>
            <a:r>
              <a:rPr dirty="0" sz="2400" spc="-5">
                <a:latin typeface="Arial"/>
                <a:cs typeface="Arial"/>
              </a:rPr>
              <a:t>assignment 3; </a:t>
            </a:r>
            <a:r>
              <a:rPr dirty="0" sz="2400">
                <a:latin typeface="Arial"/>
                <a:cs typeface="Arial"/>
              </a:rPr>
              <a:t>C = </a:t>
            </a:r>
            <a:r>
              <a:rPr dirty="0" sz="2400" spc="-5">
                <a:latin typeface="Arial"/>
                <a:cs typeface="Arial"/>
              </a:rPr>
              <a:t>idle time of 30-45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minutes.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2784" y="2934312"/>
            <a:ext cx="8686800" cy="2275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9489" y="553720"/>
            <a:ext cx="80702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75350" algn="l"/>
              </a:tabLst>
            </a:pPr>
            <a:r>
              <a:rPr dirty="0" spc="-5"/>
              <a:t>Categorising</a:t>
            </a:r>
            <a:r>
              <a:rPr dirty="0"/>
              <a:t> </a:t>
            </a:r>
            <a:r>
              <a:rPr dirty="0" spc="-5"/>
              <a:t>Behaviour	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18309"/>
            <a:ext cx="207708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>
                <a:latin typeface="Arial"/>
                <a:cs typeface="Arial"/>
              </a:rPr>
              <a:t>Community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4538" y="2311400"/>
            <a:ext cx="4469226" cy="4659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9409" y="2310129"/>
            <a:ext cx="4608830" cy="4745990"/>
          </a:xfrm>
          <a:custGeom>
            <a:avLst/>
            <a:gdLst/>
            <a:ahLst/>
            <a:cxnLst/>
            <a:rect l="l" t="t" r="r" b="b"/>
            <a:pathLst>
              <a:path w="4608830" h="4745990">
                <a:moveTo>
                  <a:pt x="0" y="0"/>
                </a:moveTo>
                <a:lnTo>
                  <a:pt x="4608830" y="0"/>
                </a:lnTo>
                <a:lnTo>
                  <a:pt x="4608830" y="4745990"/>
                </a:lnTo>
                <a:lnTo>
                  <a:pt x="0" y="47459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56760" y="2310129"/>
            <a:ext cx="4554003" cy="4681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71440" y="2310129"/>
            <a:ext cx="4692650" cy="4745990"/>
          </a:xfrm>
          <a:custGeom>
            <a:avLst/>
            <a:gdLst/>
            <a:ahLst/>
            <a:cxnLst/>
            <a:rect l="l" t="t" r="r" b="b"/>
            <a:pathLst>
              <a:path w="4692650" h="4745990">
                <a:moveTo>
                  <a:pt x="0" y="0"/>
                </a:moveTo>
                <a:lnTo>
                  <a:pt x="4692650" y="0"/>
                </a:lnTo>
                <a:lnTo>
                  <a:pt x="4692650" y="4745990"/>
                </a:lnTo>
                <a:lnTo>
                  <a:pt x="0" y="47459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422900" y="1750059"/>
            <a:ext cx="34798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00"/>
              </a:spcBef>
              <a:buSzPct val="45312"/>
              <a:buChar char="●"/>
              <a:tabLst>
                <a:tab pos="335915" algn="l"/>
                <a:tab pos="336550" algn="l"/>
              </a:tabLst>
            </a:pPr>
            <a:r>
              <a:rPr dirty="0" sz="3200" spc="-10">
                <a:latin typeface="Arial"/>
                <a:cs typeface="Arial"/>
              </a:rPr>
              <a:t>Structural</a:t>
            </a:r>
            <a:r>
              <a:rPr dirty="0" sz="3200" spc="-5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identity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9489" y="553720"/>
            <a:ext cx="80702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75350" algn="l"/>
              </a:tabLst>
            </a:pPr>
            <a:r>
              <a:rPr dirty="0" spc="-5"/>
              <a:t>Categorising</a:t>
            </a:r>
            <a:r>
              <a:rPr dirty="0"/>
              <a:t> </a:t>
            </a:r>
            <a:r>
              <a:rPr dirty="0" spc="-5"/>
              <a:t>Behaviour	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6740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65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84778"/>
            <a:ext cx="4666615" cy="293179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10">
                <a:solidFill>
                  <a:srgbClr val="0000FF"/>
                </a:solidFill>
                <a:latin typeface="Arial"/>
                <a:cs typeface="Arial"/>
              </a:rPr>
              <a:t>Community</a:t>
            </a:r>
            <a:r>
              <a:rPr dirty="0" sz="3200" spc="-1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groupings</a:t>
            </a:r>
            <a:endParaRPr sz="3200">
              <a:latin typeface="Arial"/>
              <a:cs typeface="Arial"/>
            </a:endParaRPr>
          </a:p>
          <a:p>
            <a:pPr marL="444500" marR="557530" indent="-323850">
              <a:lnSpc>
                <a:spcPct val="93600"/>
              </a:lnSpc>
              <a:spcBef>
                <a:spcPts val="1135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Use Louvain method to  identify closely related  behaviour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patterns</a:t>
            </a:r>
            <a:endParaRPr sz="2800">
              <a:latin typeface="Arial"/>
              <a:cs typeface="Arial"/>
            </a:endParaRPr>
          </a:p>
          <a:p>
            <a:pPr marL="444500" marR="5080" indent="-323850">
              <a:lnSpc>
                <a:spcPts val="3140"/>
              </a:lnSpc>
              <a:spcBef>
                <a:spcPts val="1210"/>
              </a:spcBef>
              <a:buSzPct val="75000"/>
              <a:buChar char="–"/>
              <a:tabLst>
                <a:tab pos="443865" algn="l"/>
                <a:tab pos="444500" algn="l"/>
              </a:tabLst>
            </a:pPr>
            <a:r>
              <a:rPr dirty="0" sz="2800" spc="-5">
                <a:latin typeface="Arial"/>
                <a:cs typeface="Arial"/>
              </a:rPr>
              <a:t>Groups behaviour patterns  temporally: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9869" y="467995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2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6889" y="4577079"/>
            <a:ext cx="3834765" cy="141986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</a:pPr>
            <a:r>
              <a:rPr dirty="0" sz="2400" spc="-5">
                <a:latin typeface="Arial"/>
                <a:cs typeface="Arial"/>
              </a:rPr>
              <a:t>sequences </a:t>
            </a:r>
            <a:r>
              <a:rPr dirty="0" sz="2400" spc="-10">
                <a:latin typeface="Arial"/>
                <a:cs typeface="Arial"/>
              </a:rPr>
              <a:t>that </a:t>
            </a:r>
            <a:r>
              <a:rPr dirty="0" sz="2400" spc="-5">
                <a:latin typeface="Arial"/>
                <a:cs typeface="Arial"/>
              </a:rPr>
              <a:t>contain  </a:t>
            </a:r>
            <a:r>
              <a:rPr dirty="0" sz="2400" spc="-10">
                <a:latin typeface="Arial"/>
                <a:cs typeface="Arial"/>
              </a:rPr>
              <a:t>webpages </a:t>
            </a:r>
            <a:r>
              <a:rPr dirty="0" sz="2400" spc="-5">
                <a:latin typeface="Arial"/>
                <a:cs typeface="Arial"/>
              </a:rPr>
              <a:t>from the same  </a:t>
            </a:r>
            <a:r>
              <a:rPr dirty="0" sz="2400" spc="-10">
                <a:latin typeface="Arial"/>
                <a:cs typeface="Arial"/>
              </a:rPr>
              <a:t>week tend </a:t>
            </a:r>
            <a:r>
              <a:rPr dirty="0" sz="2400" spc="-5">
                <a:latin typeface="Arial"/>
                <a:cs typeface="Arial"/>
              </a:rPr>
              <a:t>to be in the </a:t>
            </a:r>
            <a:r>
              <a:rPr dirty="0" sz="2400">
                <a:latin typeface="Arial"/>
                <a:cs typeface="Arial"/>
              </a:rPr>
              <a:t>same  </a:t>
            </a:r>
            <a:r>
              <a:rPr dirty="0" sz="2400" spc="-5">
                <a:latin typeface="Arial"/>
                <a:cs typeface="Arial"/>
              </a:rPr>
              <a:t>community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5296" y="1344930"/>
            <a:ext cx="3142502" cy="3274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95440" y="1343660"/>
            <a:ext cx="3241040" cy="3336290"/>
          </a:xfrm>
          <a:custGeom>
            <a:avLst/>
            <a:gdLst/>
            <a:ahLst/>
            <a:cxnLst/>
            <a:rect l="l" t="t" r="r" b="b"/>
            <a:pathLst>
              <a:path w="3241040" h="3336290">
                <a:moveTo>
                  <a:pt x="0" y="0"/>
                </a:moveTo>
                <a:lnTo>
                  <a:pt x="3241039" y="0"/>
                </a:lnTo>
                <a:lnTo>
                  <a:pt x="3241039" y="3336290"/>
                </a:lnTo>
                <a:lnTo>
                  <a:pt x="0" y="33362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9489" y="553720"/>
            <a:ext cx="80702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75350" algn="l"/>
              </a:tabLst>
            </a:pPr>
            <a:r>
              <a:rPr dirty="0" spc="-5"/>
              <a:t>Categorising</a:t>
            </a:r>
            <a:r>
              <a:rPr dirty="0"/>
              <a:t> </a:t>
            </a:r>
            <a:r>
              <a:rPr dirty="0" spc="-5"/>
              <a:t>Behaviour	Patterns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852929"/>
            <a:ext cx="16827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275">
                <a:latin typeface="Arial"/>
                <a:cs typeface="Arial"/>
              </a:rPr>
              <a:t>●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1587218"/>
            <a:ext cx="5573395" cy="155511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3150" spc="-10">
                <a:solidFill>
                  <a:srgbClr val="0000FF"/>
                </a:solidFill>
                <a:latin typeface="Arial"/>
                <a:cs typeface="Arial"/>
              </a:rPr>
              <a:t>Structural</a:t>
            </a:r>
            <a:r>
              <a:rPr dirty="0" sz="3150" spc="-1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150" spc="-10">
                <a:solidFill>
                  <a:srgbClr val="0000FF"/>
                </a:solidFill>
                <a:latin typeface="Arial"/>
                <a:cs typeface="Arial"/>
              </a:rPr>
              <a:t>identity</a:t>
            </a:r>
            <a:endParaRPr sz="3150">
              <a:latin typeface="Arial"/>
              <a:cs typeface="Arial"/>
            </a:endParaRPr>
          </a:p>
          <a:p>
            <a:pPr marL="436880" marR="5080" indent="-317500">
              <a:lnSpc>
                <a:spcPts val="3070"/>
              </a:lnSpc>
              <a:spcBef>
                <a:spcPts val="1175"/>
              </a:spcBef>
              <a:tabLst>
                <a:tab pos="436245" algn="l"/>
              </a:tabLst>
            </a:pPr>
            <a:r>
              <a:rPr dirty="0" baseline="9485" sz="3075" spc="-15">
                <a:latin typeface="Arial"/>
                <a:cs typeface="Arial"/>
              </a:rPr>
              <a:t>–	</a:t>
            </a:r>
            <a:r>
              <a:rPr dirty="0" sz="2750" spc="-10">
                <a:latin typeface="Arial"/>
                <a:cs typeface="Arial"/>
              </a:rPr>
              <a:t>Structural </a:t>
            </a:r>
            <a:r>
              <a:rPr dirty="0" sz="2750" spc="-5">
                <a:latin typeface="Arial"/>
                <a:cs typeface="Arial"/>
              </a:rPr>
              <a:t>identity </a:t>
            </a:r>
            <a:r>
              <a:rPr dirty="0" sz="2750" spc="-10">
                <a:latin typeface="Arial"/>
                <a:cs typeface="Arial"/>
              </a:rPr>
              <a:t>= a measure of  how a node </a:t>
            </a:r>
            <a:r>
              <a:rPr dirty="0" sz="2750" spc="-5">
                <a:latin typeface="Arial"/>
                <a:cs typeface="Arial"/>
              </a:rPr>
              <a:t>fits into its</a:t>
            </a:r>
            <a:r>
              <a:rPr dirty="0" sz="2750" spc="25">
                <a:latin typeface="Arial"/>
                <a:cs typeface="Arial"/>
              </a:rPr>
              <a:t> </a:t>
            </a:r>
            <a:r>
              <a:rPr dirty="0" sz="2750" spc="-10">
                <a:latin typeface="Arial"/>
                <a:cs typeface="Arial"/>
              </a:rPr>
              <a:t>network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9550" y="3295650"/>
            <a:ext cx="125730" cy="1765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180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080" y="3201670"/>
            <a:ext cx="5306060" cy="2830830"/>
          </a:xfrm>
          <a:prstGeom prst="rect">
            <a:avLst/>
          </a:prstGeom>
        </p:spPr>
        <p:txBody>
          <a:bodyPr wrap="square" lIns="0" tIns="42544" rIns="0" bIns="0" rtlCol="0" vert="horz">
            <a:spAutoFit/>
          </a:bodyPr>
          <a:lstStyle/>
          <a:p>
            <a:pPr marL="752475" marR="5080">
              <a:lnSpc>
                <a:spcPts val="2470"/>
              </a:lnSpc>
              <a:spcBef>
                <a:spcPts val="334"/>
              </a:spcBef>
            </a:pPr>
            <a:r>
              <a:rPr dirty="0" sz="2200" spc="5">
                <a:latin typeface="Arial"/>
                <a:cs typeface="Arial"/>
              </a:rPr>
              <a:t>how many </a:t>
            </a:r>
            <a:r>
              <a:rPr dirty="0" sz="2200">
                <a:latin typeface="Arial"/>
                <a:cs typeface="Arial"/>
              </a:rPr>
              <a:t>direct </a:t>
            </a:r>
            <a:r>
              <a:rPr dirty="0" sz="2200" spc="5">
                <a:latin typeface="Arial"/>
                <a:cs typeface="Arial"/>
              </a:rPr>
              <a:t>connections </a:t>
            </a:r>
            <a:r>
              <a:rPr dirty="0" sz="2200">
                <a:latin typeface="Arial"/>
                <a:cs typeface="Arial"/>
              </a:rPr>
              <a:t>the  </a:t>
            </a:r>
            <a:r>
              <a:rPr dirty="0" sz="2200" spc="5">
                <a:latin typeface="Arial"/>
                <a:cs typeface="Arial"/>
              </a:rPr>
              <a:t>node </a:t>
            </a:r>
            <a:r>
              <a:rPr dirty="0" sz="2200">
                <a:latin typeface="Arial"/>
                <a:cs typeface="Arial"/>
              </a:rPr>
              <a:t>has; </a:t>
            </a:r>
            <a:r>
              <a:rPr dirty="0" sz="2200" spc="5">
                <a:latin typeface="Arial"/>
                <a:cs typeface="Arial"/>
              </a:rPr>
              <a:t>how many connections </a:t>
            </a:r>
            <a:r>
              <a:rPr dirty="0" sz="2200">
                <a:latin typeface="Arial"/>
                <a:cs typeface="Arial"/>
              </a:rPr>
              <a:t>its  direct </a:t>
            </a:r>
            <a:r>
              <a:rPr dirty="0" sz="2200" spc="5">
                <a:latin typeface="Arial"/>
                <a:cs typeface="Arial"/>
              </a:rPr>
              <a:t>connections have; and so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on</a:t>
            </a:r>
            <a:endParaRPr sz="2200">
              <a:latin typeface="Arial"/>
              <a:cs typeface="Arial"/>
            </a:endParaRPr>
          </a:p>
          <a:p>
            <a:pPr marL="330200" marR="607060" indent="-317500">
              <a:lnSpc>
                <a:spcPts val="3070"/>
              </a:lnSpc>
              <a:spcBef>
                <a:spcPts val="1105"/>
              </a:spcBef>
              <a:buSzPct val="74545"/>
              <a:buChar char="–"/>
              <a:tabLst>
                <a:tab pos="329565" algn="l"/>
                <a:tab pos="330200" algn="l"/>
              </a:tabLst>
            </a:pPr>
            <a:r>
              <a:rPr dirty="0" sz="2750" spc="-5">
                <a:latin typeface="Arial"/>
                <a:cs typeface="Arial"/>
              </a:rPr>
              <a:t>struc2vec </a:t>
            </a:r>
            <a:r>
              <a:rPr dirty="0" sz="2750" spc="-10">
                <a:latin typeface="Arial"/>
                <a:cs typeface="Arial"/>
              </a:rPr>
              <a:t>generates </a:t>
            </a:r>
            <a:r>
              <a:rPr dirty="0" sz="2750" spc="-5">
                <a:latin typeface="Arial"/>
                <a:cs typeface="Arial"/>
              </a:rPr>
              <a:t>vectors  </a:t>
            </a:r>
            <a:r>
              <a:rPr dirty="0" sz="2750" spc="-10">
                <a:latin typeface="Arial"/>
                <a:cs typeface="Arial"/>
              </a:rPr>
              <a:t>based on </a:t>
            </a:r>
            <a:r>
              <a:rPr dirty="0" sz="2750" spc="-5">
                <a:latin typeface="Arial"/>
                <a:cs typeface="Arial"/>
              </a:rPr>
              <a:t>structural</a:t>
            </a:r>
            <a:r>
              <a:rPr dirty="0" sz="2750" spc="5">
                <a:latin typeface="Arial"/>
                <a:cs typeface="Arial"/>
              </a:rPr>
              <a:t> </a:t>
            </a:r>
            <a:r>
              <a:rPr dirty="0" sz="2750" spc="-10">
                <a:latin typeface="Arial"/>
                <a:cs typeface="Arial"/>
              </a:rPr>
              <a:t>identity</a:t>
            </a:r>
            <a:endParaRPr sz="2750">
              <a:latin typeface="Arial"/>
              <a:cs typeface="Arial"/>
            </a:endParaRPr>
          </a:p>
          <a:p>
            <a:pPr marL="330200" marR="684530" indent="-317500">
              <a:lnSpc>
                <a:spcPts val="3070"/>
              </a:lnSpc>
              <a:spcBef>
                <a:spcPts val="1120"/>
              </a:spcBef>
              <a:buSzPct val="74545"/>
              <a:buChar char="–"/>
              <a:tabLst>
                <a:tab pos="329565" algn="l"/>
                <a:tab pos="330200" algn="l"/>
              </a:tabLst>
            </a:pPr>
            <a:r>
              <a:rPr dirty="0" sz="2750" spc="-10">
                <a:latin typeface="Arial"/>
                <a:cs typeface="Arial"/>
              </a:rPr>
              <a:t>Apply k-means </a:t>
            </a:r>
            <a:r>
              <a:rPr dirty="0" sz="2750" spc="-5">
                <a:latin typeface="Arial"/>
                <a:cs typeface="Arial"/>
              </a:rPr>
              <a:t>clustering to  </a:t>
            </a:r>
            <a:r>
              <a:rPr dirty="0" sz="2750" spc="-10">
                <a:latin typeface="Arial"/>
                <a:cs typeface="Arial"/>
              </a:rPr>
              <a:t>generated</a:t>
            </a:r>
            <a:r>
              <a:rPr dirty="0" sz="2750" spc="-5">
                <a:latin typeface="Arial"/>
                <a:cs typeface="Arial"/>
              </a:rPr>
              <a:t> vectors:</a:t>
            </a:r>
            <a:endParaRPr sz="2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9550" y="6193790"/>
            <a:ext cx="13144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0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1489" y="6090920"/>
            <a:ext cx="4591685" cy="71882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640"/>
              </a:lnSpc>
              <a:spcBef>
                <a:spcPts val="335"/>
              </a:spcBef>
            </a:pPr>
            <a:r>
              <a:rPr dirty="0" sz="2350" spc="5">
                <a:latin typeface="Arial"/>
                <a:cs typeface="Arial"/>
              </a:rPr>
              <a:t>assign </a:t>
            </a:r>
            <a:r>
              <a:rPr dirty="0" sz="2350">
                <a:latin typeface="Arial"/>
                <a:cs typeface="Arial"/>
              </a:rPr>
              <a:t>a </a:t>
            </a:r>
            <a:r>
              <a:rPr dirty="0" sz="2350" spc="5">
                <a:latin typeface="Arial"/>
                <a:cs typeface="Arial"/>
              </a:rPr>
              <a:t>structural classification to  each</a:t>
            </a:r>
            <a:r>
              <a:rPr dirty="0" sz="2350" spc="10">
                <a:latin typeface="Arial"/>
                <a:cs typeface="Arial"/>
              </a:rPr>
              <a:t> </a:t>
            </a:r>
            <a:r>
              <a:rPr dirty="0" sz="2350" spc="5">
                <a:latin typeface="Arial"/>
                <a:cs typeface="Arial"/>
              </a:rPr>
              <a:t>node</a:t>
            </a:r>
            <a:endParaRPr sz="23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43561" y="1295400"/>
            <a:ext cx="3178558" cy="32675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84009" y="1295400"/>
            <a:ext cx="3275329" cy="3312160"/>
          </a:xfrm>
          <a:custGeom>
            <a:avLst/>
            <a:gdLst/>
            <a:ahLst/>
            <a:cxnLst/>
            <a:rect l="l" t="t" r="r" b="b"/>
            <a:pathLst>
              <a:path w="3275329" h="3312160">
                <a:moveTo>
                  <a:pt x="0" y="0"/>
                </a:moveTo>
                <a:lnTo>
                  <a:pt x="3275330" y="0"/>
                </a:lnTo>
                <a:lnTo>
                  <a:pt x="3275330" y="3312160"/>
                </a:lnTo>
                <a:lnTo>
                  <a:pt x="0" y="331216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2019-01-18T01:28:09Z</dcterms:created>
  <dcterms:modified xsi:type="dcterms:W3CDTF">2019-01-18T01:28:09Z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2019-01-18T00:00:00Z</vt:filetime>
  </property>
  <property fmtid="{D5CDD505-2E9C-101B-9397-08002B2CF9AE}" pid="3" name="Creator">
    <vt:lpwstr>Impress</vt:lpwstr>
  </property>
  <property fmtid="{D5CDD505-2E9C-101B-9397-08002B2CF9AE}" pid="4" name="LastSaved">
    <vt:filetime>2019-01-18T00:00:00Z</vt:filetime>
  </property>
</Properties>
</file>