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1" r:id="rId5"/>
    <p:sldId id="263" r:id="rId6"/>
    <p:sldId id="262" r:id="rId7"/>
    <p:sldId id="266" r:id="rId8"/>
    <p:sldId id="270" r:id="rId9"/>
    <p:sldId id="271" r:id="rId10"/>
    <p:sldId id="272" r:id="rId11"/>
    <p:sldId id="268" r:id="rId12"/>
    <p:sldId id="269" r:id="rId13"/>
    <p:sldId id="275" r:id="rId14"/>
    <p:sldId id="273" r:id="rId15"/>
    <p:sldId id="274" r:id="rId16"/>
    <p:sldId id="288" r:id="rId17"/>
    <p:sldId id="276" r:id="rId18"/>
    <p:sldId id="277" r:id="rId19"/>
    <p:sldId id="278" r:id="rId20"/>
    <p:sldId id="279" r:id="rId21"/>
    <p:sldId id="289" r:id="rId22"/>
    <p:sldId id="280" r:id="rId23"/>
    <p:sldId id="281" r:id="rId24"/>
    <p:sldId id="282" r:id="rId25"/>
    <p:sldId id="283" r:id="rId26"/>
    <p:sldId id="286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940" autoAdjust="0"/>
  </p:normalViewPr>
  <p:slideViewPr>
    <p:cSldViewPr snapToGrid="0" snapToObjects="1">
      <p:cViewPr varScale="1">
        <p:scale>
          <a:sx n="98" d="100"/>
          <a:sy n="98" d="100"/>
        </p:scale>
        <p:origin x="-77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94B1-F240-A247-A470-DC0DC7E58517}" type="datetimeFigureOut">
              <a:rPr lang="en-US" smtClean="0"/>
              <a:pPr/>
              <a:t>11/24/14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A09E-17B5-DA4B-990E-286A1B8130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87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94B1-F240-A247-A470-DC0DC7E58517}" type="datetimeFigureOut">
              <a:rPr lang="en-US" smtClean="0"/>
              <a:pPr/>
              <a:t>11/24/14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A09E-17B5-DA4B-990E-286A1B8130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4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94B1-F240-A247-A470-DC0DC7E58517}" type="datetimeFigureOut">
              <a:rPr lang="en-US" smtClean="0"/>
              <a:pPr/>
              <a:t>11/24/14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A09E-17B5-DA4B-990E-286A1B8130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81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94B1-F240-A247-A470-DC0DC7E58517}" type="datetimeFigureOut">
              <a:rPr lang="en-US" smtClean="0"/>
              <a:pPr/>
              <a:t>11/24/14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A09E-17B5-DA4B-990E-286A1B8130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99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94B1-F240-A247-A470-DC0DC7E58517}" type="datetimeFigureOut">
              <a:rPr lang="en-US" smtClean="0"/>
              <a:pPr/>
              <a:t>11/24/14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A09E-17B5-DA4B-990E-286A1B8130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78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94B1-F240-A247-A470-DC0DC7E58517}" type="datetimeFigureOut">
              <a:rPr lang="en-US" smtClean="0"/>
              <a:pPr/>
              <a:t>11/24/14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A09E-17B5-DA4B-990E-286A1B8130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29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94B1-F240-A247-A470-DC0DC7E58517}" type="datetimeFigureOut">
              <a:rPr lang="en-US" smtClean="0"/>
              <a:pPr/>
              <a:t>11/24/14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A09E-17B5-DA4B-990E-286A1B8130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09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94B1-F240-A247-A470-DC0DC7E58517}" type="datetimeFigureOut">
              <a:rPr lang="en-US" smtClean="0"/>
              <a:pPr/>
              <a:t>11/24/14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A09E-17B5-DA4B-990E-286A1B8130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9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94B1-F240-A247-A470-DC0DC7E58517}" type="datetimeFigureOut">
              <a:rPr lang="en-US" smtClean="0"/>
              <a:pPr/>
              <a:t>11/24/14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A09E-17B5-DA4B-990E-286A1B8130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3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94B1-F240-A247-A470-DC0DC7E58517}" type="datetimeFigureOut">
              <a:rPr lang="en-US" smtClean="0"/>
              <a:pPr/>
              <a:t>11/24/14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A09E-17B5-DA4B-990E-286A1B8130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52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94B1-F240-A247-A470-DC0DC7E58517}" type="datetimeFigureOut">
              <a:rPr lang="en-US" smtClean="0"/>
              <a:pPr/>
              <a:t>11/24/14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A09E-17B5-DA4B-990E-286A1B8130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41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094B1-F240-A247-A470-DC0DC7E58517}" type="datetimeFigureOut">
              <a:rPr lang="en-US" smtClean="0"/>
              <a:pPr/>
              <a:t>11/24/14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4A09E-17B5-DA4B-990E-286A1B8130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3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80774"/>
            <a:ext cx="7772400" cy="204339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iMap</a:t>
            </a:r>
            <a:r>
              <a:rPr lang="en-US" dirty="0" smtClean="0"/>
              <a:t>: A stable layout for navigating large image collections with embedded search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517" y="3446698"/>
            <a:ext cx="8521767" cy="1677463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Chaoli</a:t>
            </a:r>
            <a:r>
              <a:rPr lang="en-US" sz="2800" dirty="0" smtClean="0">
                <a:solidFill>
                  <a:schemeClr val="tx1"/>
                </a:solidFill>
              </a:rPr>
              <a:t> Wang, John P. Reese, </a:t>
            </a:r>
            <a:r>
              <a:rPr lang="en-US" sz="2800" dirty="0" err="1" smtClean="0">
                <a:solidFill>
                  <a:schemeClr val="tx1"/>
                </a:solidFill>
              </a:rPr>
              <a:t>Huan</a:t>
            </a:r>
            <a:r>
              <a:rPr lang="en-US" sz="2800" dirty="0" smtClean="0">
                <a:solidFill>
                  <a:schemeClr val="tx1"/>
                </a:solidFill>
              </a:rPr>
              <a:t> Zhang, 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Jun Tao, and Robert J. </a:t>
            </a:r>
            <a:r>
              <a:rPr lang="en-US" sz="2800" dirty="0" err="1" smtClean="0">
                <a:solidFill>
                  <a:schemeClr val="tx1"/>
                </a:solidFill>
              </a:rPr>
              <a:t>Nemiroff</a:t>
            </a:r>
            <a:endParaRPr lang="en-US" sz="2800" dirty="0" smtClean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Michigan Technological University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Presented at IS&amp;T/SPIE Conference on Visualization and Data Analysis 2013</a:t>
            </a:r>
          </a:p>
        </p:txBody>
      </p:sp>
    </p:spTree>
    <p:extLst>
      <p:ext uri="{BB962C8B-B14F-4D97-AF65-F5344CB8AC3E}">
        <p14:creationId xmlns:p14="http://schemas.microsoft.com/office/powerpoint/2010/main" val="206024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distance measure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Visual and textual distance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pod-040225-img-tx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360295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42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ranking and 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6958"/>
            <a:ext cx="8229600" cy="498501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Symmetric distance matrix</a:t>
            </a:r>
          </a:p>
          <a:p>
            <a:pPr lvl="1"/>
            <a:r>
              <a:rPr lang="en-US" sz="2400" dirty="0" smtClean="0"/>
              <a:t>Recording the distance between any two images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Image ranking</a:t>
            </a:r>
          </a:p>
          <a:p>
            <a:pPr lvl="1"/>
            <a:r>
              <a:rPr lang="en-US" sz="2400" dirty="0" smtClean="0"/>
              <a:t>All images are ranked based on a user-selected query image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Image clustering</a:t>
            </a:r>
          </a:p>
          <a:p>
            <a:pPr lvl="1"/>
            <a:r>
              <a:rPr lang="en-US" sz="2400" dirty="0" smtClean="0"/>
              <a:t>Use a list of distance thresholds with increasing value</a:t>
            </a:r>
          </a:p>
          <a:p>
            <a:pPr lvl="1"/>
            <a:r>
              <a:rPr lang="en-US" sz="2400" dirty="0" smtClean="0"/>
              <a:t>Create a hierarchy where each level is based on one threshold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83860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 layout and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34334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iMap</a:t>
            </a:r>
            <a:r>
              <a:rPr lang="en-US" dirty="0" smtClean="0">
                <a:solidFill>
                  <a:srgbClr val="0000FF"/>
                </a:solidFill>
              </a:rPr>
              <a:t> layout</a:t>
            </a:r>
          </a:p>
          <a:p>
            <a:pPr lvl="1"/>
            <a:r>
              <a:rPr lang="en-US" dirty="0" smtClean="0"/>
              <a:t>Hybrid layout combines </a:t>
            </a:r>
            <a:r>
              <a:rPr lang="en-US" dirty="0" smtClean="0">
                <a:solidFill>
                  <a:srgbClr val="FF0000"/>
                </a:solidFill>
              </a:rPr>
              <a:t>quantum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spiral</a:t>
            </a:r>
            <a:r>
              <a:rPr lang="en-US" dirty="0" smtClean="0"/>
              <a:t> layout</a:t>
            </a:r>
          </a:p>
          <a:p>
            <a:pPr lvl="2"/>
            <a:r>
              <a:rPr lang="en-US" dirty="0" smtClean="0"/>
              <a:t>Use of quantum with a fixed aspect ratio</a:t>
            </a:r>
          </a:p>
          <a:p>
            <a:pPr lvl="2"/>
            <a:r>
              <a:rPr lang="en-US" dirty="0" smtClean="0"/>
              <a:t>Spiral pattern maintains stable update</a:t>
            </a:r>
            <a:endParaRPr lang="en-US" dirty="0"/>
          </a:p>
        </p:txBody>
      </p:sp>
      <p:pic>
        <p:nvPicPr>
          <p:cNvPr id="7" name="Picture 6" descr="queryin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802" y="3674969"/>
            <a:ext cx="4234615" cy="305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75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 layout and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34334"/>
          </a:xfrm>
        </p:spPr>
        <p:txBody>
          <a:bodyPr>
            <a:normAutofit/>
          </a:bodyPr>
          <a:lstStyle/>
          <a:p>
            <a:r>
              <a:rPr lang="en-US" dirty="0" smtClean="0"/>
              <a:t>Query result</a:t>
            </a:r>
            <a:endParaRPr lang="en-US" dirty="0"/>
          </a:p>
        </p:txBody>
      </p:sp>
      <p:pic>
        <p:nvPicPr>
          <p:cNvPr id="5" name="Picture 4" descr="apod-queryin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47918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4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 layout and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34334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iMap</a:t>
            </a:r>
            <a:r>
              <a:rPr lang="en-US" dirty="0" smtClean="0">
                <a:solidFill>
                  <a:srgbClr val="0000FF"/>
                </a:solidFill>
              </a:rPr>
              <a:t> layout </a:t>
            </a:r>
            <a:r>
              <a:rPr lang="en-US" dirty="0" smtClean="0"/>
              <a:t>(continued)</a:t>
            </a:r>
          </a:p>
          <a:p>
            <a:pPr lvl="1"/>
            <a:r>
              <a:rPr lang="en-US" dirty="0" smtClean="0"/>
              <a:t>Two-level layout for </a:t>
            </a:r>
            <a:r>
              <a:rPr lang="en-US" dirty="0" smtClean="0">
                <a:solidFill>
                  <a:srgbClr val="0000FF"/>
                </a:solidFill>
              </a:rPr>
              <a:t>clustering</a:t>
            </a:r>
            <a:r>
              <a:rPr lang="en-US" dirty="0" smtClean="0"/>
              <a:t> results</a:t>
            </a:r>
          </a:p>
          <a:p>
            <a:pPr lvl="2"/>
            <a:r>
              <a:rPr lang="en-US" dirty="0" smtClean="0"/>
              <a:t>Quad-tree layout for different levels of hierarchy</a:t>
            </a:r>
          </a:p>
          <a:p>
            <a:pPr lvl="2"/>
            <a:r>
              <a:rPr lang="en-US" dirty="0" smtClean="0"/>
              <a:t>Spiral layout for images within each level</a:t>
            </a:r>
            <a:endParaRPr lang="en-US" dirty="0"/>
          </a:p>
        </p:txBody>
      </p:sp>
      <p:pic>
        <p:nvPicPr>
          <p:cNvPr id="4" name="Picture 3" descr="clusterin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0" y="3610334"/>
            <a:ext cx="48514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66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 layout and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34334"/>
          </a:xfrm>
        </p:spPr>
        <p:txBody>
          <a:bodyPr>
            <a:normAutofit/>
          </a:bodyPr>
          <a:lstStyle/>
          <a:p>
            <a:r>
              <a:rPr lang="en-US" dirty="0" smtClean="0"/>
              <a:t>Clustering result</a:t>
            </a:r>
            <a:endParaRPr lang="en-US" dirty="0"/>
          </a:p>
        </p:txBody>
      </p:sp>
      <p:pic>
        <p:nvPicPr>
          <p:cNvPr id="5" name="Picture 4" descr="apod-clusterin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50020"/>
            <a:ext cx="5943600" cy="441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78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 layout and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34334"/>
          </a:xfrm>
        </p:spPr>
        <p:txBody>
          <a:bodyPr>
            <a:normAutofit/>
          </a:bodyPr>
          <a:lstStyle/>
          <a:p>
            <a:r>
              <a:rPr lang="en-US" dirty="0" smtClean="0"/>
              <a:t>Clustering result</a:t>
            </a:r>
          </a:p>
        </p:txBody>
      </p:sp>
      <p:pic>
        <p:nvPicPr>
          <p:cNvPr id="5" name="4-apod-clustering_convert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2130425"/>
            <a:ext cx="9144001" cy="472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76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 layout and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34334"/>
          </a:xfrm>
        </p:spPr>
        <p:txBody>
          <a:bodyPr>
            <a:normAutofit/>
          </a:bodyPr>
          <a:lstStyle/>
          <a:p>
            <a:r>
              <a:rPr lang="en-US" dirty="0" smtClean="0"/>
              <a:t>Integrating </a:t>
            </a:r>
            <a:r>
              <a:rPr lang="en-US" dirty="0" smtClean="0">
                <a:solidFill>
                  <a:srgbClr val="0000FF"/>
                </a:solidFill>
              </a:rPr>
              <a:t>text</a:t>
            </a:r>
            <a:r>
              <a:rPr lang="en-US" dirty="0" smtClean="0"/>
              <a:t> into image search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Keyword input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Tag cloud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" name="Picture 5" descr="apod-tag-cloud-frequency-new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45114"/>
            <a:ext cx="3657600" cy="3612886"/>
          </a:xfrm>
          <a:prstGeom prst="rect">
            <a:avLst/>
          </a:prstGeom>
        </p:spPr>
      </p:pic>
      <p:pic>
        <p:nvPicPr>
          <p:cNvPr id="7" name="Picture 6" descr="apod-su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076934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98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4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Image layout and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3042"/>
            <a:ext cx="8229600" cy="5134334"/>
          </a:xfrm>
        </p:spPr>
        <p:txBody>
          <a:bodyPr>
            <a:normAutofit/>
          </a:bodyPr>
          <a:lstStyle/>
          <a:p>
            <a:r>
              <a:rPr lang="en-US" dirty="0" smtClean="0"/>
              <a:t>Integrating </a:t>
            </a:r>
            <a:r>
              <a:rPr lang="en-US" dirty="0" smtClean="0">
                <a:solidFill>
                  <a:srgbClr val="0000FF"/>
                </a:solidFill>
              </a:rPr>
              <a:t>text</a:t>
            </a:r>
            <a:r>
              <a:rPr lang="en-US" dirty="0" smtClean="0"/>
              <a:t> into image search (continued)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Embedded text </a:t>
            </a:r>
            <a:r>
              <a:rPr lang="en-US" dirty="0" smtClean="0"/>
              <a:t>for result filtering</a:t>
            </a:r>
            <a:endParaRPr lang="en-US" dirty="0"/>
          </a:p>
        </p:txBody>
      </p:sp>
      <p:pic>
        <p:nvPicPr>
          <p:cNvPr id="4" name="Picture 3" descr="apod-01041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480" y="2294462"/>
            <a:ext cx="5943600" cy="4457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365" y="3439749"/>
            <a:ext cx="1864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Image search</a:t>
            </a:r>
          </a:p>
          <a:p>
            <a:r>
              <a:rPr lang="en-US" sz="2400" dirty="0" smtClean="0"/>
              <a:t>result: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82627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4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Image layout and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3042"/>
            <a:ext cx="8229600" cy="5134334"/>
          </a:xfrm>
        </p:spPr>
        <p:txBody>
          <a:bodyPr>
            <a:normAutofit/>
          </a:bodyPr>
          <a:lstStyle/>
          <a:p>
            <a:r>
              <a:rPr lang="en-US" dirty="0" smtClean="0"/>
              <a:t>Integrating </a:t>
            </a:r>
            <a:r>
              <a:rPr lang="en-US" dirty="0" smtClean="0">
                <a:solidFill>
                  <a:srgbClr val="0000FF"/>
                </a:solidFill>
              </a:rPr>
              <a:t>text</a:t>
            </a:r>
            <a:r>
              <a:rPr lang="en-US" dirty="0" smtClean="0"/>
              <a:t> into image search (continued)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Embedded text </a:t>
            </a:r>
            <a:r>
              <a:rPr lang="en-US" dirty="0" smtClean="0"/>
              <a:t>for result filtering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480" y="2294462"/>
            <a:ext cx="5943600" cy="4457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038" y="3452979"/>
            <a:ext cx="208197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Filtered</a:t>
            </a:r>
          </a:p>
          <a:p>
            <a:r>
              <a:rPr lang="en-US" sz="2400" dirty="0" smtClean="0"/>
              <a:t>by keyword</a:t>
            </a:r>
          </a:p>
          <a:p>
            <a:r>
              <a:rPr lang="en-US" sz="2400" dirty="0" smtClean="0"/>
              <a:t>“space shuttle”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1759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Booming of digital image archiving and photo sharing website</a:t>
            </a:r>
          </a:p>
          <a:p>
            <a:pPr lvl="1"/>
            <a:r>
              <a:rPr lang="en-US" dirty="0" smtClean="0"/>
              <a:t>Images are often tagged with names, keywords, hyperlinks</a:t>
            </a:r>
          </a:p>
          <a:p>
            <a:pPr lvl="1"/>
            <a:r>
              <a:rPr lang="en-US" dirty="0" smtClean="0"/>
              <a:t>Traditional presentation of a set of thumbnail images can show neither the relationship among images nor their associated information</a:t>
            </a:r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058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4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Image layout and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3042"/>
            <a:ext cx="8229600" cy="5134334"/>
          </a:xfrm>
        </p:spPr>
        <p:txBody>
          <a:bodyPr>
            <a:normAutofit/>
          </a:bodyPr>
          <a:lstStyle/>
          <a:p>
            <a:r>
              <a:rPr lang="en-US" dirty="0" smtClean="0"/>
              <a:t>Integrating </a:t>
            </a:r>
            <a:r>
              <a:rPr lang="en-US" dirty="0" smtClean="0">
                <a:solidFill>
                  <a:srgbClr val="0000FF"/>
                </a:solidFill>
              </a:rPr>
              <a:t>text</a:t>
            </a:r>
            <a:r>
              <a:rPr lang="en-US" dirty="0" smtClean="0"/>
              <a:t> into image search (continued)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Embedded text </a:t>
            </a:r>
            <a:r>
              <a:rPr lang="en-US" dirty="0" smtClean="0"/>
              <a:t>for result filtering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480" y="2294462"/>
            <a:ext cx="5943600" cy="4457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038" y="3452979"/>
            <a:ext cx="161970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Filtered</a:t>
            </a:r>
          </a:p>
          <a:p>
            <a:r>
              <a:rPr lang="en-US" sz="2400" dirty="0" smtClean="0"/>
              <a:t>by keyword</a:t>
            </a:r>
          </a:p>
          <a:p>
            <a:r>
              <a:rPr lang="en-US" sz="2400" dirty="0" smtClean="0"/>
              <a:t>“</a:t>
            </a:r>
            <a:r>
              <a:rPr lang="en-US" sz="2400" dirty="0" err="1" smtClean="0"/>
              <a:t>columbia</a:t>
            </a:r>
            <a:r>
              <a:rPr lang="en-US" sz="2400" dirty="0" smtClean="0"/>
              <a:t>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4678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4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Image layout and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3042"/>
            <a:ext cx="8229600" cy="5134334"/>
          </a:xfrm>
        </p:spPr>
        <p:txBody>
          <a:bodyPr>
            <a:normAutofit/>
          </a:bodyPr>
          <a:lstStyle/>
          <a:p>
            <a:r>
              <a:rPr lang="en-US" dirty="0" smtClean="0"/>
              <a:t>Integrating </a:t>
            </a:r>
            <a:r>
              <a:rPr lang="en-US" dirty="0" smtClean="0">
                <a:solidFill>
                  <a:srgbClr val="0000FF"/>
                </a:solidFill>
              </a:rPr>
              <a:t>text</a:t>
            </a:r>
            <a:r>
              <a:rPr lang="en-US" dirty="0" smtClean="0"/>
              <a:t> into image search (continued</a:t>
            </a:r>
            <a:r>
              <a:rPr lang="en-US" dirty="0"/>
              <a:t>)</a:t>
            </a:r>
            <a:endParaRPr lang="en-US" dirty="0" smtClean="0"/>
          </a:p>
        </p:txBody>
      </p:sp>
      <p:pic>
        <p:nvPicPr>
          <p:cNvPr id="4" name="3-apod-text_convert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904682"/>
            <a:ext cx="9144001" cy="47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68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 conditions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iMap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vs. </a:t>
            </a:r>
            <a:r>
              <a:rPr lang="en-US" dirty="0" smtClean="0">
                <a:solidFill>
                  <a:srgbClr val="FF0000"/>
                </a:solidFill>
              </a:rPr>
              <a:t>online APOD</a:t>
            </a:r>
          </a:p>
          <a:p>
            <a:r>
              <a:rPr lang="en-US" dirty="0" smtClean="0"/>
              <a:t>3 tasks to search an image</a:t>
            </a:r>
          </a:p>
          <a:p>
            <a:pPr lvl="1"/>
            <a:r>
              <a:rPr lang="en-US" dirty="0" smtClean="0"/>
              <a:t>Given keywords and description only</a:t>
            </a:r>
            <a:r>
              <a:rPr lang="en-US" dirty="0"/>
              <a:t> </a:t>
            </a:r>
            <a:r>
              <a:rPr lang="en-US" dirty="0" smtClean="0"/>
              <a:t>(task 1)</a:t>
            </a:r>
          </a:p>
          <a:p>
            <a:pPr lvl="1"/>
            <a:r>
              <a:rPr lang="en-US" dirty="0" smtClean="0"/>
              <a:t>Given the image only (task 2)</a:t>
            </a:r>
          </a:p>
          <a:p>
            <a:pPr lvl="1"/>
            <a:r>
              <a:rPr lang="en-US" dirty="0" smtClean="0"/>
              <a:t>Given the image and keywords (task 3)</a:t>
            </a:r>
          </a:p>
          <a:p>
            <a:r>
              <a:rPr lang="en-US" dirty="0" smtClean="0"/>
              <a:t>16 students participated in the study</a:t>
            </a:r>
          </a:p>
        </p:txBody>
      </p:sp>
    </p:spTree>
    <p:extLst>
      <p:ext uri="{BB962C8B-B14F-4D97-AF65-F5344CB8AC3E}">
        <p14:creationId xmlns:p14="http://schemas.microsoft.com/office/powerpoint/2010/main" val="1377945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Result</a:t>
            </a:r>
          </a:p>
          <a:p>
            <a:pPr lvl="1"/>
            <a:r>
              <a:rPr lang="en-US" dirty="0" err="1">
                <a:solidFill>
                  <a:srgbClr val="0000FF"/>
                </a:solidFill>
              </a:rPr>
              <a:t>iMap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vs. </a:t>
            </a:r>
            <a:r>
              <a:rPr lang="en-US" dirty="0">
                <a:solidFill>
                  <a:srgbClr val="FF0000"/>
                </a:solidFill>
              </a:rPr>
              <a:t>online </a:t>
            </a:r>
            <a:r>
              <a:rPr lang="en-US" dirty="0" smtClean="0">
                <a:solidFill>
                  <a:srgbClr val="FF0000"/>
                </a:solidFill>
              </a:rPr>
              <a:t>APOD </a:t>
            </a:r>
            <a:r>
              <a:rPr lang="en-US" dirty="0" smtClean="0"/>
              <a:t>(timing)</a:t>
            </a:r>
            <a:endParaRPr lang="en-US" dirty="0"/>
          </a:p>
        </p:txBody>
      </p:sp>
      <p:pic>
        <p:nvPicPr>
          <p:cNvPr id="6" name="Picture 5" descr="mrt-task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65" y="2859119"/>
            <a:ext cx="8193935" cy="353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2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User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0978"/>
            <a:ext cx="8229600" cy="4525963"/>
          </a:xfrm>
        </p:spPr>
        <p:txBody>
          <a:bodyPr/>
          <a:lstStyle/>
          <a:p>
            <a:r>
              <a:rPr lang="en-US" dirty="0" smtClean="0"/>
              <a:t>Result (continued)</a:t>
            </a:r>
          </a:p>
          <a:p>
            <a:pPr lvl="1"/>
            <a:r>
              <a:rPr lang="en-US" dirty="0" err="1">
                <a:solidFill>
                  <a:srgbClr val="0000FF"/>
                </a:solidFill>
              </a:rPr>
              <a:t>iMap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vs. </a:t>
            </a:r>
            <a:r>
              <a:rPr lang="en-US" dirty="0">
                <a:solidFill>
                  <a:srgbClr val="FF0000"/>
                </a:solidFill>
              </a:rPr>
              <a:t>online </a:t>
            </a:r>
            <a:r>
              <a:rPr lang="en-US" dirty="0" smtClean="0">
                <a:solidFill>
                  <a:srgbClr val="FF0000"/>
                </a:solidFill>
              </a:rPr>
              <a:t>APOD </a:t>
            </a:r>
            <a:r>
              <a:rPr lang="en-US" dirty="0" smtClean="0">
                <a:solidFill>
                  <a:srgbClr val="000000"/>
                </a:solidFill>
              </a:rPr>
              <a:t>(rating)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S1, S2, S3 and S4 corresponding to task1, task2, task3 and overall, respectively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5-point-question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32" y="3146819"/>
            <a:ext cx="8102136" cy="349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64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1059"/>
            <a:ext cx="8229600" cy="1143000"/>
          </a:xfrm>
        </p:spPr>
        <p:txBody>
          <a:bodyPr/>
          <a:lstStyle/>
          <a:p>
            <a:r>
              <a:rPr lang="en-US" dirty="0" smtClean="0"/>
              <a:t>Conclusion and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1305"/>
            <a:ext cx="8229600" cy="483228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Enable effective </a:t>
            </a:r>
            <a:r>
              <a:rPr lang="en-US" sz="2800" dirty="0" smtClean="0">
                <a:solidFill>
                  <a:srgbClr val="0000FF"/>
                </a:solidFill>
              </a:rPr>
              <a:t>searching</a:t>
            </a:r>
            <a:r>
              <a:rPr lang="en-US" sz="2800" dirty="0" smtClean="0"/>
              <a:t>, </a:t>
            </a:r>
            <a:r>
              <a:rPr lang="en-US" sz="2800" dirty="0" smtClean="0">
                <a:solidFill>
                  <a:srgbClr val="0000FF"/>
                </a:solidFill>
              </a:rPr>
              <a:t>browsing</a:t>
            </a:r>
            <a:r>
              <a:rPr lang="en-US" sz="2800" dirty="0" smtClean="0"/>
              <a:t> and </a:t>
            </a:r>
            <a:r>
              <a:rPr lang="en-US" sz="2800" dirty="0" smtClean="0">
                <a:solidFill>
                  <a:srgbClr val="0000FF"/>
                </a:solidFill>
              </a:rPr>
              <a:t>understanding</a:t>
            </a:r>
            <a:r>
              <a:rPr lang="en-US" sz="2800" dirty="0" smtClean="0"/>
              <a:t> of large image collections</a:t>
            </a:r>
          </a:p>
          <a:p>
            <a:r>
              <a:rPr lang="en-US" sz="2800" dirty="0" smtClean="0"/>
              <a:t>Address issues</a:t>
            </a:r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Stable layout, screen utilization, and in-place interaction</a:t>
            </a:r>
          </a:p>
          <a:p>
            <a:r>
              <a:rPr lang="en-US" sz="2800" dirty="0" smtClean="0"/>
              <a:t>Future work</a:t>
            </a:r>
          </a:p>
          <a:p>
            <a:pPr lvl="1"/>
            <a:r>
              <a:rPr lang="en-US" sz="2400" dirty="0" smtClean="0"/>
              <a:t>Improve </a:t>
            </a:r>
            <a:r>
              <a:rPr lang="en-US" sz="2400" dirty="0" smtClean="0">
                <a:solidFill>
                  <a:srgbClr val="0000FF"/>
                </a:solidFill>
              </a:rPr>
              <a:t>distance measure</a:t>
            </a:r>
          </a:p>
          <a:p>
            <a:pPr lvl="2"/>
            <a:r>
              <a:rPr lang="en-US" dirty="0" smtClean="0"/>
              <a:t>High-level image features</a:t>
            </a:r>
          </a:p>
          <a:p>
            <a:pPr lvl="2"/>
            <a:r>
              <a:rPr lang="en-US" dirty="0" smtClean="0"/>
              <a:t>Relationship between words</a:t>
            </a:r>
          </a:p>
          <a:p>
            <a:pPr lvl="1"/>
            <a:r>
              <a:rPr lang="en-US" sz="2400" dirty="0" smtClean="0"/>
              <a:t>Develop </a:t>
            </a:r>
            <a:r>
              <a:rPr lang="en-US" sz="2400" dirty="0" smtClean="0">
                <a:solidFill>
                  <a:srgbClr val="0000FF"/>
                </a:solidFill>
              </a:rPr>
              <a:t>online version</a:t>
            </a:r>
          </a:p>
          <a:p>
            <a:pPr lvl="1"/>
            <a:r>
              <a:rPr lang="en-US" sz="2400" dirty="0" smtClean="0"/>
              <a:t>Incorporate </a:t>
            </a:r>
            <a:r>
              <a:rPr lang="en-US" sz="2400" dirty="0" smtClean="0">
                <a:solidFill>
                  <a:srgbClr val="0000FF"/>
                </a:solidFill>
              </a:rPr>
              <a:t>animated transitions</a:t>
            </a:r>
          </a:p>
          <a:p>
            <a:pPr lvl="1"/>
            <a:endParaRPr lang="en-US" sz="2400" dirty="0" smtClean="0">
              <a:solidFill>
                <a:srgbClr val="0000FF"/>
              </a:solidFill>
            </a:endParaRPr>
          </a:p>
          <a:p>
            <a:pPr lvl="2"/>
            <a:endParaRPr lang="en-US" sz="20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3240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1059"/>
            <a:ext cx="8229600" cy="1143000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0581"/>
            <a:ext cx="8229600" cy="4031118"/>
          </a:xfrm>
        </p:spPr>
        <p:txBody>
          <a:bodyPr>
            <a:normAutofit/>
          </a:bodyPr>
          <a:lstStyle/>
          <a:p>
            <a:r>
              <a:rPr lang="en-US" dirty="0" smtClean="0"/>
              <a:t>National Science Foundation</a:t>
            </a:r>
          </a:p>
          <a:p>
            <a:pPr lvl="1"/>
            <a:r>
              <a:rPr lang="en-US" dirty="0" smtClean="0"/>
              <a:t>NSF IIS-1017935</a:t>
            </a:r>
          </a:p>
          <a:p>
            <a:pPr lvl="1"/>
            <a:r>
              <a:rPr lang="en-US" dirty="0" smtClean="0"/>
              <a:t>NSF CNS-1229297</a:t>
            </a:r>
          </a:p>
          <a:p>
            <a:r>
              <a:rPr lang="en-US" dirty="0" smtClean="0"/>
              <a:t>Students participated in the user study</a:t>
            </a:r>
          </a:p>
          <a:p>
            <a:r>
              <a:rPr lang="en-US" dirty="0" smtClean="0"/>
              <a:t>Reviewers and VDA conference organizers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78146" y="4608699"/>
            <a:ext cx="34286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 you!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63240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6222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Our approach: </a:t>
            </a:r>
            <a:r>
              <a:rPr lang="en-US" dirty="0" err="1" smtClean="0"/>
              <a:t>iMap</a:t>
            </a:r>
            <a:endParaRPr lang="en-US" dirty="0" smtClean="0"/>
          </a:p>
          <a:p>
            <a:pPr lvl="1"/>
            <a:r>
              <a:rPr lang="en-US" dirty="0" smtClean="0"/>
              <a:t>Effective </a:t>
            </a:r>
            <a:r>
              <a:rPr lang="en-US" dirty="0" smtClean="0">
                <a:solidFill>
                  <a:srgbClr val="0000FF"/>
                </a:solidFill>
              </a:rPr>
              <a:t>sense-making</a:t>
            </a:r>
            <a:r>
              <a:rPr lang="en-US" dirty="0" smtClean="0"/>
              <a:t> of large image collections</a:t>
            </a:r>
          </a:p>
          <a:p>
            <a:pPr lvl="2"/>
            <a:r>
              <a:rPr lang="en-US" dirty="0" smtClean="0"/>
              <a:t>Similarity based on </a:t>
            </a:r>
            <a:r>
              <a:rPr lang="en-US" dirty="0" smtClean="0">
                <a:solidFill>
                  <a:srgbClr val="FF0000"/>
                </a:solidFill>
              </a:rPr>
              <a:t>visual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0000"/>
                </a:solidFill>
              </a:rPr>
              <a:t>textual</a:t>
            </a:r>
            <a:r>
              <a:rPr lang="en-US" dirty="0" smtClean="0"/>
              <a:t> information</a:t>
            </a:r>
          </a:p>
          <a:p>
            <a:pPr lvl="2"/>
            <a:r>
              <a:rPr lang="en-US" dirty="0" smtClean="0"/>
              <a:t>Image </a:t>
            </a:r>
            <a:r>
              <a:rPr lang="en-US" dirty="0" smtClean="0">
                <a:solidFill>
                  <a:srgbClr val="FF0000"/>
                </a:solidFill>
              </a:rPr>
              <a:t>ranking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clustering</a:t>
            </a:r>
          </a:p>
          <a:p>
            <a:pPr lvl="1"/>
            <a:r>
              <a:rPr lang="en-US" dirty="0" smtClean="0"/>
              <a:t>Stable </a:t>
            </a:r>
            <a:r>
              <a:rPr lang="en-US" dirty="0" err="1" smtClean="0">
                <a:solidFill>
                  <a:srgbClr val="0000FF"/>
                </a:solidFill>
              </a:rPr>
              <a:t>treemap</a:t>
            </a:r>
            <a:r>
              <a:rPr lang="en-US" dirty="0" smtClean="0">
                <a:solidFill>
                  <a:srgbClr val="0000FF"/>
                </a:solidFill>
              </a:rPr>
              <a:t> based layout </a:t>
            </a:r>
            <a:r>
              <a:rPr lang="en-US" dirty="0" smtClean="0"/>
              <a:t>for images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Embedded text</a:t>
            </a:r>
            <a:r>
              <a:rPr lang="en-US" dirty="0" smtClean="0"/>
              <a:t> visualization for image keywords</a:t>
            </a:r>
          </a:p>
          <a:p>
            <a:r>
              <a:rPr lang="en-US" dirty="0" smtClean="0"/>
              <a:t>Data</a:t>
            </a:r>
          </a:p>
          <a:p>
            <a:pPr lvl="1"/>
            <a:r>
              <a:rPr lang="en-US" dirty="0" smtClean="0"/>
              <a:t>Astronomy Picture of the Day (APOD)</a:t>
            </a:r>
          </a:p>
          <a:p>
            <a:pPr lvl="2"/>
            <a:r>
              <a:rPr lang="en-US" dirty="0" smtClean="0"/>
              <a:t>A popular online astronomy archive</a:t>
            </a:r>
          </a:p>
          <a:p>
            <a:pPr lvl="2"/>
            <a:r>
              <a:rPr lang="en-US" dirty="0" smtClean="0"/>
              <a:t>Thousands of handpicked picture since 1995</a:t>
            </a:r>
          </a:p>
          <a:p>
            <a:pPr lvl="2"/>
            <a:r>
              <a:rPr lang="en-US" dirty="0" smtClean="0"/>
              <a:t>Annotated astronomical images on the Internet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774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distance measure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Visual distance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Grayscale</a:t>
            </a:r>
            <a:r>
              <a:rPr lang="en-US" dirty="0" smtClean="0">
                <a:solidFill>
                  <a:srgbClr val="0000FF"/>
                </a:solidFill>
              </a:rPr>
              <a:t> image distance</a:t>
            </a:r>
          </a:p>
          <a:p>
            <a:pPr lvl="2"/>
            <a:r>
              <a:rPr lang="en-US" dirty="0" smtClean="0"/>
              <a:t>Borrow the idea of structural similarity index</a:t>
            </a:r>
          </a:p>
          <a:p>
            <a:pPr lvl="2"/>
            <a:r>
              <a:rPr lang="en-US" dirty="0" smtClean="0"/>
              <a:t>Use the grayscale version of image</a:t>
            </a:r>
          </a:p>
          <a:p>
            <a:pPr lvl="2"/>
            <a:r>
              <a:rPr lang="en-US" dirty="0" smtClean="0"/>
              <a:t>Consider luminance, contrast, structure information</a:t>
            </a:r>
          </a:p>
          <a:p>
            <a:pPr lvl="2"/>
            <a:r>
              <a:rPr lang="en-US" dirty="0" smtClean="0"/>
              <a:t>Color information is considered separately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Spectrum image distance</a:t>
            </a:r>
          </a:p>
          <a:p>
            <a:pPr lvl="2"/>
            <a:r>
              <a:rPr lang="en-US" dirty="0" smtClean="0"/>
              <a:t>Use power spectrum of the </a:t>
            </a:r>
            <a:r>
              <a:rPr lang="en-US" dirty="0" err="1" smtClean="0"/>
              <a:t>grayscale</a:t>
            </a:r>
            <a:r>
              <a:rPr lang="en-US" dirty="0" smtClean="0"/>
              <a:t> image</a:t>
            </a:r>
          </a:p>
          <a:p>
            <a:pPr lvl="2"/>
            <a:r>
              <a:rPr lang="en-US" dirty="0" smtClean="0"/>
              <a:t>Compute the similarity through evaluating </a:t>
            </a:r>
            <a:r>
              <a:rPr lang="en-US" dirty="0" err="1" smtClean="0"/>
              <a:t>blockwise</a:t>
            </a:r>
            <a:r>
              <a:rPr lang="en-US" dirty="0" smtClean="0"/>
              <a:t> Pearson linear correlation</a:t>
            </a:r>
          </a:p>
        </p:txBody>
      </p:sp>
    </p:spTree>
    <p:extLst>
      <p:ext uri="{BB962C8B-B14F-4D97-AF65-F5344CB8AC3E}">
        <p14:creationId xmlns:p14="http://schemas.microsoft.com/office/powerpoint/2010/main" val="2665484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797"/>
            <a:ext cx="8229600" cy="1143000"/>
          </a:xfrm>
        </p:spPr>
        <p:txBody>
          <a:bodyPr/>
          <a:lstStyle/>
          <a:p>
            <a:r>
              <a:rPr lang="en-US" dirty="0" smtClean="0"/>
              <a:t>Image distance measure</a:t>
            </a:r>
            <a:endParaRPr lang="en-US" dirty="0"/>
          </a:p>
        </p:txBody>
      </p:sp>
      <p:pic>
        <p:nvPicPr>
          <p:cNvPr id="5" name="Picture 4" descr="ap000509-spectru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939928"/>
            <a:ext cx="1828800" cy="1828800"/>
          </a:xfrm>
          <a:prstGeom prst="rect">
            <a:avLst/>
          </a:prstGeom>
        </p:spPr>
      </p:pic>
      <p:pic>
        <p:nvPicPr>
          <p:cNvPr id="6" name="Picture 5" descr="ap010227-averag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43955"/>
            <a:ext cx="1828800" cy="1828800"/>
          </a:xfrm>
          <a:prstGeom prst="rect">
            <a:avLst/>
          </a:prstGeom>
        </p:spPr>
      </p:pic>
      <p:pic>
        <p:nvPicPr>
          <p:cNvPr id="9" name="Content Placeholder 3" descr="ap000509-averag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>
          <a:xfrm>
            <a:off x="4839060" y="1939928"/>
            <a:ext cx="1828800" cy="1828800"/>
          </a:xfrm>
          <a:prstGeom prst="rect">
            <a:avLst/>
          </a:prstGeom>
        </p:spPr>
      </p:pic>
      <p:pic>
        <p:nvPicPr>
          <p:cNvPr id="10" name="Picture 9" descr="ap010227-spectrum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390" y="4343955"/>
            <a:ext cx="1828800" cy="1828800"/>
          </a:xfrm>
          <a:prstGeom prst="rect">
            <a:avLst/>
          </a:prstGeom>
        </p:spPr>
      </p:pic>
      <p:pic>
        <p:nvPicPr>
          <p:cNvPr id="11" name="Picture 10" descr="ap990528-average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39928"/>
            <a:ext cx="1828800" cy="1828800"/>
          </a:xfrm>
          <a:prstGeom prst="rect">
            <a:avLst/>
          </a:prstGeom>
        </p:spPr>
      </p:pic>
      <p:pic>
        <p:nvPicPr>
          <p:cNvPr id="12" name="Picture 11" descr="ap990528-spectrum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390" y="1939928"/>
            <a:ext cx="1828800" cy="1828800"/>
          </a:xfrm>
          <a:prstGeom prst="rect">
            <a:avLst/>
          </a:prstGeom>
        </p:spPr>
      </p:pic>
      <p:pic>
        <p:nvPicPr>
          <p:cNvPr id="13" name="Picture 12" descr="ap990613-average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0" y="4343955"/>
            <a:ext cx="1828800" cy="1828800"/>
          </a:xfrm>
          <a:prstGeom prst="rect">
            <a:avLst/>
          </a:prstGeom>
        </p:spPr>
      </p:pic>
      <p:pic>
        <p:nvPicPr>
          <p:cNvPr id="14" name="Picture 13" descr="ap990613-spectrum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343955"/>
            <a:ext cx="1828800" cy="1828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17531" y="3768728"/>
            <a:ext cx="537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(a)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399172" y="3768728"/>
            <a:ext cx="537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(b)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2017531" y="6177769"/>
            <a:ext cx="537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(c)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6399172" y="6177769"/>
            <a:ext cx="537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(d)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457199" y="1160797"/>
            <a:ext cx="7534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Images and their </a:t>
            </a:r>
            <a:r>
              <a:rPr lang="en-US" sz="2400" dirty="0" err="1" smtClean="0"/>
              <a:t>grayscale</a:t>
            </a:r>
            <a:r>
              <a:rPr lang="en-US" sz="2400" dirty="0" smtClean="0"/>
              <a:t> frequency spectrum images</a:t>
            </a:r>
          </a:p>
        </p:txBody>
      </p:sp>
    </p:spTree>
    <p:extLst>
      <p:ext uri="{BB962C8B-B14F-4D97-AF65-F5344CB8AC3E}">
        <p14:creationId xmlns:p14="http://schemas.microsoft.com/office/powerpoint/2010/main" val="3692306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distance measure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Visual distance (continued)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Color histogram distance</a:t>
            </a:r>
          </a:p>
          <a:p>
            <a:pPr lvl="2"/>
            <a:r>
              <a:rPr lang="en-US" dirty="0" smtClean="0"/>
              <a:t>Sample each of the R, G, B channels into eight level (i.e., a color histogram of 512 entries)</a:t>
            </a:r>
          </a:p>
          <a:p>
            <a:pPr lvl="2"/>
            <a:r>
              <a:rPr lang="en-US" dirty="0" smtClean="0"/>
              <a:t>Use the symmetric Jensen-Shannon divergence to  measure the difference among histograms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24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distance measure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1473"/>
          </a:xfrm>
        </p:spPr>
        <p:txBody>
          <a:bodyPr>
            <a:normAutofit/>
          </a:bodyPr>
          <a:lstStyle/>
          <a:p>
            <a:r>
              <a:rPr lang="en-US" dirty="0" smtClean="0"/>
              <a:t>Textual distance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Keyword list distance</a:t>
            </a:r>
          </a:p>
          <a:p>
            <a:pPr lvl="2"/>
            <a:r>
              <a:rPr lang="en-US" dirty="0" smtClean="0"/>
              <a:t>Extract meta-tagged keywords in the HTML</a:t>
            </a:r>
          </a:p>
          <a:p>
            <a:pPr lvl="2"/>
            <a:r>
              <a:rPr lang="en-US" dirty="0" smtClean="0"/>
              <a:t>Distance between two keywords is measured by their edit distance</a:t>
            </a:r>
          </a:p>
          <a:p>
            <a:pPr lvl="2"/>
            <a:r>
              <a:rPr lang="en-US" dirty="0" smtClean="0"/>
              <a:t>Distance between two lists of keyword is given by the average minimum distance values of keyword pairs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Hyperlink list distance</a:t>
            </a:r>
          </a:p>
          <a:p>
            <a:pPr lvl="2"/>
            <a:r>
              <a:rPr lang="en-US" dirty="0"/>
              <a:t>An </a:t>
            </a:r>
            <a:r>
              <a:rPr lang="en-US" dirty="0">
                <a:solidFill>
                  <a:srgbClr val="FF0000"/>
                </a:solidFill>
              </a:rPr>
              <a:t>internal</a:t>
            </a:r>
            <a:r>
              <a:rPr lang="en-US" dirty="0"/>
              <a:t> link: a URL in the same website</a:t>
            </a:r>
          </a:p>
          <a:p>
            <a:pPr lvl="2"/>
            <a:r>
              <a:rPr lang="en-US" dirty="0"/>
              <a:t>An </a:t>
            </a:r>
            <a:r>
              <a:rPr lang="en-US" dirty="0">
                <a:solidFill>
                  <a:srgbClr val="FF0000"/>
                </a:solidFill>
              </a:rPr>
              <a:t>external</a:t>
            </a:r>
            <a:r>
              <a:rPr lang="en-US" dirty="0"/>
              <a:t> link: a URL in a different </a:t>
            </a:r>
            <a:r>
              <a:rPr lang="en-US" dirty="0" smtClean="0"/>
              <a:t>website</a:t>
            </a:r>
          </a:p>
          <a:p>
            <a:pPr lvl="2"/>
            <a:r>
              <a:rPr lang="en-US" dirty="0" smtClean="0"/>
              <a:t>Split the hyperlink into subdomains</a:t>
            </a:r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815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distance measure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Visual distance only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pod-040225-im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358369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23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distance measure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Textual distance only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pod-040225-tx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373121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42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</TotalTime>
  <Words>745</Words>
  <Application>Microsoft Macintosh PowerPoint</Application>
  <PresentationFormat>On-screen Show (4:3)</PresentationFormat>
  <Paragraphs>142</Paragraphs>
  <Slides>26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iMap: A stable layout for navigating large image collections with embedded search</vt:lpstr>
      <vt:lpstr>Introduction</vt:lpstr>
      <vt:lpstr>Introduction</vt:lpstr>
      <vt:lpstr>Image distance measure</vt:lpstr>
      <vt:lpstr>Image distance measure</vt:lpstr>
      <vt:lpstr>Image distance measure</vt:lpstr>
      <vt:lpstr>Image distance measure</vt:lpstr>
      <vt:lpstr>Image distance measure</vt:lpstr>
      <vt:lpstr>Image distance measure</vt:lpstr>
      <vt:lpstr>Image distance measure</vt:lpstr>
      <vt:lpstr>Image ranking and clustering</vt:lpstr>
      <vt:lpstr>Image layout and interaction</vt:lpstr>
      <vt:lpstr>Image layout and interaction</vt:lpstr>
      <vt:lpstr>Image layout and interaction</vt:lpstr>
      <vt:lpstr>Image layout and interaction</vt:lpstr>
      <vt:lpstr>Image layout and interaction</vt:lpstr>
      <vt:lpstr>Image layout and interaction</vt:lpstr>
      <vt:lpstr>Image layout and interaction</vt:lpstr>
      <vt:lpstr>Image layout and interaction</vt:lpstr>
      <vt:lpstr>Image layout and interaction</vt:lpstr>
      <vt:lpstr>Image layout and interaction</vt:lpstr>
      <vt:lpstr>User study</vt:lpstr>
      <vt:lpstr>User study</vt:lpstr>
      <vt:lpstr>User study</vt:lpstr>
      <vt:lpstr>Conclusion and future work</vt:lpstr>
      <vt:lpstr>Acknowledgements</vt:lpstr>
    </vt:vector>
  </TitlesOfParts>
  <Company>Michigan 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iMap: A stable layout for navigating large image collections with embedded search</dc:title>
  <dc:creator>Jun Tao</dc:creator>
  <cp:lastModifiedBy>Chaoli Wang</cp:lastModifiedBy>
  <cp:revision>76</cp:revision>
  <dcterms:created xsi:type="dcterms:W3CDTF">2013-01-22T15:25:16Z</dcterms:created>
  <dcterms:modified xsi:type="dcterms:W3CDTF">2014-11-24T15:21:52Z</dcterms:modified>
</cp:coreProperties>
</file>