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40" r:id="rId3"/>
    <p:sldId id="443" r:id="rId4"/>
    <p:sldId id="463" r:id="rId5"/>
    <p:sldId id="434" r:id="rId6"/>
    <p:sldId id="448" r:id="rId7"/>
    <p:sldId id="447" r:id="rId8"/>
    <p:sldId id="446" r:id="rId9"/>
    <p:sldId id="449" r:id="rId10"/>
    <p:sldId id="461" r:id="rId11"/>
    <p:sldId id="450" r:id="rId12"/>
    <p:sldId id="451" r:id="rId13"/>
    <p:sldId id="452" r:id="rId14"/>
    <p:sldId id="453" r:id="rId15"/>
    <p:sldId id="433" r:id="rId16"/>
    <p:sldId id="455" r:id="rId17"/>
    <p:sldId id="435" r:id="rId18"/>
    <p:sldId id="458" r:id="rId19"/>
    <p:sldId id="437" r:id="rId20"/>
    <p:sldId id="459" r:id="rId21"/>
    <p:sldId id="438" r:id="rId22"/>
    <p:sldId id="351" r:id="rId2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6666FF"/>
    <a:srgbClr val="FF9900"/>
    <a:srgbClr val="66FF66"/>
    <a:srgbClr val="FF6600"/>
    <a:srgbClr val="6666CC"/>
    <a:srgbClr val="3333CC"/>
    <a:srgbClr val="9999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76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3C0336-2627-2642-A188-4EEF9E426BD9}" type="datetime1">
              <a:rPr lang="en-US"/>
              <a:pPr/>
              <a:t>11/24/14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DE544B-36A3-224A-878F-58E69B6B82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46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3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BEF08C-5709-F14E-8124-855B0F98019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7188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61F2807-BADB-6347-A83E-D62AAC91420F}" type="slidenum">
              <a:rPr lang="en-US" altLang="zh-CN" sz="1200"/>
              <a:pPr eaLnBrk="1" hangingPunct="1"/>
              <a:t>1</a:t>
            </a:fld>
            <a:endParaRPr lang="en-US" altLang="zh-CN" sz="120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17DF0F3-9C2E-5B49-A5F2-2586FDBA60B7}" type="slidenum">
              <a:rPr lang="en-US" altLang="zh-CN" sz="1200"/>
              <a:pPr eaLnBrk="1" hangingPunct="1"/>
              <a:t>18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93B4694-7A48-3F41-85DE-0661CEB61D8E}" type="slidenum">
              <a:rPr lang="en-US" altLang="zh-CN" sz="1200"/>
              <a:pPr eaLnBrk="1" hangingPunct="1"/>
              <a:t>22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B55C9C8-440E-304D-B12B-DEB59883CF93}" type="slidenum">
              <a:rPr lang="en-US" altLang="zh-CN" sz="1200"/>
              <a:pPr eaLnBrk="1" hangingPunct="1"/>
              <a:t>2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AC2E8FF-5B1E-E148-A1B1-5F8460495E17}" type="slidenum">
              <a:rPr lang="en-US" altLang="zh-CN" sz="1200"/>
              <a:pPr eaLnBrk="1" hangingPunct="1"/>
              <a:t>3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689A04C-92F5-D746-991C-9590AB328667}" type="slidenum">
              <a:rPr lang="en-US" altLang="zh-CN" sz="1200"/>
              <a:pPr eaLnBrk="1" hangingPunct="1"/>
              <a:t>6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D3775AF-3E03-EF41-A41D-0BC015C5132B}" type="slidenum">
              <a:rPr lang="en-US" altLang="zh-CN" sz="1200"/>
              <a:pPr eaLnBrk="1" hangingPunct="1"/>
              <a:t>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0FC545E-1CD8-0841-9216-36F474BF08A7}" type="slidenum">
              <a:rPr lang="en-US" altLang="zh-CN" sz="1200"/>
              <a:pPr eaLnBrk="1" hangingPunct="1"/>
              <a:t>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EB3589A-EED7-B149-A6E8-722CDE5E38ED}" type="slidenum">
              <a:rPr lang="en-US" altLang="zh-CN" sz="1200"/>
              <a:pPr eaLnBrk="1" hangingPunct="1"/>
              <a:t>11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5A6F70F-FD46-3B4F-BCA4-C197E8FF8817}" type="slidenum">
              <a:rPr lang="en-US" altLang="zh-CN" sz="1200"/>
              <a:pPr eaLnBrk="1" hangingPunct="1"/>
              <a:t>14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3925D8A-B268-2C4D-8CC7-E83D06ECB1AF}" type="slidenum">
              <a:rPr lang="en-US" altLang="zh-CN" sz="1200"/>
              <a:pPr eaLnBrk="1" hangingPunct="1"/>
              <a:t>16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3C19D-6373-574E-B80F-D7ED0251954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0172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76225A-584C-1140-9C33-40F265C95F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696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E2971-9491-5848-B52C-D64FBCDB24A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757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8CC4CF-C982-3C4C-8069-E07195ED8BF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390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203AD-92FE-DB4D-A23C-D3252DA0995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655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347A9E-90F3-F64E-88C7-2427D12EEA4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35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2323A-A1BF-AB4C-9648-19813409AFF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118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A9739-2773-AC45-98A6-0120CE8F9BB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80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16FEE-6FA4-E04E-8775-4E01EB031FF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7868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88BE9-0E4C-D448-BEC1-0A395F3B2AF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7562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CA054-1206-784A-90AF-43605E5A010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206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rbe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rbe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rbel" charset="0"/>
              </a:defRPr>
            </a:lvl1pPr>
          </a:lstStyle>
          <a:p>
            <a:fld id="{4D16C7ED-01F7-3F45-9B5C-70DEAFE0922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rbel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4"/>
          <p:cNvGrpSpPr>
            <a:grpSpLocks/>
          </p:cNvGrpSpPr>
          <p:nvPr/>
        </p:nvGrpSpPr>
        <p:grpSpPr bwMode="auto">
          <a:xfrm>
            <a:off x="685800" y="0"/>
            <a:ext cx="7823200" cy="6858000"/>
            <a:chOff x="685800" y="0"/>
            <a:chExt cx="7823200" cy="6858000"/>
          </a:xfrm>
        </p:grpSpPr>
        <p:pic>
          <p:nvPicPr>
            <p:cNvPr id="15366" name="Picture 6" descr="case-study-5cp-main-region-v2.bmp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302000"/>
              <a:ext cx="3556000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7" descr="case-study-5cp-main-region-v3.bmp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302000"/>
              <a:ext cx="3556000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2" descr="vf_whole.bmp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0"/>
              <a:ext cx="3556000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" descr="g_fullE.bmp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0"/>
              <a:ext cx="3556000" cy="355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25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762000"/>
            <a:ext cx="8534400" cy="1470025"/>
          </a:xfrm>
        </p:spPr>
        <p:txBody>
          <a:bodyPr/>
          <a:lstStyle/>
          <a:p>
            <a:pPr eaLnBrk="1" hangingPunct="1"/>
            <a:r>
              <a:rPr lang="en-US" altLang="zh-CN" sz="4000">
                <a:latin typeface="Corbel" charset="0"/>
                <a:ea typeface="宋体" charset="0"/>
                <a:cs typeface="宋体" charset="0"/>
              </a:rPr>
              <a:t>FlowGraph: A Compound Hierarchical Graph for Flow Field Exploration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67000"/>
            <a:ext cx="7543800" cy="2971800"/>
          </a:xfrm>
        </p:spPr>
        <p:txBody>
          <a:bodyPr/>
          <a:lstStyle/>
          <a:p>
            <a:pPr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Jun Ma, Chaoli Wang, Ching-Kuang Shene</a:t>
            </a:r>
          </a:p>
          <a:p>
            <a:pPr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Michigan Technological University</a:t>
            </a:r>
          </a:p>
          <a:p>
            <a:pPr eaLnBrk="1" hangingPunct="1"/>
            <a:endParaRPr lang="en-US" altLang="zh-CN" sz="2800">
              <a:latin typeface="Corbel" charset="0"/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Presented at IEEE Pacific Visualization Symposium</a:t>
            </a:r>
          </a:p>
          <a:p>
            <a:pPr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1 March 2013</a:t>
            </a:r>
          </a:p>
          <a:p>
            <a:pPr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Sydney, Australia</a:t>
            </a:r>
          </a:p>
        </p:txBody>
      </p:sp>
      <p:pic>
        <p:nvPicPr>
          <p:cNvPr id="15365" name="Picture 8" descr="logo_p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18188"/>
            <a:ext cx="26765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Screen shot 2013-01-18 at 11.46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288"/>
            <a:ext cx="91440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Screen shot 2013-01-18 at 11.47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3875088"/>
            <a:ext cx="6415087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标题 1"/>
          <p:cNvSpPr>
            <a:spLocks/>
          </p:cNvSpPr>
          <p:nvPr/>
        </p:nvSpPr>
        <p:spPr bwMode="auto">
          <a:xfrm>
            <a:off x="457200" y="131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Time and storage cost</a:t>
            </a:r>
          </a:p>
        </p:txBody>
      </p:sp>
      <p:sp>
        <p:nvSpPr>
          <p:cNvPr id="30725" name="Text Box 389"/>
          <p:cNvSpPr txBox="1">
            <a:spLocks noChangeArrowheads="1"/>
          </p:cNvSpPr>
          <p:nvPr/>
        </p:nvSpPr>
        <p:spPr bwMode="auto">
          <a:xfrm>
            <a:off x="152400" y="4848225"/>
            <a:ext cx="2514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000">
                <a:latin typeface="Corbel" charset="0"/>
              </a:rPr>
              <a:t>It takes up to 15 minutes and the required storage is less than 40MB</a:t>
            </a:r>
          </a:p>
        </p:txBody>
      </p:sp>
      <p:sp>
        <p:nvSpPr>
          <p:cNvPr id="6" name="Rectangle 5"/>
          <p:cNvSpPr/>
          <p:nvPr/>
        </p:nvSpPr>
        <p:spPr>
          <a:xfrm>
            <a:off x="4343400" y="5664200"/>
            <a:ext cx="1219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4800" y="5080000"/>
            <a:ext cx="121920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524000"/>
            <a:ext cx="8686800" cy="4419600"/>
          </a:xfrm>
        </p:spPr>
        <p:txBody>
          <a:bodyPr/>
          <a:lstStyle/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Apply a force-directed graph layout algorithm to draw FlowGraph in 2D</a:t>
            </a:r>
          </a:p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How to update the graph during hierarchical exploration?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Apply a triangulation to the underlying coarsest level of the graph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Consider a set of additional forces to reposition the nodes to</a:t>
            </a:r>
          </a:p>
          <a:p>
            <a:pPr marL="1211263" lvl="2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Reduce the overlap</a:t>
            </a:r>
          </a:p>
          <a:p>
            <a:pPr marL="1211263" lvl="2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Maintain the topology</a:t>
            </a:r>
          </a:p>
          <a:p>
            <a:pPr marL="811213" lvl="1" eaLnBrk="1" hangingPunct="1"/>
            <a:endParaRPr lang="en-US" altLang="zh-CN">
              <a:latin typeface="Corbel" charset="0"/>
              <a:ea typeface="宋体" charset="0"/>
              <a:cs typeface="宋体" charset="0"/>
            </a:endParaRPr>
          </a:p>
        </p:txBody>
      </p:sp>
      <p:sp>
        <p:nvSpPr>
          <p:cNvPr id="31747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FlowGraph drawing (1)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lume_g1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plume_t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FlowGraph drawing (2)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63246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sz="2000">
                <a:solidFill>
                  <a:schemeClr val="tx2"/>
                </a:solidFill>
                <a:latin typeface="Corbel" charset="0"/>
              </a:rPr>
              <a:t>Orange square: R-node</a:t>
            </a:r>
          </a:p>
          <a:p>
            <a:pPr algn="ctr" eaLnBrk="1" hangingPunct="1"/>
            <a:r>
              <a:rPr lang="en-US" altLang="zh-CN" sz="2000">
                <a:solidFill>
                  <a:schemeClr val="tx2"/>
                </a:solidFill>
                <a:latin typeface="Corbel" charset="0"/>
              </a:rPr>
              <a:t>Yellow circle: L-node</a:t>
            </a:r>
          </a:p>
          <a:p>
            <a:pPr algn="ctr" eaLnBrk="1" hangingPunct="1"/>
            <a:endParaRPr lang="en-US" altLang="zh-CN" sz="2000">
              <a:solidFill>
                <a:schemeClr val="tx2"/>
              </a:solidFill>
              <a:latin typeface="Corbe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plume_g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plume_t2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FlowGraph drawing (3)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524000"/>
            <a:ext cx="8686800" cy="4419600"/>
          </a:xfrm>
        </p:spPr>
        <p:txBody>
          <a:bodyPr/>
          <a:lstStyle/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Standard exploration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Hierarchical exploration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Brushing and linking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Filtering and querying</a:t>
            </a:r>
          </a:p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Specific to FlowGraph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Path comparison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Region comparison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Graph transition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Path illustration</a:t>
            </a:r>
          </a:p>
          <a:p>
            <a:pPr marL="811213" lvl="1" eaLnBrk="1" hangingPunct="1"/>
            <a:endParaRPr lang="en-US" altLang="zh-CN">
              <a:latin typeface="Corbel" charset="0"/>
              <a:ea typeface="宋体" charset="0"/>
              <a:cs typeface="宋体" charset="0"/>
            </a:endParaRPr>
          </a:p>
        </p:txBody>
      </p:sp>
      <p:sp>
        <p:nvSpPr>
          <p:cNvPr id="35843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FlowGraph exploration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iticalpoints_finding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Expanding L-node</a:t>
            </a:r>
          </a:p>
        </p:txBody>
      </p:sp>
      <p:pic>
        <p:nvPicPr>
          <p:cNvPr id="38915" name="Picture 3" descr="computer_room_vf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omputer_room_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de_querying_supernova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Path illustration</a:t>
            </a:r>
          </a:p>
        </p:txBody>
      </p:sp>
      <p:pic>
        <p:nvPicPr>
          <p:cNvPr id="41987" name="Picture 5" descr="tornado_g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8" descr="tornado_v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h_animation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524000"/>
            <a:ext cx="8686800" cy="4419600"/>
          </a:xfrm>
        </p:spPr>
        <p:txBody>
          <a:bodyPr/>
          <a:lstStyle/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Occlusion and clutter challenge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Poor scaling from 2D flow to 3D flow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Possible to reduce but impossible to eliminate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Prevent occlusion-free observation and comparison of streamline relationships</a:t>
            </a:r>
          </a:p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Visual exploration challenge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Streamlines are difficult to pick in 3D</a:t>
            </a:r>
          </a:p>
          <a:p>
            <a:pPr marL="811213" lvl="1" eaLnBrk="1" hangingPunct="1"/>
            <a:r>
              <a:rPr lang="en-US" altLang="zh-CN" sz="2600">
                <a:latin typeface="Corbel" charset="0"/>
                <a:ea typeface="宋体" charset="0"/>
                <a:cs typeface="宋体" charset="0"/>
              </a:rPr>
              <a:t>Difficult to observe streamlines and their spatial relationships in a controllable fashion</a:t>
            </a:r>
          </a:p>
          <a:p>
            <a:pPr marL="411163" eaLnBrk="1" hangingPunct="1"/>
            <a:endParaRPr lang="en-US" altLang="zh-CN">
              <a:latin typeface="Corbel" charset="0"/>
              <a:ea typeface="宋体" charset="0"/>
              <a:cs typeface="宋体" charset="0"/>
            </a:endParaRPr>
          </a:p>
          <a:p>
            <a:pPr marL="411163" eaLnBrk="1" hangingPunct="1"/>
            <a:endParaRPr lang="en-US" altLang="zh-CN">
              <a:latin typeface="Corbel" charset="0"/>
              <a:ea typeface="宋体" charset="0"/>
              <a:cs typeface="宋体" charset="0"/>
            </a:endParaRPr>
          </a:p>
        </p:txBody>
      </p:sp>
      <p:sp>
        <p:nvSpPr>
          <p:cNvPr id="17411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3600">
                <a:solidFill>
                  <a:schemeClr val="tx2"/>
                </a:solidFill>
                <a:latin typeface="Corbel" charset="0"/>
              </a:rPr>
              <a:t>Challenges for 3D streamline visualization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path-comp-two-swirls-g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path-comp-two-swirls-v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Path comparison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ttern_detection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066800"/>
            <a:ext cx="8686800" cy="4745038"/>
          </a:xfrm>
        </p:spPr>
        <p:txBody>
          <a:bodyPr/>
          <a:lstStyle/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FlowGraph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Address intrinsic difficulty when visualizing and understanding 3D streamlines and their spatial relationships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Extract essential information from flow data to enable analytics reasoning facilitated by interactive visual interface</a:t>
            </a:r>
          </a:p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Future work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Tackle </a:t>
            </a:r>
            <a:r>
              <a:rPr lang="en-US" altLang="zh-CN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time-varying</a:t>
            </a:r>
            <a:r>
              <a:rPr lang="en-US" altLang="zh-CN">
                <a:latin typeface="Corbel" charset="0"/>
                <a:ea typeface="宋体" charset="0"/>
                <a:cs typeface="宋体" charset="0"/>
              </a:rPr>
              <a:t> flow fields: pathlines (4D to 2D)</a:t>
            </a:r>
          </a:p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Acknowledgements</a:t>
            </a:r>
          </a:p>
          <a:p>
            <a:pPr marL="811213" lvl="1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U.S. National Science Foundation</a:t>
            </a:r>
          </a:p>
          <a:p>
            <a:pPr marL="411163" eaLnBrk="1" hangingPunct="1"/>
            <a:endParaRPr lang="en-US" altLang="zh-CN" sz="3600">
              <a:latin typeface="Corbel" charset="0"/>
              <a:ea typeface="宋体" charset="0"/>
              <a:cs typeface="宋体" charset="0"/>
            </a:endParaRPr>
          </a:p>
          <a:p>
            <a:pPr marL="411163" eaLnBrk="1" hangingPunct="1"/>
            <a:endParaRPr lang="en-US" altLang="zh-CN" sz="3600">
              <a:latin typeface="Corbel" charset="0"/>
              <a:ea typeface="宋体" charset="0"/>
              <a:cs typeface="宋体" charset="0"/>
            </a:endParaRPr>
          </a:p>
        </p:txBody>
      </p:sp>
      <p:sp>
        <p:nvSpPr>
          <p:cNvPr id="47107" name="标题 1"/>
          <p:cNvSpPr>
            <a:spLocks/>
          </p:cNvSpPr>
          <p:nvPr/>
        </p:nvSpPr>
        <p:spPr bwMode="auto"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Summary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524000"/>
            <a:ext cx="8686800" cy="4419600"/>
          </a:xfrm>
        </p:spPr>
        <p:txBody>
          <a:bodyPr/>
          <a:lstStyle/>
          <a:p>
            <a:pPr marL="411163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Flow Web [Xu and Shen 2010]</a:t>
            </a:r>
            <a:endParaRPr lang="en-US" altLang="zh-CN" sz="2400">
              <a:latin typeface="Corbel" charset="0"/>
              <a:ea typeface="宋体" charset="0"/>
              <a:cs typeface="宋体" charset="0"/>
            </a:endParaRPr>
          </a:p>
          <a:p>
            <a:pPr marL="811213" lvl="1"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Nodes are spatial regions that are </a:t>
            </a:r>
            <a:r>
              <a:rPr lang="en-US" altLang="zh-CN" sz="24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hierarchically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organized</a:t>
            </a:r>
          </a:p>
          <a:p>
            <a:pPr marL="811213" lvl="1"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Edges indicate the number of particles traveling in between</a:t>
            </a:r>
          </a:p>
          <a:p>
            <a:pPr marL="811213" lvl="1"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Do not store information about streamline clusters</a:t>
            </a:r>
          </a:p>
          <a:p>
            <a:pPr marL="811213" lvl="1"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Queries such as identifying streamline bundles become a trial-and-error process</a:t>
            </a:r>
          </a:p>
          <a:p>
            <a:pPr marL="411163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Our FlowGraph</a:t>
            </a:r>
            <a:endParaRPr lang="en-US" altLang="zh-CN" sz="2400">
              <a:latin typeface="Corbel" charset="0"/>
              <a:ea typeface="宋体" charset="0"/>
              <a:cs typeface="宋体" charset="0"/>
            </a:endParaRPr>
          </a:p>
          <a:p>
            <a:pPr marL="811213" lvl="1"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Explicitly store information about streamline clusters</a:t>
            </a:r>
          </a:p>
          <a:p>
            <a:pPr marL="811213" lvl="1"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Extend Flow Web to a </a:t>
            </a:r>
            <a:r>
              <a:rPr lang="en-US" altLang="zh-CN" sz="24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compound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graph representation</a:t>
            </a:r>
          </a:p>
          <a:p>
            <a:pPr marL="811213" lvl="1" eaLnBrk="1" hangingPunct="1"/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Allow full exploration of streamline clusters, spatial regions and their interconnections</a:t>
            </a:r>
          </a:p>
        </p:txBody>
      </p:sp>
      <p:sp>
        <p:nvSpPr>
          <p:cNvPr id="19459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Flow Web vs. FlowGraph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8600"/>
            <a:ext cx="9113837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erarachical_exploration_conver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8600"/>
            <a:ext cx="9144000" cy="641985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4495800"/>
            <a:ext cx="457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r>
              <a:rPr lang="en-US" altLang="zh-CN" sz="2000">
                <a:latin typeface="Corbel" charset="0"/>
              </a:rPr>
              <a:t>Orange square: R-node</a:t>
            </a:r>
          </a:p>
          <a:p>
            <a:pPr algn="ctr" eaLnBrk="1" hangingPunct="1"/>
            <a:r>
              <a:rPr lang="en-US" altLang="zh-CN" sz="2000">
                <a:latin typeface="Corbel" charset="0"/>
              </a:rPr>
              <a:t>Yellow circle: L-node</a:t>
            </a:r>
          </a:p>
          <a:p>
            <a:pPr algn="ctr" eaLnBrk="1" hangingPunct="1"/>
            <a:endParaRPr lang="en-US" altLang="zh-CN" sz="2000">
              <a:latin typeface="Corbe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295400"/>
            <a:ext cx="8686800" cy="5105400"/>
          </a:xfrm>
        </p:spPr>
        <p:txBody>
          <a:bodyPr/>
          <a:lstStyle/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Two kinds of nodes</a:t>
            </a:r>
            <a:endParaRPr lang="en-US" altLang="zh-CN" sz="2800">
              <a:latin typeface="Corbel" charset="0"/>
              <a:ea typeface="宋体" charset="0"/>
              <a:cs typeface="宋体" charset="0"/>
            </a:endParaRPr>
          </a:p>
          <a:p>
            <a:pPr marL="811213" lvl="1" eaLnBrk="1" hangingPunct="1"/>
            <a:r>
              <a:rPr lang="en-US" altLang="zh-CN" sz="32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R-nodes (spatial regions)</a:t>
            </a:r>
            <a:endParaRPr lang="en-US" altLang="zh-CN" sz="3200">
              <a:latin typeface="Corbel" charset="0"/>
              <a:ea typeface="宋体" charset="0"/>
              <a:cs typeface="宋体" charset="0"/>
            </a:endParaRPr>
          </a:p>
          <a:p>
            <a:pPr marL="1211263" lvl="2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Spatial regions partitioned in an octree manner</a:t>
            </a:r>
          </a:p>
          <a:p>
            <a:pPr marL="1211263" lvl="2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Stop the </a:t>
            </a:r>
            <a:r>
              <a:rPr lang="en-US" altLang="zh-CN" sz="2800" i="1">
                <a:solidFill>
                  <a:srgbClr val="3366FF"/>
                </a:solidFill>
                <a:latin typeface="Corbel" charset="0"/>
                <a:ea typeface="宋体" charset="0"/>
                <a:cs typeface="宋体" charset="0"/>
              </a:rPr>
              <a:t>top-down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 partitioning if the flow entropy is smaller than a given threshold</a:t>
            </a:r>
          </a:p>
          <a:p>
            <a:pPr marL="811213" lvl="1" eaLnBrk="1" hangingPunct="1"/>
            <a:r>
              <a:rPr lang="en-US" altLang="zh-CN" sz="32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L-nodes (streamline clusters)</a:t>
            </a:r>
            <a:endParaRPr lang="en-US" altLang="zh-CN" sz="3200">
              <a:latin typeface="Corbel" charset="0"/>
              <a:ea typeface="宋体" charset="0"/>
              <a:cs typeface="宋体" charset="0"/>
            </a:endParaRPr>
          </a:p>
          <a:p>
            <a:pPr marL="1211263" lvl="2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Streamline clusters organized hierarchically</a:t>
            </a:r>
          </a:p>
          <a:p>
            <a:pPr marL="1211263" lvl="2" eaLnBrk="1" hangingPunct="1"/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Group spatially neighboring and geometrically similar streamlines in a </a:t>
            </a:r>
            <a:r>
              <a:rPr lang="en-US" altLang="zh-CN" sz="2800" i="1">
                <a:solidFill>
                  <a:srgbClr val="3366FF"/>
                </a:solidFill>
                <a:latin typeface="Corbel" charset="0"/>
                <a:ea typeface="宋体" charset="0"/>
                <a:cs typeface="宋体" charset="0"/>
              </a:rPr>
              <a:t>bottom-up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 manner (more detail to come)</a:t>
            </a:r>
          </a:p>
        </p:txBody>
      </p:sp>
      <p:sp>
        <p:nvSpPr>
          <p:cNvPr id="23555" name="标题 1"/>
          <p:cNvSpPr>
            <a:spLocks/>
          </p:cNvSpPr>
          <p:nvPr/>
        </p:nvSpPr>
        <p:spPr bwMode="auto">
          <a:xfrm>
            <a:off x="457200" y="512763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FlowGraph definition (1)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316038"/>
            <a:ext cx="8686800" cy="4419600"/>
          </a:xfrm>
        </p:spPr>
        <p:txBody>
          <a:bodyPr/>
          <a:lstStyle/>
          <a:p>
            <a:pPr marL="411163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Three kinds of weighted edges</a:t>
            </a:r>
            <a:endParaRPr lang="en-US" altLang="zh-CN" sz="2800">
              <a:latin typeface="Corbel" charset="0"/>
              <a:ea typeface="宋体" charset="0"/>
              <a:cs typeface="宋体" charset="0"/>
            </a:endParaRPr>
          </a:p>
          <a:p>
            <a:pPr marL="811213" lvl="1" eaLnBrk="1" hangingPunct="1"/>
            <a:r>
              <a:rPr lang="en-US" altLang="zh-CN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R-R edges</a:t>
            </a:r>
            <a:endParaRPr lang="en-US" altLang="zh-CN">
              <a:latin typeface="Corbel" charset="0"/>
              <a:ea typeface="宋体" charset="0"/>
              <a:cs typeface="宋体" charset="0"/>
            </a:endParaRPr>
          </a:p>
          <a:p>
            <a:pPr marL="1211263" lvl="2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Record the number of common streamlines shared between two R-nodes at the same level of the space hierarchy</a:t>
            </a:r>
          </a:p>
          <a:p>
            <a:pPr marL="811213" lvl="1" eaLnBrk="1" hangingPunct="1"/>
            <a:r>
              <a:rPr lang="en-US" altLang="zh-CN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L-L edges</a:t>
            </a:r>
            <a:endParaRPr lang="en-US" altLang="zh-CN">
              <a:latin typeface="Corbel" charset="0"/>
              <a:ea typeface="宋体" charset="0"/>
              <a:cs typeface="宋体" charset="0"/>
            </a:endParaRPr>
          </a:p>
          <a:p>
            <a:pPr marL="1211263" lvl="2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Record the number of common leaf-level regions traversed in order between two L-nodes at the same level of the streamline hierarchy</a:t>
            </a:r>
          </a:p>
          <a:p>
            <a:pPr marL="811213" lvl="1" eaLnBrk="1" hangingPunct="1"/>
            <a:r>
              <a:rPr lang="en-US" altLang="zh-CN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L-R edges</a:t>
            </a:r>
            <a:endParaRPr lang="en-US" altLang="zh-CN">
              <a:latin typeface="Corbel" charset="0"/>
              <a:ea typeface="宋体" charset="0"/>
              <a:cs typeface="宋体" charset="0"/>
            </a:endParaRPr>
          </a:p>
          <a:p>
            <a:pPr marL="1211263" lvl="2" eaLnBrk="1" hangingPunct="1"/>
            <a:r>
              <a:rPr lang="en-US" altLang="zh-CN">
                <a:latin typeface="Corbel" charset="0"/>
                <a:ea typeface="宋体" charset="0"/>
                <a:cs typeface="宋体" charset="0"/>
              </a:rPr>
              <a:t>Record the number of streamlines in the L-node passing through the R-node between a L-node and a R-node</a:t>
            </a:r>
          </a:p>
          <a:p>
            <a:pPr marL="1211263" lvl="2" eaLnBrk="1" hangingPunct="1"/>
            <a:endParaRPr lang="en-US" altLang="zh-CN">
              <a:latin typeface="Corbel" charset="0"/>
              <a:ea typeface="宋体" charset="0"/>
              <a:cs typeface="宋体" charset="0"/>
            </a:endParaRPr>
          </a:p>
        </p:txBody>
      </p:sp>
      <p:sp>
        <p:nvSpPr>
          <p:cNvPr id="25603" name="标题 1"/>
          <p:cNvSpPr>
            <a:spLocks/>
          </p:cNvSpPr>
          <p:nvPr/>
        </p:nvSpPr>
        <p:spPr bwMode="auto">
          <a:xfrm>
            <a:off x="457200" y="4572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FlowGraph definition (2)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66800" y="3754438"/>
            <a:ext cx="3505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CN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(12, 10, 9, 6, 5, 2, 1)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43400" y="3754438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zh-CN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(1, 2, 3, 5, 6, 9, 10, 11, 12)</a:t>
            </a:r>
          </a:p>
        </p:txBody>
      </p:sp>
      <p:pic>
        <p:nvPicPr>
          <p:cNvPr id="27652" name="Picture 4" descr="Screen shot 2013-01-13 at 5.45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39838"/>
            <a:ext cx="62690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标题 1"/>
          <p:cNvSpPr>
            <a:spLocks/>
          </p:cNvSpPr>
          <p:nvPr/>
        </p:nvSpPr>
        <p:spPr bwMode="auto"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Signature of L-node</a:t>
            </a: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228600" y="4440238"/>
            <a:ext cx="868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54013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800" i="1">
                <a:solidFill>
                  <a:srgbClr val="3366FF"/>
                </a:solidFill>
                <a:latin typeface="Corbel" charset="0"/>
              </a:rPr>
              <a:t>For a single streamline</a:t>
            </a:r>
            <a:r>
              <a:rPr lang="en-US" altLang="zh-CN" sz="2800">
                <a:latin typeface="Corbel" charset="0"/>
              </a:rPr>
              <a:t>: record a </a:t>
            </a:r>
            <a:r>
              <a:rPr lang="en-US" altLang="zh-CN" sz="2800" i="1">
                <a:solidFill>
                  <a:srgbClr val="FF6600"/>
                </a:solidFill>
                <a:latin typeface="Corbel" charset="0"/>
              </a:rPr>
              <a:t>sequence</a:t>
            </a:r>
            <a:r>
              <a:rPr lang="en-US" altLang="zh-CN" sz="2800">
                <a:latin typeface="Corbel" charset="0"/>
              </a:rPr>
              <a:t> of the leaf-level regions the streamline traverses </a:t>
            </a:r>
            <a:r>
              <a:rPr lang="en-US" altLang="zh-CN" sz="2800" i="1">
                <a:solidFill>
                  <a:srgbClr val="FF6600"/>
                </a:solidFill>
                <a:latin typeface="Corbel" charset="0"/>
              </a:rPr>
              <a:t>in order</a:t>
            </a:r>
            <a:endParaRPr lang="en-US" altLang="zh-CN" sz="2800">
              <a:latin typeface="Corbel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800" i="1">
                <a:solidFill>
                  <a:srgbClr val="3366FF"/>
                </a:solidFill>
                <a:latin typeface="Corbel" charset="0"/>
              </a:rPr>
              <a:t>For a group of streamlines</a:t>
            </a:r>
            <a:r>
              <a:rPr lang="en-US" altLang="zh-CN" sz="2800">
                <a:latin typeface="Corbel" charset="0"/>
              </a:rPr>
              <a:t>: record a </a:t>
            </a:r>
            <a:r>
              <a:rPr lang="en-US" altLang="zh-CN" sz="2800" i="1">
                <a:solidFill>
                  <a:srgbClr val="FF6600"/>
                </a:solidFill>
                <a:latin typeface="Corbel" charset="0"/>
              </a:rPr>
              <a:t>set</a:t>
            </a:r>
            <a:r>
              <a:rPr lang="en-US" altLang="zh-CN" sz="2800">
                <a:latin typeface="Corbel" charset="0"/>
              </a:rPr>
              <a:t> of the leaf-level regions traversed by all streamlines </a:t>
            </a:r>
            <a:r>
              <a:rPr lang="en-US" altLang="zh-CN" sz="2800" i="1">
                <a:solidFill>
                  <a:srgbClr val="FF6600"/>
                </a:solidFill>
                <a:latin typeface="Corbel" charset="0"/>
              </a:rPr>
              <a:t>without ordering</a:t>
            </a:r>
            <a:endParaRPr lang="en-US" altLang="zh-CN" sz="2800">
              <a:latin typeface="Corbe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/>
          </p:cNvSpPr>
          <p:nvPr>
            <p:ph type="body" sz="half" idx="4294967295"/>
          </p:nvPr>
        </p:nvSpPr>
        <p:spPr>
          <a:xfrm>
            <a:off x="228600" y="1371600"/>
            <a:ext cx="8686800" cy="4419600"/>
          </a:xfrm>
        </p:spPr>
        <p:txBody>
          <a:bodyPr/>
          <a:lstStyle/>
          <a:p>
            <a:pPr marL="411163" eaLnBrk="1" hangingPunct="1"/>
            <a:r>
              <a:rPr lang="en-US" altLang="zh-CN" sz="2800" i="1">
                <a:solidFill>
                  <a:srgbClr val="3366FF"/>
                </a:solidFill>
                <a:latin typeface="Corbel" charset="0"/>
                <a:ea typeface="宋体" charset="0"/>
                <a:cs typeface="宋体" charset="0"/>
              </a:rPr>
              <a:t>Streamline similarity</a:t>
            </a:r>
            <a:r>
              <a:rPr lang="en-US" altLang="zh-CN" sz="2800">
                <a:solidFill>
                  <a:srgbClr val="3366FF"/>
                </a:solidFill>
                <a:latin typeface="Corbel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between two streamlines </a:t>
            </a:r>
            <a:r>
              <a:rPr lang="en-US" altLang="zh-CN" sz="2800" i="1">
                <a:latin typeface="Times New Roman" charset="0"/>
                <a:ea typeface="宋体" charset="0"/>
                <a:cs typeface="Times New Roman" charset="0"/>
              </a:rPr>
              <a:t>l</a:t>
            </a:r>
            <a:r>
              <a:rPr lang="en-US" altLang="zh-CN" sz="2800" baseline="-25000">
                <a:latin typeface="Times New Roman" charset="0"/>
                <a:ea typeface="宋体" charset="0"/>
                <a:cs typeface="Times New Roman" charset="0"/>
              </a:rPr>
              <a:t>1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 and </a:t>
            </a:r>
            <a:r>
              <a:rPr lang="en-US" altLang="zh-CN" sz="2800" i="1">
                <a:latin typeface="Times New Roman" charset="0"/>
                <a:ea typeface="宋体" charset="0"/>
                <a:cs typeface="Times New Roman" charset="0"/>
              </a:rPr>
              <a:t>l</a:t>
            </a:r>
            <a:r>
              <a:rPr lang="en-US" altLang="zh-CN" sz="2800" baseline="-25000">
                <a:latin typeface="Times New Roman" charset="0"/>
                <a:ea typeface="宋体" charset="0"/>
                <a:cs typeface="Times New Roman" charset="0"/>
              </a:rPr>
              <a:t>2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 (for leaf level L-nodes)</a:t>
            </a:r>
          </a:p>
          <a:p>
            <a:pPr marL="811213" lvl="1" eaLnBrk="1" hangingPunct="1"/>
            <a:r>
              <a:rPr lang="en-US" altLang="zh-CN" sz="24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Longest common subsequence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(LCS) of the signatures of 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l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1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and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l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</a:t>
            </a:r>
          </a:p>
          <a:p>
            <a:pPr marL="811213" lvl="1" eaLnBrk="1" hangingPunct="1"/>
            <a:r>
              <a:rPr lang="en-US" altLang="zh-CN" sz="24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Mean of the closest region distances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(MCR) of the signatures of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l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1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and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l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</a:t>
            </a:r>
          </a:p>
          <a:p>
            <a:pPr marL="411163" eaLnBrk="1" hangingPunct="1"/>
            <a:r>
              <a:rPr lang="en-US" altLang="zh-CN" sz="2800" i="1">
                <a:solidFill>
                  <a:srgbClr val="3366FF"/>
                </a:solidFill>
                <a:latin typeface="Corbel" charset="0"/>
                <a:ea typeface="宋体" charset="0"/>
                <a:cs typeface="宋体" charset="0"/>
              </a:rPr>
              <a:t>Streamline cluster similarity</a:t>
            </a:r>
            <a:r>
              <a:rPr lang="en-US" altLang="zh-CN" sz="2800">
                <a:solidFill>
                  <a:srgbClr val="3366FF"/>
                </a:solidFill>
                <a:latin typeface="Corbel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between two streamline clusters </a:t>
            </a:r>
            <a:r>
              <a:rPr lang="en-US" altLang="zh-CN" sz="2800" i="1">
                <a:latin typeface="Times New Roman" charset="0"/>
                <a:ea typeface="宋体" charset="0"/>
                <a:cs typeface="Times New Roman" charset="0"/>
              </a:rPr>
              <a:t>c</a:t>
            </a:r>
            <a:r>
              <a:rPr lang="en-US" altLang="zh-CN" sz="2800" baseline="-25000">
                <a:latin typeface="Times New Roman" charset="0"/>
                <a:ea typeface="宋体" charset="0"/>
                <a:cs typeface="Times New Roman" charset="0"/>
              </a:rPr>
              <a:t>1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 and </a:t>
            </a:r>
            <a:r>
              <a:rPr lang="en-US" altLang="zh-CN" sz="2800" i="1">
                <a:latin typeface="Times New Roman" charset="0"/>
                <a:ea typeface="宋体" charset="0"/>
                <a:cs typeface="Times New Roman" charset="0"/>
              </a:rPr>
              <a:t>c</a:t>
            </a:r>
            <a:r>
              <a:rPr lang="en-US" altLang="zh-CN" sz="2800" baseline="-25000">
                <a:latin typeface="Times New Roman" charset="0"/>
                <a:ea typeface="宋体" charset="0"/>
                <a:cs typeface="Times New Roman" charset="0"/>
              </a:rPr>
              <a:t>2</a:t>
            </a:r>
            <a:r>
              <a:rPr lang="en-US" altLang="zh-CN" sz="2800">
                <a:latin typeface="Corbel" charset="0"/>
                <a:ea typeface="宋体" charset="0"/>
                <a:cs typeface="宋体" charset="0"/>
              </a:rPr>
              <a:t> (for non-leaf level L-nodes)</a:t>
            </a:r>
          </a:p>
          <a:p>
            <a:pPr marL="811213" lvl="1" eaLnBrk="1" hangingPunct="1"/>
            <a:r>
              <a:rPr lang="en-US" altLang="zh-CN" sz="24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Shared set 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(SS) of the signatures of 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c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1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and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c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</a:t>
            </a:r>
          </a:p>
          <a:p>
            <a:pPr marL="811213" lvl="1" eaLnBrk="1" hangingPunct="1"/>
            <a:r>
              <a:rPr lang="en-US" altLang="zh-CN" sz="2400" i="1">
                <a:solidFill>
                  <a:srgbClr val="FF6600"/>
                </a:solidFill>
                <a:latin typeface="Corbel" charset="0"/>
                <a:ea typeface="宋体" charset="0"/>
                <a:cs typeface="宋体" charset="0"/>
              </a:rPr>
              <a:t>Mean of the closest region distances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(MCR) of the signatures of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c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1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and </a:t>
            </a:r>
            <a:r>
              <a:rPr lang="en-US" altLang="zh-CN" sz="2400" i="1">
                <a:latin typeface="Times New Roman" charset="0"/>
                <a:ea typeface="ＭＳ Ｐゴシック" charset="0"/>
                <a:cs typeface="Times New Roman" charset="0"/>
              </a:rPr>
              <a:t>c</a:t>
            </a:r>
            <a:r>
              <a:rPr lang="en-US" altLang="zh-CN" sz="2400" baseline="-25000">
                <a:latin typeface="Times New Roman" charset="0"/>
                <a:ea typeface="ＭＳ Ｐゴシック" charset="0"/>
                <a:cs typeface="Times New Roman" charset="0"/>
              </a:rPr>
              <a:t>2</a:t>
            </a:r>
            <a:r>
              <a:rPr lang="en-US" altLang="zh-CN" sz="2400">
                <a:latin typeface="Corbel" charset="0"/>
                <a:ea typeface="宋体" charset="0"/>
                <a:cs typeface="宋体" charset="0"/>
              </a:rPr>
              <a:t> </a:t>
            </a:r>
          </a:p>
          <a:p>
            <a:pPr marL="811213" lvl="1" eaLnBrk="1" hangingPunct="1"/>
            <a:endParaRPr lang="en-US" altLang="zh-CN" sz="2400">
              <a:latin typeface="Corbel" charset="0"/>
              <a:ea typeface="宋体" charset="0"/>
              <a:cs typeface="宋体" charset="0"/>
            </a:endParaRPr>
          </a:p>
          <a:p>
            <a:pPr marL="811213" lvl="1" eaLnBrk="1" hangingPunct="1"/>
            <a:endParaRPr lang="en-US" altLang="zh-CN" sz="2400">
              <a:latin typeface="Corbel" charset="0"/>
              <a:ea typeface="宋体" charset="0"/>
              <a:cs typeface="宋体" charset="0"/>
            </a:endParaRPr>
          </a:p>
        </p:txBody>
      </p:sp>
      <p:sp>
        <p:nvSpPr>
          <p:cNvPr id="28675" name="标题 1"/>
          <p:cNvSpPr>
            <a:spLocks/>
          </p:cNvSpPr>
          <p:nvPr/>
        </p:nvSpPr>
        <p:spPr bwMode="auto">
          <a:xfrm>
            <a:off x="457200" y="4572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altLang="zh-CN" sz="4000">
                <a:solidFill>
                  <a:schemeClr val="tx2"/>
                </a:solidFill>
                <a:latin typeface="Corbel" charset="0"/>
              </a:rPr>
              <a:t>Streamline hierarchy construction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rbel"/>
        <a:ea typeface="宋体"/>
        <a:cs typeface="宋体"/>
      </a:majorFont>
      <a:minorFont>
        <a:latin typeface="Corbel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9169</TotalTime>
  <Words>707</Words>
  <Application>Microsoft Macintosh PowerPoint</Application>
  <PresentationFormat>On-screen Show (4:3)</PresentationFormat>
  <Paragraphs>100</Paragraphs>
  <Slides>22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宋体</vt:lpstr>
      <vt:lpstr>Corbel</vt:lpstr>
      <vt:lpstr>ＭＳ Ｐゴシック</vt:lpstr>
      <vt:lpstr>Times New Roman</vt:lpstr>
      <vt:lpstr>Default Design</vt:lpstr>
      <vt:lpstr>FlowGraph: A Compound Hierarchical Graph for Flow Field Exploration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vidi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kwan-liu ma</dc:creator>
  <cp:lastModifiedBy>Chaoli Wang</cp:lastModifiedBy>
  <cp:revision>866</cp:revision>
  <cp:lastPrinted>2011-02-27T17:56:46Z</cp:lastPrinted>
  <dcterms:created xsi:type="dcterms:W3CDTF">2013-02-26T18:07:31Z</dcterms:created>
  <dcterms:modified xsi:type="dcterms:W3CDTF">2014-11-24T15:53:03Z</dcterms:modified>
</cp:coreProperties>
</file>