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03" r:id="rId2"/>
    <p:sldId id="375" r:id="rId3"/>
    <p:sldId id="376" r:id="rId4"/>
    <p:sldId id="377" r:id="rId5"/>
    <p:sldId id="378" r:id="rId6"/>
    <p:sldId id="282" r:id="rId7"/>
    <p:sldId id="341" r:id="rId8"/>
    <p:sldId id="286" r:id="rId9"/>
    <p:sldId id="294" r:id="rId10"/>
    <p:sldId id="327" r:id="rId11"/>
    <p:sldId id="362" r:id="rId12"/>
    <p:sldId id="304" r:id="rId13"/>
    <p:sldId id="311" r:id="rId14"/>
    <p:sldId id="373" r:id="rId15"/>
    <p:sldId id="328" r:id="rId16"/>
    <p:sldId id="305" r:id="rId17"/>
    <p:sldId id="306" r:id="rId18"/>
    <p:sldId id="349" r:id="rId19"/>
    <p:sldId id="350" r:id="rId20"/>
    <p:sldId id="352" r:id="rId21"/>
    <p:sldId id="330" r:id="rId22"/>
    <p:sldId id="291" r:id="rId23"/>
    <p:sldId id="363" r:id="rId24"/>
    <p:sldId id="309" r:id="rId25"/>
    <p:sldId id="359" r:id="rId26"/>
    <p:sldId id="364" r:id="rId27"/>
    <p:sldId id="347" r:id="rId28"/>
    <p:sldId id="357" r:id="rId29"/>
    <p:sldId id="379" r:id="rId30"/>
    <p:sldId id="318" r:id="rId31"/>
    <p:sldId id="365" r:id="rId32"/>
    <p:sldId id="366" r:id="rId33"/>
    <p:sldId id="317" r:id="rId34"/>
    <p:sldId id="367" r:id="rId35"/>
    <p:sldId id="326" r:id="rId36"/>
    <p:sldId id="372" r:id="rId37"/>
    <p:sldId id="308" r:id="rId38"/>
    <p:sldId id="368" r:id="rId39"/>
    <p:sldId id="370" r:id="rId40"/>
    <p:sldId id="371" r:id="rId41"/>
    <p:sldId id="343" r:id="rId42"/>
    <p:sldId id="354" r:id="rId43"/>
    <p:sldId id="337" r:id="rId44"/>
    <p:sldId id="385" r:id="rId45"/>
    <p:sldId id="386" r:id="rId46"/>
    <p:sldId id="331" r:id="rId47"/>
    <p:sldId id="332" r:id="rId48"/>
    <p:sldId id="334" r:id="rId49"/>
    <p:sldId id="335" r:id="rId50"/>
    <p:sldId id="380" r:id="rId51"/>
    <p:sldId id="310" r:id="rId52"/>
    <p:sldId id="381" r:id="rId53"/>
    <p:sldId id="336" r:id="rId54"/>
    <p:sldId id="297" r:id="rId55"/>
    <p:sldId id="339" r:id="rId56"/>
    <p:sldId id="340" r:id="rId57"/>
    <p:sldId id="338" r:id="rId58"/>
    <p:sldId id="387" r:id="rId59"/>
    <p:sldId id="31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DB03-934A-4CF1-B2EB-1BDAAB515AB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65515-79FE-4405-9DC8-B4B4E1937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5515-79FE-4405-9DC8-B4B4E19370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C5C6-B4CE-4425-BE7F-FE760C4ECE2D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9126-6D34-4A78-9879-297A7F5D4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Building Scalable Applications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on the Cloud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with </a:t>
            </a:r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and Work Queue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Douglas </a:t>
            </a:r>
            <a:r>
              <a:rPr lang="en-US" dirty="0" err="1" smtClean="0"/>
              <a:t>Thain</a:t>
            </a:r>
            <a:r>
              <a:rPr lang="en-US" dirty="0" smtClean="0"/>
              <a:t> and Patrick Donnelly</a:t>
            </a:r>
          </a:p>
          <a:p>
            <a:r>
              <a:rPr lang="en-US" dirty="0" smtClean="0"/>
              <a:t>University of Notre Dame</a:t>
            </a:r>
          </a:p>
          <a:p>
            <a:endParaRPr lang="en-US" dirty="0" smtClean="0"/>
          </a:p>
          <a:p>
            <a:r>
              <a:rPr lang="en-US" dirty="0" smtClean="0"/>
              <a:t>Science Cloud Summer School</a:t>
            </a:r>
          </a:p>
          <a:p>
            <a:r>
              <a:rPr lang="en-US" dirty="0" smtClean="0"/>
              <a:t>Indiana University, August 1st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9413"/>
            <a:ext cx="4114800" cy="1169987"/>
          </a:xfrm>
        </p:spPr>
        <p:txBody>
          <a:bodyPr/>
          <a:lstStyle/>
          <a:p>
            <a:r>
              <a:rPr lang="en-US" sz="3200" dirty="0" smtClean="0"/>
              <a:t>What they want.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3" descr="j0430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1371600" cy="129678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4648200" y="1600200"/>
            <a:ext cx="4114800" cy="5158296"/>
            <a:chOff x="4648200" y="1600200"/>
            <a:chExt cx="4114800" cy="515829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4648200" y="1600200"/>
              <a:ext cx="4114800" cy="1169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What they get.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9" name="Picture 9" descr="datacente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2514599"/>
              <a:ext cx="3657600" cy="4243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6" descr="IBM%20Thinkpad%20X41%20Not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86200"/>
            <a:ext cx="1600200" cy="145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can get as many machines</a:t>
            </a:r>
            <a:br>
              <a:rPr lang="en-US" dirty="0" smtClean="0"/>
            </a:br>
            <a:r>
              <a:rPr lang="en-US" dirty="0" smtClean="0"/>
              <a:t>on the cloud as I want!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I </a:t>
            </a:r>
            <a:r>
              <a:rPr lang="en-US" dirty="0" smtClean="0">
                <a:solidFill>
                  <a:srgbClr val="FFFF00"/>
                </a:solidFill>
              </a:rPr>
              <a:t>organize my application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>to run on those machines?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Philosophy: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Harness all the resources that are available: desktops, clusters, clouds, and grids.</a:t>
            </a:r>
          </a:p>
          <a:p>
            <a:r>
              <a:rPr lang="en-US" dirty="0" smtClean="0"/>
              <a:t>Make it easy to scale up from one desktop to national scale infrastructure.</a:t>
            </a:r>
          </a:p>
          <a:p>
            <a:r>
              <a:rPr lang="en-US" dirty="0" smtClean="0"/>
              <a:t>Provide familiar interfaces that make it easy to connect existing apps together.</a:t>
            </a:r>
          </a:p>
          <a:p>
            <a:r>
              <a:rPr lang="en-US" dirty="0" smtClean="0"/>
              <a:t>Allow portability across operating systems, storage systems, middleware…</a:t>
            </a:r>
          </a:p>
          <a:p>
            <a:r>
              <a:rPr lang="en-US" dirty="0" smtClean="0"/>
              <a:t>Make simple things easy, and complex things possible.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No special privileges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Quick Tour of the </a:t>
            </a:r>
            <a:r>
              <a:rPr lang="en-US" dirty="0" err="1" smtClean="0"/>
              <a:t>CCTools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Open source, GNU General Public License.</a:t>
            </a:r>
          </a:p>
          <a:p>
            <a:r>
              <a:rPr lang="en-US" dirty="0" smtClean="0"/>
              <a:t>Compiles in 1-2 minutes, installs in $HOME.</a:t>
            </a:r>
          </a:p>
          <a:p>
            <a:r>
              <a:rPr lang="en-US" dirty="0" smtClean="0"/>
              <a:t>Runs on Linux, Solaris, </a:t>
            </a:r>
            <a:r>
              <a:rPr lang="en-US" dirty="0" err="1" smtClean="0"/>
              <a:t>MacOS</a:t>
            </a:r>
            <a:r>
              <a:rPr lang="en-US" dirty="0" smtClean="0"/>
              <a:t>, </a:t>
            </a:r>
            <a:r>
              <a:rPr lang="en-US" dirty="0" err="1" smtClean="0"/>
              <a:t>Cygwin</a:t>
            </a:r>
            <a:r>
              <a:rPr lang="en-US" dirty="0" smtClean="0"/>
              <a:t>, FreeBSD, …</a:t>
            </a:r>
          </a:p>
          <a:p>
            <a:r>
              <a:rPr lang="en-US" dirty="0" smtClean="0"/>
              <a:t>Interoperates with many distributed computing systems.</a:t>
            </a:r>
          </a:p>
          <a:p>
            <a:pPr lvl="1"/>
            <a:r>
              <a:rPr lang="en-US" dirty="0" smtClean="0"/>
              <a:t>Condor, SGE, Torque, </a:t>
            </a:r>
            <a:r>
              <a:rPr lang="en-US" dirty="0" err="1" smtClean="0"/>
              <a:t>Globus</a:t>
            </a:r>
            <a:r>
              <a:rPr lang="en-US" dirty="0" smtClean="0"/>
              <a:t>, </a:t>
            </a:r>
            <a:r>
              <a:rPr lang="en-US" dirty="0" err="1" smtClean="0"/>
              <a:t>iRODS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Components:</a:t>
            </a:r>
          </a:p>
          <a:p>
            <a:pPr lvl="1"/>
            <a:r>
              <a:rPr lang="en-US" dirty="0" err="1" smtClean="0"/>
              <a:t>Makeflow</a:t>
            </a:r>
            <a:r>
              <a:rPr lang="en-US" dirty="0" smtClean="0"/>
              <a:t> – A portable workflow manager.</a:t>
            </a:r>
          </a:p>
          <a:p>
            <a:pPr lvl="1"/>
            <a:r>
              <a:rPr lang="en-US" dirty="0" smtClean="0"/>
              <a:t>Work Queue – A lightweight distributed execution system.</a:t>
            </a:r>
          </a:p>
          <a:p>
            <a:pPr lvl="1"/>
            <a:r>
              <a:rPr lang="en-US" dirty="0" smtClean="0"/>
              <a:t>All-Pairs / </a:t>
            </a:r>
            <a:r>
              <a:rPr lang="en-US" dirty="0" err="1" smtClean="0"/>
              <a:t>Wavefront</a:t>
            </a:r>
            <a:r>
              <a:rPr lang="en-US" dirty="0" smtClean="0"/>
              <a:t> / SAND – Specialized execution engines.</a:t>
            </a:r>
          </a:p>
          <a:p>
            <a:pPr lvl="1"/>
            <a:r>
              <a:rPr lang="en-US" dirty="0" smtClean="0"/>
              <a:t>Parrot – A personal user-level virtual file system.</a:t>
            </a:r>
          </a:p>
          <a:p>
            <a:pPr lvl="1"/>
            <a:r>
              <a:rPr lang="en-US" dirty="0" smtClean="0"/>
              <a:t>Chirp – A user-level distributed </a:t>
            </a:r>
            <a:r>
              <a:rPr lang="en-US" dirty="0" err="1" smtClean="0"/>
              <a:t>filesystem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http://www.nd.edu/~ccl/software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5229948" cy="40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5334000" cy="411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7745" y="1219200"/>
            <a:ext cx="509165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004" y="1828800"/>
            <a:ext cx="568579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570728"/>
            <a:ext cx="5562600" cy="428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http://www.nd.edu/~ccl/software/manuals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Portable Workflow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16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 Old Idea: </a:t>
            </a:r>
            <a:r>
              <a:rPr lang="en-US" dirty="0" err="1" smtClean="0"/>
              <a:t>Makefiles</a:t>
            </a:r>
            <a:endParaRPr lang="en-US" dirty="0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latin typeface="Arial Unicode MS" pitchFamily="34" charset="-128"/>
              </a:rPr>
              <a:t>part1 part2 part3: </a:t>
            </a:r>
            <a:r>
              <a:rPr lang="en-US" b="1" dirty="0" err="1">
                <a:latin typeface="Arial Unicode MS" pitchFamily="34" charset="-128"/>
              </a:rPr>
              <a:t>input.data</a:t>
            </a:r>
            <a:r>
              <a:rPr lang="en-US" b="1" dirty="0">
                <a:latin typeface="Arial Unicode MS" pitchFamily="34" charset="-128"/>
              </a:rPr>
              <a:t> split.py</a:t>
            </a:r>
          </a:p>
          <a:p>
            <a:r>
              <a:rPr lang="en-US" b="1" dirty="0">
                <a:latin typeface="Arial Unicode MS" pitchFamily="34" charset="-128"/>
              </a:rPr>
              <a:t>     ./split.py </a:t>
            </a:r>
            <a:r>
              <a:rPr lang="en-US" b="1" dirty="0" err="1">
                <a:latin typeface="Arial Unicode MS" pitchFamily="34" charset="-128"/>
              </a:rPr>
              <a:t>input.data</a:t>
            </a:r>
            <a:endParaRPr lang="en-US" b="1" dirty="0">
              <a:latin typeface="Arial Unicode MS" pitchFamily="34" charset="-128"/>
            </a:endParaRP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out1: part1 mysim.exe</a:t>
            </a:r>
          </a:p>
          <a:p>
            <a:r>
              <a:rPr lang="en-US" b="1" dirty="0">
                <a:latin typeface="Arial Unicode MS" pitchFamily="34" charset="-128"/>
              </a:rPr>
              <a:t>    ./mysim.exe part1 &gt;out1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out2: part2 mysim.exe</a:t>
            </a:r>
          </a:p>
          <a:p>
            <a:r>
              <a:rPr lang="en-US" b="1" dirty="0">
                <a:latin typeface="Arial Unicode MS" pitchFamily="34" charset="-128"/>
              </a:rPr>
              <a:t>    ./mysim.exe part2 &gt;out2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out3: part3 mysim.exe</a:t>
            </a:r>
          </a:p>
          <a:p>
            <a:r>
              <a:rPr lang="en-US" b="1" dirty="0">
                <a:latin typeface="Arial Unicode MS" pitchFamily="34" charset="-128"/>
              </a:rPr>
              <a:t>    ./mysim.exe part3 &gt;out3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result: out1 out2 out3 join.py</a:t>
            </a:r>
          </a:p>
          <a:p>
            <a:r>
              <a:rPr lang="en-US" b="1" dirty="0">
                <a:latin typeface="Arial Unicode MS" pitchFamily="34" charset="-128"/>
              </a:rPr>
              <a:t>    ./join.py out1 out2 out3 &gt; result </a:t>
            </a:r>
          </a:p>
        </p:txBody>
      </p:sp>
      <p:pic>
        <p:nvPicPr>
          <p:cNvPr id="246788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17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 = Make + Workflow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397938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Condor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Torque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</a:t>
            </a:r>
          </a:p>
          <a:p>
            <a:pPr algn="ctr"/>
            <a:r>
              <a:rPr lang="en-US" sz="2400" dirty="0" smtClean="0"/>
              <a:t>Queue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2057399" y="321738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Provides portability across batch systems.</a:t>
            </a:r>
          </a:p>
          <a:p>
            <a:r>
              <a:rPr lang="en-US" sz="2000" dirty="0" smtClean="0"/>
              <a:t>Enable parallelism (but not too much!)</a:t>
            </a:r>
          </a:p>
          <a:p>
            <a:r>
              <a:rPr lang="en-US" sz="2000" dirty="0" smtClean="0"/>
              <a:t>Fault tolerance at multiple scales.</a:t>
            </a:r>
          </a:p>
          <a:p>
            <a:r>
              <a:rPr lang="en-US" sz="2000" dirty="0" smtClean="0"/>
              <a:t>Data and resource management.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http://www.nd.edu/~ccl/software/makeflow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436181"/>
            <a:ext cx="1523999" cy="214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553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[output files] </a:t>
            </a:r>
            <a:r>
              <a:rPr lang="en-US" sz="4400" b="1" dirty="0" smtClean="0">
                <a:solidFill>
                  <a:schemeClr val="bg1"/>
                </a:solidFill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 [input files]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	[command to run]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86000" y="2983468"/>
            <a:ext cx="4191000" cy="1817132"/>
            <a:chOff x="2286000" y="2983468"/>
            <a:chExt cx="4191000" cy="1817132"/>
          </a:xfrm>
        </p:grpSpPr>
        <p:sp>
          <p:nvSpPr>
            <p:cNvPr id="18" name="Oval 17"/>
            <p:cNvSpPr/>
            <p:nvPr/>
          </p:nvSpPr>
          <p:spPr>
            <a:xfrm>
              <a:off x="3886200" y="3212068"/>
              <a:ext cx="12954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sim.exe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3745468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in.dat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3"/>
              <a:endCxn id="18" idx="2"/>
            </p:cNvCxnSpPr>
            <p:nvPr/>
          </p:nvCxnSpPr>
          <p:spPr>
            <a:xfrm flipV="1">
              <a:off x="3352800" y="3631168"/>
              <a:ext cx="533400" cy="4191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286000" y="2983468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calib.dat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21" idx="3"/>
              <a:endCxn id="18" idx="2"/>
            </p:cNvCxnSpPr>
            <p:nvPr/>
          </p:nvCxnSpPr>
          <p:spPr>
            <a:xfrm>
              <a:off x="3352800" y="3288268"/>
              <a:ext cx="533400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38800" y="3364468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out.txt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18" idx="6"/>
              <a:endCxn id="23" idx="1"/>
            </p:cNvCxnSpPr>
            <p:nvPr/>
          </p:nvCxnSpPr>
          <p:spPr>
            <a:xfrm>
              <a:off x="5181600" y="3631168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19400" y="4431268"/>
              <a:ext cx="3657600" cy="36933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sim.exe in.dat –p 50 &gt; out.txt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out.txt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in.dat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sim.exe –p 50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in.data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out.txt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171642" y="1295400"/>
            <a:ext cx="2039716" cy="1371600"/>
            <a:chOff x="5867400" y="1143000"/>
            <a:chExt cx="2039716" cy="1371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7400" y="1143000"/>
              <a:ext cx="5334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00800" y="1143000"/>
              <a:ext cx="0" cy="13716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91958" y="1610380"/>
              <a:ext cx="1515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One Rule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867400" y="2514600"/>
              <a:ext cx="5334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114800" y="51054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Not Quite Right!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out.txt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in.dat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calib.dat sim.exe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sim.exe –p 50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in.data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out.txt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8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all the files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to: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http://www.nd.edu/~ccl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on “Cloud Summer School Tutorial”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7048500" cy="412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657600" y="4343400"/>
            <a:ext cx="1676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sims.mf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19200" y="1219200"/>
            <a:ext cx="6553200" cy="502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out.</a:t>
            </a:r>
            <a:r>
              <a:rPr lang="en-US" sz="3200" b="1" dirty="0" smtClean="0">
                <a:solidFill>
                  <a:srgbClr val="FFFF00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</a:rPr>
              <a:t> in.dat calib.dat sim.exe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		sim.exe –p </a:t>
            </a:r>
            <a:r>
              <a:rPr lang="en-US" sz="3200" b="1" dirty="0" smtClean="0">
                <a:solidFill>
                  <a:srgbClr val="FFFF00"/>
                </a:solidFill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in.data</a:t>
            </a:r>
            <a:r>
              <a:rPr lang="en-US" sz="3200" b="1" dirty="0" smtClean="0">
                <a:solidFill>
                  <a:schemeClr val="bg1"/>
                </a:solidFill>
              </a:rPr>
              <a:t> &gt; out.</a:t>
            </a:r>
            <a:r>
              <a:rPr lang="en-US" sz="3200" b="1" dirty="0" smtClean="0">
                <a:solidFill>
                  <a:srgbClr val="FFFF00"/>
                </a:solidFill>
              </a:rPr>
              <a:t>10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out.</a:t>
            </a:r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</a:rPr>
              <a:t>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</a:rPr>
              <a:t> in.dat calib.dat sim.exe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		sim.exe –p </a:t>
            </a:r>
            <a:r>
              <a:rPr lang="en-US" sz="3200" b="1" dirty="0" smtClean="0">
                <a:solidFill>
                  <a:srgbClr val="FFFF00"/>
                </a:solidFill>
              </a:rPr>
              <a:t>20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in.data</a:t>
            </a:r>
            <a:r>
              <a:rPr lang="en-US" sz="3200" b="1" dirty="0" smtClean="0">
                <a:solidFill>
                  <a:schemeClr val="bg1"/>
                </a:solidFill>
              </a:rPr>
              <a:t> &gt; </a:t>
            </a:r>
            <a:r>
              <a:rPr lang="en-US" sz="3200" b="1" dirty="0" smtClean="0">
                <a:solidFill>
                  <a:schemeClr val="bg1"/>
                </a:solidFill>
              </a:rPr>
              <a:t>out.</a:t>
            </a:r>
            <a:r>
              <a:rPr lang="en-US" sz="3200" b="1" dirty="0" smtClean="0">
                <a:solidFill>
                  <a:srgbClr val="FFFF00"/>
                </a:solidFill>
              </a:rPr>
              <a:t>20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out.</a:t>
            </a:r>
            <a:r>
              <a:rPr lang="en-US" sz="3200" b="1" dirty="0" smtClean="0">
                <a:solidFill>
                  <a:srgbClr val="FFFF00"/>
                </a:solidFill>
              </a:rPr>
              <a:t>3</a:t>
            </a:r>
            <a:r>
              <a:rPr lang="en-US" sz="3200" b="1" dirty="0" smtClean="0">
                <a:solidFill>
                  <a:srgbClr val="FFFF00"/>
                </a:solidFill>
              </a:rPr>
              <a:t>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</a:rPr>
              <a:t> in.dat calib.dat sim.exe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		sim.exe –p </a:t>
            </a:r>
            <a:r>
              <a:rPr lang="en-US" sz="3200" b="1" dirty="0" smtClean="0">
                <a:solidFill>
                  <a:srgbClr val="FFFF00"/>
                </a:solidFill>
              </a:rPr>
              <a:t>30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in.data</a:t>
            </a:r>
            <a:r>
              <a:rPr lang="en-US" sz="3200" b="1" dirty="0" smtClean="0">
                <a:solidFill>
                  <a:schemeClr val="bg1"/>
                </a:solidFill>
              </a:rPr>
              <a:t> &gt; </a:t>
            </a:r>
            <a:r>
              <a:rPr lang="en-US" sz="3200" b="1" dirty="0" smtClean="0">
                <a:solidFill>
                  <a:schemeClr val="bg1"/>
                </a:solidFill>
              </a:rPr>
              <a:t>out.</a:t>
            </a:r>
            <a:r>
              <a:rPr lang="en-US" sz="3200" b="1" dirty="0" smtClean="0">
                <a:solidFill>
                  <a:srgbClr val="FFFF00"/>
                </a:solidFill>
              </a:rPr>
              <a:t>3</a:t>
            </a:r>
            <a:r>
              <a:rPr lang="en-US" sz="3200" b="1" dirty="0" smtClean="0">
                <a:solidFill>
                  <a:srgbClr val="FFFF00"/>
                </a:solidFill>
              </a:rPr>
              <a:t>0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a </a:t>
            </a:r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a workflow locally (</a:t>
            </a:r>
            <a:r>
              <a:rPr lang="en-US" dirty="0" err="1" smtClean="0"/>
              <a:t>multicore</a:t>
            </a:r>
            <a:r>
              <a:rPr lang="en-US" dirty="0" smtClean="0"/>
              <a:t>?)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 -T local </a:t>
            </a:r>
            <a:r>
              <a:rPr lang="en-US" dirty="0" err="1" smtClean="0">
                <a:solidFill>
                  <a:srgbClr val="FFFF00"/>
                </a:solidFill>
              </a:rPr>
              <a:t>sims.mf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Clean up the workflow outputs: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–c </a:t>
            </a:r>
            <a:r>
              <a:rPr lang="en-US" dirty="0" err="1" smtClean="0">
                <a:solidFill>
                  <a:srgbClr val="FFFF00"/>
                </a:solidFill>
              </a:rPr>
              <a:t>sims</a:t>
            </a:r>
            <a:r>
              <a:rPr lang="en-US" dirty="0" err="1" smtClean="0">
                <a:solidFill>
                  <a:srgbClr val="FFFF00"/>
                </a:solidFill>
              </a:rPr>
              <a:t>.mf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Run the workflow on Torque: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–T torque </a:t>
            </a:r>
            <a:r>
              <a:rPr lang="en-US" dirty="0" err="1" smtClean="0">
                <a:solidFill>
                  <a:srgbClr val="FFFF00"/>
                </a:solidFill>
              </a:rPr>
              <a:t>sims</a:t>
            </a:r>
            <a:r>
              <a:rPr lang="en-US" dirty="0" err="1" smtClean="0">
                <a:solidFill>
                  <a:srgbClr val="FFFF00"/>
                </a:solidFill>
              </a:rPr>
              <a:t>.mf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Run the workflow on Condor: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–T condor </a:t>
            </a:r>
            <a:r>
              <a:rPr lang="en-US" dirty="0" err="1" smtClean="0">
                <a:solidFill>
                  <a:srgbClr val="FFFF00"/>
                </a:solidFill>
              </a:rPr>
              <a:t>sims</a:t>
            </a:r>
            <a:r>
              <a:rPr lang="en-US" dirty="0" err="1" smtClean="0">
                <a:solidFill>
                  <a:srgbClr val="FFFF00"/>
                </a:solidFill>
              </a:rPr>
              <a:t>.mf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Biocompute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349619" y="1295400"/>
            <a:ext cx="5212981" cy="2286000"/>
          </a:xfrm>
        </p:spPr>
      </p:pic>
      <p:grpSp>
        <p:nvGrpSpPr>
          <p:cNvPr id="32" name="Group 31"/>
          <p:cNvGrpSpPr/>
          <p:nvPr/>
        </p:nvGrpSpPr>
        <p:grpSpPr>
          <a:xfrm>
            <a:off x="381000" y="3733800"/>
            <a:ext cx="2690555" cy="2697103"/>
            <a:chOff x="381000" y="3733800"/>
            <a:chExt cx="2690555" cy="2697103"/>
          </a:xfrm>
        </p:grpSpPr>
        <p:pic>
          <p:nvPicPr>
            <p:cNvPr id="5" name="Content Placeholder 4" descr="est_pip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495800"/>
              <a:ext cx="2690555" cy="1935103"/>
            </a:xfrm>
            <a:prstGeom prst="rect">
              <a:avLst/>
            </a:prstGeom>
          </p:spPr>
        </p:pic>
        <p:sp>
          <p:nvSpPr>
            <p:cNvPr id="14" name="Down Arrow 13"/>
            <p:cNvSpPr/>
            <p:nvPr/>
          </p:nvSpPr>
          <p:spPr>
            <a:xfrm>
              <a:off x="381000" y="3733800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3897868"/>
              <a:ext cx="1919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Generate </a:t>
              </a:r>
              <a:r>
                <a:rPr lang="en-US" dirty="0" err="1" smtClean="0"/>
                <a:t>Makefile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71387" y="5181600"/>
            <a:ext cx="2238813" cy="1524000"/>
            <a:chOff x="3171387" y="5181600"/>
            <a:chExt cx="2238813" cy="1524000"/>
          </a:xfrm>
        </p:grpSpPr>
        <p:sp>
          <p:nvSpPr>
            <p:cNvPr id="17" name="Right Arrow 16"/>
            <p:cNvSpPr/>
            <p:nvPr/>
          </p:nvSpPr>
          <p:spPr>
            <a:xfrm>
              <a:off x="3276600" y="5791200"/>
              <a:ext cx="8382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91000" y="55626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Make</a:t>
              </a:r>
            </a:p>
            <a:p>
              <a:pPr algn="ctr"/>
              <a:r>
                <a:rPr lang="en-US" sz="2000" dirty="0" smtClean="0"/>
                <a:t>flow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71387" y="5181600"/>
              <a:ext cx="10958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Run</a:t>
              </a:r>
            </a:p>
            <a:p>
              <a:pPr algn="ctr"/>
              <a:r>
                <a:rPr lang="en-US" dirty="0" smtClean="0"/>
                <a:t>W</a:t>
              </a:r>
              <a:r>
                <a:rPr lang="en-US" dirty="0" smtClean="0"/>
                <a:t>orkflow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95801" y="3581399"/>
            <a:ext cx="1592240" cy="722532"/>
            <a:chOff x="4495801" y="3581399"/>
            <a:chExt cx="1592240" cy="722532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4495801" y="3581399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5400" y="3657600"/>
              <a:ext cx="982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Progress</a:t>
              </a:r>
            </a:p>
            <a:p>
              <a:pPr algn="ctr"/>
              <a:r>
                <a:rPr lang="en-US" dirty="0" smtClean="0"/>
                <a:t>Bar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38600" y="4343400"/>
            <a:ext cx="1905000" cy="1332131"/>
            <a:chOff x="4038600" y="4343400"/>
            <a:chExt cx="1905000" cy="1332131"/>
          </a:xfrm>
        </p:grpSpPr>
        <p:sp>
          <p:nvSpPr>
            <p:cNvPr id="13" name="Rectangle 12"/>
            <p:cNvSpPr/>
            <p:nvPr/>
          </p:nvSpPr>
          <p:spPr>
            <a:xfrm>
              <a:off x="4038600" y="4343400"/>
              <a:ext cx="1524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Transaction Log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4495800" y="4952999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9450" y="5029200"/>
              <a:ext cx="874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Update</a:t>
              </a:r>
            </a:p>
            <a:p>
              <a:pPr algn="ctr"/>
              <a:r>
                <a:rPr lang="en-US" dirty="0" smtClean="0"/>
                <a:t>Status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28740" y="4267200"/>
            <a:ext cx="3562860" cy="2590800"/>
            <a:chOff x="5428740" y="4267200"/>
            <a:chExt cx="3562860" cy="2590800"/>
          </a:xfrm>
        </p:grpSpPr>
        <p:sp>
          <p:nvSpPr>
            <p:cNvPr id="24" name="Cloud 23"/>
            <p:cNvSpPr/>
            <p:nvPr/>
          </p:nvSpPr>
          <p:spPr>
            <a:xfrm>
              <a:off x="6324600" y="4267200"/>
              <a:ext cx="2667000" cy="22860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Condor</a:t>
              </a:r>
            </a:p>
            <a:p>
              <a:pPr algn="ctr"/>
              <a:r>
                <a:rPr lang="en-US" dirty="0" smtClean="0"/>
                <a:t>Pool</a:t>
              </a:r>
              <a:endParaRPr lang="en-US" dirty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562600" y="5791200"/>
              <a:ext cx="8382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28740" y="6211669"/>
              <a:ext cx="848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Submit</a:t>
              </a:r>
            </a:p>
            <a:p>
              <a:pPr algn="ctr"/>
              <a:r>
                <a:rPr lang="en-US" dirty="0" smtClean="0"/>
                <a:t>Tasks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38800" y="1522274"/>
            <a:ext cx="3371669" cy="1754326"/>
            <a:chOff x="5638800" y="1522274"/>
            <a:chExt cx="3371669" cy="1754326"/>
          </a:xfrm>
        </p:grpSpPr>
        <p:pic>
          <p:nvPicPr>
            <p:cNvPr id="27" name="Picture 3" descr="j043049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553200" y="1751214"/>
              <a:ext cx="1447800" cy="1296786"/>
            </a:xfrm>
            <a:prstGeom prst="rect">
              <a:avLst/>
            </a:prstGeom>
            <a:noFill/>
          </p:spPr>
        </p:pic>
        <p:sp>
          <p:nvSpPr>
            <p:cNvPr id="28" name="Right Arrow 27"/>
            <p:cNvSpPr/>
            <p:nvPr/>
          </p:nvSpPr>
          <p:spPr>
            <a:xfrm flipH="1">
              <a:off x="5638800" y="2133600"/>
              <a:ext cx="8382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77200" y="1522274"/>
              <a:ext cx="93326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BLAST</a:t>
              </a:r>
            </a:p>
            <a:p>
              <a:r>
                <a:rPr lang="en-US" dirty="0" smtClean="0"/>
                <a:t>SSAHA</a:t>
              </a:r>
              <a:br>
                <a:rPr lang="en-US" dirty="0" smtClean="0"/>
              </a:br>
              <a:r>
                <a:rPr lang="en-US" dirty="0" smtClean="0"/>
                <a:t>SHRIMP</a:t>
              </a:r>
            </a:p>
            <a:p>
              <a:r>
                <a:rPr lang="en-US" dirty="0" smtClean="0"/>
                <a:t>EST</a:t>
              </a:r>
            </a:p>
            <a:p>
              <a:r>
                <a:rPr lang="en-US" dirty="0" smtClean="0"/>
                <a:t>MAKER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FutureGrid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Torque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Makefile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Makeflow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>
            <a:off x="1639094" y="2718137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304800"/>
            <a:ext cx="6039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Makeflow</a:t>
            </a:r>
            <a:r>
              <a:rPr lang="en-US" sz="4400" dirty="0" smtClean="0">
                <a:solidFill>
                  <a:srgbClr val="FFFF00"/>
                </a:solidFill>
              </a:rPr>
              <a:t> + </a:t>
            </a:r>
            <a:r>
              <a:rPr lang="en-US" sz="4400" dirty="0" smtClean="0">
                <a:solidFill>
                  <a:srgbClr val="FFFF00"/>
                </a:solidFill>
              </a:rPr>
              <a:t>Batch System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19763607">
            <a:off x="2266980" y="2648492"/>
            <a:ext cx="2209147" cy="681767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makeflow</a:t>
            </a:r>
            <a:r>
              <a:rPr lang="en-US" sz="1600" dirty="0" smtClean="0">
                <a:solidFill>
                  <a:schemeClr val="bg1"/>
                </a:solidFill>
              </a:rPr>
              <a:t> –T torque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772036">
            <a:off x="2310511" y="4228238"/>
            <a:ext cx="2209147" cy="681767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makeflow</a:t>
            </a:r>
            <a:r>
              <a:rPr lang="en-US" sz="1600" dirty="0" smtClean="0">
                <a:solidFill>
                  <a:schemeClr val="bg1"/>
                </a:solidFill>
              </a:rPr>
              <a:t> –T condor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20636885">
            <a:off x="2835842" y="2879248"/>
            <a:ext cx="3771129" cy="650661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???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745624">
            <a:off x="2769033" y="3827994"/>
            <a:ext cx="3771129" cy="650661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???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8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FutureGrid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Torque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Makefile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Makeflow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5560" y="3061037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304800"/>
            <a:ext cx="5882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Makeflow</a:t>
            </a:r>
            <a:r>
              <a:rPr lang="en-US" sz="4400" dirty="0" smtClean="0">
                <a:solidFill>
                  <a:srgbClr val="FFFF00"/>
                </a:solidFill>
              </a:rPr>
              <a:t> + Work Queue</a:t>
            </a:r>
            <a:endParaRPr lang="en-US" sz="4400" dirty="0">
              <a:solidFill>
                <a:srgbClr val="FFFF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5806680" y="4114800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rot="16200000" flipV="1">
              <a:off x="6938070" y="6141898"/>
              <a:ext cx="3810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10668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torque_submit_workers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8" idx="0"/>
            </p:cNvCxnSpPr>
            <p:nvPr/>
          </p:nvCxnSpPr>
          <p:spPr>
            <a:xfrm>
              <a:off x="4495800" y="1436132"/>
              <a:ext cx="190500" cy="2519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54"/>
            <p:cNvGrpSpPr/>
            <p:nvPr/>
          </p:nvGrpSpPr>
          <p:grpSpPr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</a:p>
            </p:txBody>
          </p:sp>
        </p:grpSp>
      </p:grpSp>
      <p:grpSp>
        <p:nvGrpSpPr>
          <p:cNvPr id="9" name="Group 51"/>
          <p:cNvGrpSpPr/>
          <p:nvPr/>
        </p:nvGrpSpPr>
        <p:grpSpPr>
          <a:xfrm>
            <a:off x="3352800" y="4038600"/>
            <a:ext cx="2651520" cy="2743200"/>
            <a:chOff x="3352800" y="4038600"/>
            <a:chExt cx="2651520" cy="2743200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64124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condor_submit_workers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730" y="6218098"/>
              <a:ext cx="5334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Thousands of </a:t>
              </a:r>
              <a:r>
                <a:rPr lang="en-US" dirty="0" smtClean="0">
                  <a:solidFill>
                    <a:schemeClr val="bg1"/>
                  </a:solidFill>
                </a:rPr>
                <a:t>Workers in a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Work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Harness multiple resources simultaneously.</a:t>
            </a:r>
          </a:p>
          <a:p>
            <a:r>
              <a:rPr lang="en-US" dirty="0" smtClean="0"/>
              <a:t>Hold on to cluster nodes to execute multiple tasks rapidly.  (ms/task instead of min/task)</a:t>
            </a:r>
          </a:p>
          <a:p>
            <a:r>
              <a:rPr lang="en-US" dirty="0" smtClean="0"/>
              <a:t>Scale resources up and down as needed.</a:t>
            </a:r>
          </a:p>
          <a:p>
            <a:r>
              <a:rPr lang="en-US" dirty="0" smtClean="0"/>
              <a:t>Better management of data, with local caching for data intensive tasks.</a:t>
            </a:r>
          </a:p>
          <a:p>
            <a:r>
              <a:rPr lang="en-US" dirty="0" smtClean="0"/>
              <a:t>Matching of tasks to nodes with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Makeflow</a:t>
            </a:r>
            <a:r>
              <a:rPr lang="en-US" dirty="0" smtClean="0">
                <a:solidFill>
                  <a:srgbClr val="FFFF00"/>
                </a:solidFill>
              </a:rPr>
              <a:t> and Work Queue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To start the </a:t>
            </a:r>
            <a:r>
              <a:rPr lang="en-US" dirty="0" err="1" smtClean="0"/>
              <a:t>Makeflow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% </a:t>
            </a:r>
            <a:r>
              <a:rPr lang="en-US" dirty="0" err="1" smtClean="0"/>
              <a:t>makeflow</a:t>
            </a:r>
            <a:r>
              <a:rPr lang="en-US" dirty="0" smtClean="0"/>
              <a:t> </a:t>
            </a:r>
            <a:r>
              <a:rPr lang="en-US" dirty="0" smtClean="0"/>
              <a:t>–T </a:t>
            </a:r>
            <a:r>
              <a:rPr lang="en-US" dirty="0" err="1" smtClean="0"/>
              <a:t>wq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sims.mf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Could not create </a:t>
            </a:r>
            <a:r>
              <a:rPr lang="en-US" dirty="0" err="1" smtClean="0">
                <a:solidFill>
                  <a:srgbClr val="FFFF00"/>
                </a:solidFill>
              </a:rPr>
              <a:t>work_queue</a:t>
            </a:r>
            <a:r>
              <a:rPr lang="en-US" dirty="0" smtClean="0">
                <a:solidFill>
                  <a:srgbClr val="FFFF00"/>
                </a:solidFill>
              </a:rPr>
              <a:t> on port 9123.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% </a:t>
            </a:r>
            <a:r>
              <a:rPr lang="en-US" dirty="0" err="1" smtClean="0"/>
              <a:t>makeflow</a:t>
            </a:r>
            <a:r>
              <a:rPr lang="en-US" dirty="0" smtClean="0"/>
              <a:t> –T </a:t>
            </a:r>
            <a:r>
              <a:rPr lang="en-US" dirty="0" err="1" smtClean="0"/>
              <a:t>wq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–p 0 </a:t>
            </a:r>
            <a:r>
              <a:rPr lang="en-US" dirty="0" err="1" smtClean="0"/>
              <a:t>sims.mf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Listening for workers on port </a:t>
            </a:r>
            <a:r>
              <a:rPr lang="en-US" dirty="0" smtClean="0">
                <a:solidFill>
                  <a:srgbClr val="FFFF00"/>
                </a:solidFill>
              </a:rPr>
              <a:t>8374</a:t>
            </a:r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start one worker:</a:t>
            </a:r>
          </a:p>
          <a:p>
            <a:pPr>
              <a:buNone/>
            </a:pPr>
            <a:r>
              <a:rPr lang="en-US" dirty="0" smtClean="0"/>
              <a:t>% </a:t>
            </a:r>
            <a:r>
              <a:rPr lang="en-US" dirty="0" err="1" smtClean="0"/>
              <a:t>work_queue_worker</a:t>
            </a:r>
            <a:r>
              <a:rPr lang="en-US" dirty="0" smtClean="0"/>
              <a:t>  alamo.futuregrid.org </a:t>
            </a:r>
            <a:r>
              <a:rPr lang="en-US" dirty="0" smtClean="0">
                <a:solidFill>
                  <a:srgbClr val="FFFF00"/>
                </a:solidFill>
              </a:rPr>
              <a:t>8374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Start Workers Everywhere!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Submit workers to Torque: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torque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 alamo.futuregrid.org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Submit workers to Condor: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condor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 </a:t>
            </a:r>
            <a:r>
              <a:rPr lang="en-US" sz="2800" dirty="0" smtClean="0"/>
              <a:t>alamo.futuregrid.org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Submit workers to SGE: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sge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 </a:t>
            </a:r>
            <a:r>
              <a:rPr lang="en-US" sz="2800" dirty="0" smtClean="0"/>
              <a:t>alamo.futuregrid.org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Keeping track of port numbers</a:t>
            </a:r>
            <a:br>
              <a:rPr lang="en-US" dirty="0" smtClean="0"/>
            </a:br>
            <a:r>
              <a:rPr lang="en-US" dirty="0" smtClean="0"/>
              <a:t>gets old fast…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Cooperative Computing Lab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04" y="1447800"/>
            <a:ext cx="497529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www.nd.edu/~ccl/research/ccl-july2009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467359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Names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5638800" y="1676400"/>
            <a:ext cx="3016864" cy="2362200"/>
            <a:chOff x="5638800" y="1676400"/>
            <a:chExt cx="3016864" cy="2362200"/>
          </a:xfrm>
        </p:grpSpPr>
        <p:sp>
          <p:nvSpPr>
            <p:cNvPr id="6" name="Oval 5"/>
            <p:cNvSpPr/>
            <p:nvPr/>
          </p:nvSpPr>
          <p:spPr>
            <a:xfrm>
              <a:off x="5638800" y="2743200"/>
              <a:ext cx="13716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Worker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7400" y="1676400"/>
              <a:ext cx="2788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err="1" smtClean="0">
                  <a:solidFill>
                    <a:srgbClr val="FFFF00"/>
                  </a:solidFill>
                </a:rPr>
                <a:t>w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ork_queue_worker</a:t>
              </a:r>
              <a:endParaRPr lang="en-US" sz="2400" dirty="0" smtClean="0">
                <a:solidFill>
                  <a:srgbClr val="FFFF00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rgbClr val="FFFF00"/>
                  </a:solidFill>
                </a:rPr>
                <a:t>-a –N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myproject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62400" y="48768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Catalog</a:t>
            </a:r>
            <a:endParaRPr lang="en-US" sz="16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3429000" y="26670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917311" y="2667000"/>
              <a:ext cx="12955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connect to</a:t>
              </a:r>
            </a:p>
            <a:p>
              <a:pPr algn="ctr"/>
              <a:r>
                <a:rPr lang="en-US" dirty="0" smtClean="0"/>
                <a:t>alamo</a:t>
              </a:r>
              <a:r>
                <a:rPr lang="en-US" dirty="0" smtClean="0"/>
                <a:t>:4057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38400" y="3848893"/>
            <a:ext cx="1724866" cy="1206455"/>
            <a:chOff x="2438400" y="3848893"/>
            <a:chExt cx="1724866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6974" y="3848893"/>
              <a:ext cx="946292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438400" y="4343400"/>
              <a:ext cx="1049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advertise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88210" y="6059269"/>
            <a:ext cx="17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myproject</a:t>
            </a:r>
            <a:r>
              <a:rPr lang="en-US" dirty="0" smtClean="0"/>
              <a:t>”</a:t>
            </a:r>
            <a:endParaRPr lang="en-US" dirty="0" smtClean="0"/>
          </a:p>
          <a:p>
            <a:pPr algn="ctr"/>
            <a:r>
              <a:rPr lang="en-US" dirty="0" smtClean="0"/>
              <a:t>is at </a:t>
            </a:r>
            <a:r>
              <a:rPr lang="en-US" dirty="0" smtClean="0"/>
              <a:t>alamo:4057</a:t>
            </a:r>
            <a:endParaRPr lang="en-US" dirty="0" smtClean="0"/>
          </a:p>
        </p:txBody>
      </p:sp>
      <p:grpSp>
        <p:nvGrpSpPr>
          <p:cNvPr id="55" name="Group 54"/>
          <p:cNvGrpSpPr/>
          <p:nvPr/>
        </p:nvGrpSpPr>
        <p:grpSpPr>
          <a:xfrm>
            <a:off x="5133134" y="3848893"/>
            <a:ext cx="1234905" cy="1206455"/>
            <a:chOff x="5133134" y="3848893"/>
            <a:chExt cx="1234905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532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638800" y="4419600"/>
              <a:ext cx="72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query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49953" y="1676400"/>
            <a:ext cx="2479047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200" y="2743200"/>
              <a:ext cx="14478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Makeflow</a:t>
              </a:r>
              <a:endParaRPr lang="en-US" sz="1600" dirty="0" smtClean="0"/>
            </a:p>
            <a:p>
              <a:pPr algn="ctr"/>
              <a:r>
                <a:rPr lang="en-US" sz="1400" dirty="0" smtClean="0"/>
                <a:t>(port 4057)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9953" y="1676400"/>
              <a:ext cx="22418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</a:rPr>
                <a:t>makeflow</a:t>
              </a:r>
              <a:r>
                <a:rPr 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</a:rPr>
                <a:t>…</a:t>
              </a:r>
            </a:p>
            <a:p>
              <a:r>
                <a:rPr lang="en-US" sz="2400" dirty="0" smtClean="0">
                  <a:solidFill>
                    <a:srgbClr val="FFFF00"/>
                  </a:solidFill>
                </a:rPr>
                <a:t>–a –N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myproject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28600" y="5253335"/>
            <a:ext cx="3733800" cy="614065"/>
            <a:chOff x="228600" y="5253335"/>
            <a:chExt cx="3733800" cy="614065"/>
          </a:xfrm>
        </p:grpSpPr>
        <p:cxnSp>
          <p:nvCxnSpPr>
            <p:cNvPr id="41" name="Straight Arrow Connector 40"/>
            <p:cNvCxnSpPr>
              <a:stCxn id="42" idx="3"/>
              <a:endCxn id="20" idx="2"/>
            </p:cNvCxnSpPr>
            <p:nvPr/>
          </p:nvCxnSpPr>
          <p:spPr>
            <a:xfrm>
              <a:off x="2884905" y="5484168"/>
              <a:ext cx="1077495" cy="22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048000" y="5498068"/>
              <a:ext cx="72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query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600" y="5253335"/>
              <a:ext cx="2656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</a:rPr>
                <a:t>w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ork_queue_status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Project Names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Start </a:t>
            </a:r>
            <a:r>
              <a:rPr lang="en-US" dirty="0" err="1" smtClean="0"/>
              <a:t>Makeflow</a:t>
            </a:r>
            <a:r>
              <a:rPr lang="en-US" dirty="0" smtClean="0"/>
              <a:t> with a  project name:</a:t>
            </a:r>
          </a:p>
          <a:p>
            <a:pPr>
              <a:buNone/>
            </a:pPr>
            <a:r>
              <a:rPr lang="en-US" dirty="0" err="1" smtClean="0"/>
              <a:t>makeflow</a:t>
            </a:r>
            <a:r>
              <a:rPr lang="en-US" dirty="0" smtClean="0"/>
              <a:t> –T </a:t>
            </a:r>
            <a:r>
              <a:rPr lang="en-US" dirty="0" err="1" smtClean="0"/>
              <a:t>wq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–p 0 –a –N </a:t>
            </a:r>
            <a:r>
              <a:rPr lang="en-US" dirty="0" err="1" smtClean="0">
                <a:solidFill>
                  <a:srgbClr val="FFFF00"/>
                </a:solidFill>
              </a:rPr>
              <a:t>fg</a:t>
            </a:r>
            <a:r>
              <a:rPr lang="en-US" dirty="0" smtClean="0">
                <a:solidFill>
                  <a:srgbClr val="FFFF00"/>
                </a:solidFill>
              </a:rPr>
              <a:t>-tutorial </a:t>
            </a:r>
            <a:r>
              <a:rPr lang="en-US" dirty="0" err="1" smtClean="0"/>
              <a:t>sims.mf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Listening for workers on port XYZ…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Start one worker:</a:t>
            </a:r>
          </a:p>
          <a:p>
            <a:pPr>
              <a:buNone/>
            </a:pPr>
            <a:r>
              <a:rPr lang="en-US" dirty="0" err="1" smtClean="0"/>
              <a:t>work_queue_worker</a:t>
            </a:r>
            <a:r>
              <a:rPr lang="en-US" dirty="0" smtClean="0"/>
              <a:t>  -a -N </a:t>
            </a:r>
            <a:r>
              <a:rPr lang="en-US" dirty="0" err="1" smtClean="0"/>
              <a:t>fg</a:t>
            </a:r>
            <a:r>
              <a:rPr lang="en-US" dirty="0" smtClean="0"/>
              <a:t>-tutorial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Start many workers:</a:t>
            </a:r>
          </a:p>
          <a:p>
            <a:pPr>
              <a:buNone/>
            </a:pPr>
            <a:r>
              <a:rPr lang="en-US" dirty="0" err="1" smtClean="0"/>
              <a:t>t</a:t>
            </a:r>
            <a:r>
              <a:rPr lang="en-US" dirty="0" err="1" smtClean="0"/>
              <a:t>orque_submit_workers</a:t>
            </a:r>
            <a:r>
              <a:rPr lang="en-US" dirty="0" smtClean="0"/>
              <a:t> –a –N </a:t>
            </a:r>
            <a:r>
              <a:rPr lang="en-US" dirty="0" err="1" smtClean="0"/>
              <a:t>fg</a:t>
            </a:r>
            <a:r>
              <a:rPr lang="en-US" dirty="0" smtClean="0"/>
              <a:t>-tutorial  </a:t>
            </a:r>
            <a:r>
              <a:rPr lang="en-US" dirty="0" smtClean="0">
                <a:solidFill>
                  <a:srgbClr val="FFFF00"/>
                </a:solidFill>
              </a:rPr>
              <a:t>5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work_queue_status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27" y="2190750"/>
            <a:ext cx="919677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and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MF +WQ is fault tolerant in many different ways: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Makeflow</a:t>
            </a:r>
            <a:r>
              <a:rPr lang="en-US" dirty="0" smtClean="0"/>
              <a:t> crashes (or is killed</a:t>
            </a:r>
            <a:r>
              <a:rPr lang="en-US" dirty="0" smtClean="0"/>
              <a:t>) at any point, it will recover by reading the transaction log and continue where it left off.</a:t>
            </a:r>
          </a:p>
          <a:p>
            <a:pPr lvl="1"/>
            <a:r>
              <a:rPr lang="en-US" dirty="0" err="1" smtClean="0"/>
              <a:t>Makeflow</a:t>
            </a:r>
            <a:r>
              <a:rPr lang="en-US" dirty="0" smtClean="0"/>
              <a:t> keeps statistics on both network and </a:t>
            </a:r>
            <a:r>
              <a:rPr lang="en-US" dirty="0" smtClean="0"/>
              <a:t>task performance, so that excessively bad workers are avoided.</a:t>
            </a:r>
          </a:p>
          <a:p>
            <a:pPr lvl="1"/>
            <a:r>
              <a:rPr lang="en-US" dirty="0" smtClean="0"/>
              <a:t>If a worker crashes, the master will detect the failure and restart the task elsewhere.</a:t>
            </a:r>
          </a:p>
          <a:p>
            <a:pPr lvl="1"/>
            <a:r>
              <a:rPr lang="en-US" dirty="0" smtClean="0"/>
              <a:t>Workers can be added and removed at any time during the execution of the workflow.</a:t>
            </a:r>
          </a:p>
          <a:p>
            <a:pPr lvl="1"/>
            <a:r>
              <a:rPr lang="en-US" dirty="0" smtClean="0"/>
              <a:t>Multiple masters with the same project name can be added and removed while the workers remain.</a:t>
            </a:r>
          </a:p>
          <a:p>
            <a:pPr lvl="1"/>
            <a:r>
              <a:rPr lang="en-US" dirty="0" smtClean="0"/>
              <a:t>If the worker sits idle for too long (default 15m) it will exit, so as not to hold resources idle.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Your Workforce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657600" y="4114800"/>
            <a:ext cx="2209800" cy="1981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Torque</a:t>
            </a:r>
          </a:p>
          <a:p>
            <a:pPr algn="ctr"/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19200" y="16002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</a:p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32766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</a:p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19200" y="49530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</a:p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581400" y="1676400"/>
            <a:ext cx="2209800" cy="1981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Condor</a:t>
            </a:r>
          </a:p>
          <a:p>
            <a:pPr algn="ctr"/>
            <a:r>
              <a:rPr lang="en-US" dirty="0" smtClean="0"/>
              <a:t>Pool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259852" y="1981200"/>
            <a:ext cx="3074148" cy="3139188"/>
            <a:chOff x="2259852" y="1981200"/>
            <a:chExt cx="3074148" cy="3139188"/>
          </a:xfrm>
        </p:grpSpPr>
        <p:sp>
          <p:nvSpPr>
            <p:cNvPr id="16" name="Oval 15"/>
            <p:cNvSpPr/>
            <p:nvPr/>
          </p:nvSpPr>
          <p:spPr>
            <a:xfrm>
              <a:off x="4038600" y="2286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876800" y="1981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724400" y="2667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16" idx="2"/>
              <a:endCxn id="6" idx="6"/>
            </p:cNvCxnSpPr>
            <p:nvPr/>
          </p:nvCxnSpPr>
          <p:spPr>
            <a:xfrm flipH="1" flipV="1">
              <a:off x="2438400" y="2171700"/>
              <a:ext cx="1600200" cy="3429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7" idx="3"/>
              <a:endCxn id="7" idx="6"/>
            </p:cNvCxnSpPr>
            <p:nvPr/>
          </p:nvCxnSpPr>
          <p:spPr>
            <a:xfrm flipH="1">
              <a:off x="2438400" y="2371445"/>
              <a:ext cx="2505355" cy="14766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8" idx="7"/>
            </p:cNvCxnSpPr>
            <p:nvPr/>
          </p:nvCxnSpPr>
          <p:spPr>
            <a:xfrm flipH="1">
              <a:off x="2259852" y="3057245"/>
              <a:ext cx="2531503" cy="20631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259852" y="2575812"/>
            <a:ext cx="3074148" cy="3139188"/>
            <a:chOff x="2259852" y="2575812"/>
            <a:chExt cx="3074148" cy="3139188"/>
          </a:xfrm>
        </p:grpSpPr>
        <p:sp>
          <p:nvSpPr>
            <p:cNvPr id="20" name="Oval 19"/>
            <p:cNvSpPr/>
            <p:nvPr/>
          </p:nvSpPr>
          <p:spPr>
            <a:xfrm>
              <a:off x="4495800" y="5257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876800" y="4495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114800" y="4648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21" idx="1"/>
              <a:endCxn id="6" idx="5"/>
            </p:cNvCxnSpPr>
            <p:nvPr/>
          </p:nvCxnSpPr>
          <p:spPr>
            <a:xfrm flipH="1" flipV="1">
              <a:off x="2259852" y="2575812"/>
              <a:ext cx="1921903" cy="21393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9" idx="1"/>
              <a:endCxn id="7" idx="6"/>
            </p:cNvCxnSpPr>
            <p:nvPr/>
          </p:nvCxnSpPr>
          <p:spPr>
            <a:xfrm flipH="1" flipV="1">
              <a:off x="2438400" y="3848100"/>
              <a:ext cx="2505355" cy="7146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2"/>
              <a:endCxn id="8" idx="6"/>
            </p:cNvCxnSpPr>
            <p:nvPr/>
          </p:nvCxnSpPr>
          <p:spPr>
            <a:xfrm flipH="1">
              <a:off x="2438400" y="5486400"/>
              <a:ext cx="2057400" cy="38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019800" y="3429000"/>
            <a:ext cx="2895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Submits new workers.</a:t>
            </a:r>
          </a:p>
          <a:p>
            <a:r>
              <a:rPr lang="en-US" dirty="0" smtClean="0"/>
              <a:t>Restarts failed workers.</a:t>
            </a:r>
          </a:p>
          <a:p>
            <a:r>
              <a:rPr lang="en-US" dirty="0" smtClean="0"/>
              <a:t>Removes unneeded workers.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943600" y="1371600"/>
            <a:ext cx="2896114" cy="1752600"/>
            <a:chOff x="5943600" y="1371600"/>
            <a:chExt cx="2896114" cy="1752600"/>
          </a:xfrm>
        </p:grpSpPr>
        <p:sp>
          <p:nvSpPr>
            <p:cNvPr id="9" name="Oval 8"/>
            <p:cNvSpPr/>
            <p:nvPr/>
          </p:nvSpPr>
          <p:spPr>
            <a:xfrm>
              <a:off x="6705600" y="19812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WQ</a:t>
              </a:r>
            </a:p>
            <a:p>
              <a:pPr algn="ctr"/>
              <a:r>
                <a:rPr lang="en-US" dirty="0" smtClean="0"/>
                <a:t>Pool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77200" y="22098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 flipH="1">
              <a:off x="5943600" y="22860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43600" y="1371600"/>
              <a:ext cx="2896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</a:t>
              </a:r>
              <a:r>
                <a:rPr lang="en-US" dirty="0" err="1" smtClean="0"/>
                <a:t>ork_queue_pool</a:t>
              </a:r>
              <a:r>
                <a:rPr lang="en-US" dirty="0" smtClean="0"/>
                <a:t> –T condor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43600" y="4648200"/>
            <a:ext cx="2865400" cy="1740932"/>
            <a:chOff x="5943600" y="4648200"/>
            <a:chExt cx="2865400" cy="1740932"/>
          </a:xfrm>
        </p:grpSpPr>
        <p:sp>
          <p:nvSpPr>
            <p:cNvPr id="11" name="Oval 10"/>
            <p:cNvSpPr/>
            <p:nvPr/>
          </p:nvSpPr>
          <p:spPr>
            <a:xfrm>
              <a:off x="6705600" y="46482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WQ</a:t>
              </a:r>
            </a:p>
            <a:p>
              <a:pPr algn="ctr"/>
              <a:r>
                <a:rPr lang="en-US" dirty="0" smtClean="0"/>
                <a:t>Pool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7200" y="48768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 flipH="1">
              <a:off x="5943600" y="49530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43600" y="6019800"/>
              <a:ext cx="2865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</a:t>
              </a:r>
              <a:r>
                <a:rPr lang="en-US" dirty="0" err="1" smtClean="0"/>
                <a:t>ork_queue_pool</a:t>
              </a:r>
              <a:r>
                <a:rPr lang="en-US" dirty="0" smtClean="0"/>
                <a:t> –T torque</a:t>
              </a:r>
              <a:endParaRPr lang="en-US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8077200" y="22098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500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657600" y="3285845"/>
            <a:ext cx="371755" cy="295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962400" y="2438400"/>
            <a:ext cx="1752600" cy="1219200"/>
            <a:chOff x="3962400" y="2438400"/>
            <a:chExt cx="1752600" cy="1219200"/>
          </a:xfrm>
        </p:grpSpPr>
        <p:sp>
          <p:nvSpPr>
            <p:cNvPr id="54" name="Oval 53"/>
            <p:cNvSpPr/>
            <p:nvPr/>
          </p:nvSpPr>
          <p:spPr>
            <a:xfrm>
              <a:off x="4724400" y="3200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962400" y="2895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5257800" y="2438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8077200" y="48768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 animBg="1"/>
      <p:bldP spid="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my program is dynamic?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a program</a:t>
            </a:r>
            <a:br>
              <a:rPr lang="en-US" dirty="0" smtClean="0"/>
            </a:br>
            <a:r>
              <a:rPr lang="en-US" dirty="0" smtClean="0"/>
              <a:t>to use the Work Queue API.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36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96600" y="304800"/>
            <a:ext cx="4309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 Queue API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139" y="5867400"/>
            <a:ext cx="8077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http://www.nd.edu/~ccl/software/workqueue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1640681"/>
            <a:ext cx="5257800" cy="36933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#include  “</a:t>
            </a:r>
            <a:r>
              <a:rPr lang="en-US" dirty="0" err="1" smtClean="0">
                <a:solidFill>
                  <a:srgbClr val="FFFF00"/>
                </a:solidFill>
              </a:rPr>
              <a:t>work_queue.h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while( not done ) {</a:t>
            </a:r>
          </a:p>
          <a:p>
            <a:endParaRPr lang="en-US" dirty="0" smtClean="0"/>
          </a:p>
          <a:p>
            <a:r>
              <a:rPr lang="en-US" dirty="0" smtClean="0"/>
              <a:t>      while (more work ready) {</a:t>
            </a:r>
            <a:br>
              <a:rPr lang="en-US" dirty="0" smtClean="0"/>
            </a:br>
            <a:r>
              <a:rPr lang="en-US" dirty="0" smtClean="0"/>
              <a:t>           task = </a:t>
            </a:r>
            <a:r>
              <a:rPr lang="en-US" dirty="0" err="1" smtClean="0">
                <a:solidFill>
                  <a:srgbClr val="FFFF00"/>
                </a:solidFill>
              </a:rPr>
              <a:t>work_queue_task_create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    // add some details to the task</a:t>
            </a:r>
          </a:p>
          <a:p>
            <a:r>
              <a:rPr lang="en-US" dirty="0" smtClean="0"/>
              <a:t>            </a:t>
            </a:r>
            <a:r>
              <a:rPr lang="en-US" dirty="0" err="1" smtClean="0">
                <a:solidFill>
                  <a:srgbClr val="FFFF00"/>
                </a:solidFill>
              </a:rPr>
              <a:t>work_queue_submit</a:t>
            </a:r>
            <a:r>
              <a:rPr lang="en-US" dirty="0" smtClean="0"/>
              <a:t>(queue, task);</a:t>
            </a:r>
          </a:p>
          <a:p>
            <a:r>
              <a:rPr lang="en-US" dirty="0" smtClean="0"/>
              <a:t>      }</a:t>
            </a:r>
          </a:p>
          <a:p>
            <a:endParaRPr lang="en-US" dirty="0" smtClean="0"/>
          </a:p>
          <a:p>
            <a:r>
              <a:rPr lang="en-US" dirty="0" smtClean="0"/>
              <a:t>      task = </a:t>
            </a:r>
            <a:r>
              <a:rPr lang="en-US" dirty="0" err="1" smtClean="0">
                <a:solidFill>
                  <a:srgbClr val="FFFF00"/>
                </a:solidFill>
              </a:rPr>
              <a:t>work_queue_wait</a:t>
            </a:r>
            <a:r>
              <a:rPr lang="en-US" dirty="0" smtClean="0"/>
              <a:t>(queue);</a:t>
            </a:r>
          </a:p>
          <a:p>
            <a:r>
              <a:rPr lang="en-US" dirty="0" smtClean="0"/>
              <a:t>      // process the completed task</a:t>
            </a:r>
          </a:p>
          <a:p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37</a:t>
            </a:fld>
            <a:endParaRPr lang="en-US"/>
          </a:p>
        </p:txBody>
      </p:sp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6629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48768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50292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51816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53340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5486400" y="2133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638800" y="2286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cxnSp>
        <p:nvCxnSpPr>
          <p:cNvPr id="36874" name="AutoShape 10"/>
          <p:cNvCxnSpPr>
            <a:cxnSpLocks noChangeShapeType="1"/>
            <a:endCxn id="36866" idx="2"/>
          </p:cNvCxnSpPr>
          <p:nvPr/>
        </p:nvCxnSpPr>
        <p:spPr bwMode="auto">
          <a:xfrm>
            <a:off x="3200400" y="4343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858000" y="53340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/>
              <a:t>P</a:t>
            </a:r>
          </a:p>
        </p:txBody>
      </p:sp>
      <p:cxnSp>
        <p:nvCxnSpPr>
          <p:cNvPr id="36876" name="AutoShape 12"/>
          <p:cNvCxnSpPr>
            <a:cxnSpLocks noChangeShapeType="1"/>
            <a:stCxn id="36866" idx="4"/>
            <a:endCxn id="36875" idx="0"/>
          </p:cNvCxnSpPr>
          <p:nvPr/>
        </p:nvCxnSpPr>
        <p:spPr bwMode="auto">
          <a:xfrm>
            <a:off x="7200900" y="4876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7150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In.txt</a:t>
            </a:r>
          </a:p>
        </p:txBody>
      </p:sp>
      <p:cxnSp>
        <p:nvCxnSpPr>
          <p:cNvPr id="36878" name="AutoShape 14"/>
          <p:cNvCxnSpPr>
            <a:cxnSpLocks noChangeShapeType="1"/>
            <a:stCxn id="36877" idx="3"/>
            <a:endCxn id="36875" idx="2"/>
          </p:cNvCxnSpPr>
          <p:nvPr/>
        </p:nvCxnSpPr>
        <p:spPr bwMode="auto">
          <a:xfrm>
            <a:off x="6477000" y="56388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9248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out.txt</a:t>
            </a:r>
          </a:p>
        </p:txBody>
      </p:sp>
      <p:cxnSp>
        <p:nvCxnSpPr>
          <p:cNvPr id="36880" name="AutoShape 16"/>
          <p:cNvCxnSpPr>
            <a:cxnSpLocks noChangeShapeType="1"/>
            <a:stCxn id="36875" idx="6"/>
            <a:endCxn id="36879" idx="1"/>
          </p:cNvCxnSpPr>
          <p:nvPr/>
        </p:nvCxnSpPr>
        <p:spPr bwMode="auto">
          <a:xfrm>
            <a:off x="7543800" y="56388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352800" y="3733800"/>
            <a:ext cx="29781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put </a:t>
            </a:r>
            <a:r>
              <a:rPr lang="en-US" b="1" dirty="0" smtClean="0"/>
              <a:t>P.exe</a:t>
            </a:r>
            <a:endParaRPr lang="en-US" b="1" dirty="0"/>
          </a:p>
          <a:p>
            <a:r>
              <a:rPr lang="en-US" b="1" dirty="0"/>
              <a:t>put in.txt</a:t>
            </a:r>
          </a:p>
          <a:p>
            <a:r>
              <a:rPr lang="en-US" b="1" dirty="0"/>
              <a:t>exec </a:t>
            </a:r>
            <a:r>
              <a:rPr lang="en-US" b="1" dirty="0" smtClean="0"/>
              <a:t>P.exe </a:t>
            </a:r>
            <a:r>
              <a:rPr lang="en-US" b="1" dirty="0"/>
              <a:t>&lt;in.txt &gt;out.txt</a:t>
            </a:r>
          </a:p>
          <a:p>
            <a:r>
              <a:rPr lang="en-US" b="1" dirty="0"/>
              <a:t>get out.txt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596063" y="868740"/>
            <a:ext cx="2852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1000s of workers</a:t>
            </a:r>
          </a:p>
          <a:p>
            <a:r>
              <a:rPr lang="en-US" sz="2400" dirty="0" smtClean="0"/>
              <a:t>dispatched to clusters, clouds, and grids</a:t>
            </a:r>
            <a:endParaRPr lang="en-US" sz="2400" dirty="0"/>
          </a:p>
        </p:txBody>
      </p:sp>
      <p:cxnSp>
        <p:nvCxnSpPr>
          <p:cNvPr id="36883" name="AutoShape 19"/>
          <p:cNvCxnSpPr>
            <a:cxnSpLocks noChangeShapeType="1"/>
            <a:stCxn id="33" idx="3"/>
            <a:endCxn id="36868" idx="2"/>
          </p:cNvCxnSpPr>
          <p:nvPr/>
        </p:nvCxnSpPr>
        <p:spPr bwMode="auto">
          <a:xfrm flipV="1">
            <a:off x="3124200" y="2209800"/>
            <a:ext cx="1905000" cy="194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4" name="AutoShape 20"/>
          <p:cNvCxnSpPr>
            <a:cxnSpLocks noChangeShapeType="1"/>
          </p:cNvCxnSpPr>
          <p:nvPr/>
        </p:nvCxnSpPr>
        <p:spPr bwMode="auto">
          <a:xfrm flipV="1">
            <a:off x="3124200" y="3352800"/>
            <a:ext cx="30861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5" name="AutoShape 21"/>
          <p:cNvCxnSpPr>
            <a:cxnSpLocks noChangeShapeType="1"/>
            <a:stCxn id="33" idx="3"/>
            <a:endCxn id="36870" idx="2"/>
          </p:cNvCxnSpPr>
          <p:nvPr/>
        </p:nvCxnSpPr>
        <p:spPr bwMode="auto">
          <a:xfrm flipV="1">
            <a:off x="3124200" y="2514600"/>
            <a:ext cx="22098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6" name="AutoShape 22"/>
          <p:cNvCxnSpPr>
            <a:cxnSpLocks noChangeShapeType="1"/>
            <a:stCxn id="33" idx="3"/>
            <a:endCxn id="36872" idx="2"/>
          </p:cNvCxnSpPr>
          <p:nvPr/>
        </p:nvCxnSpPr>
        <p:spPr bwMode="auto">
          <a:xfrm flipV="1">
            <a:off x="3124200" y="2819400"/>
            <a:ext cx="2514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92" name="AutoShape 28"/>
          <p:cNvCxnSpPr>
            <a:cxnSpLocks noChangeShapeType="1"/>
            <a:stCxn id="36866" idx="3"/>
            <a:endCxn id="36877" idx="0"/>
          </p:cNvCxnSpPr>
          <p:nvPr/>
        </p:nvCxnSpPr>
        <p:spPr bwMode="auto">
          <a:xfrm flipH="1">
            <a:off x="6096000" y="4720571"/>
            <a:ext cx="700789" cy="689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93" name="AutoShape 29"/>
          <p:cNvCxnSpPr>
            <a:cxnSpLocks noChangeShapeType="1"/>
            <a:stCxn id="36879" idx="0"/>
            <a:endCxn id="36866" idx="5"/>
          </p:cNvCxnSpPr>
          <p:nvPr/>
        </p:nvCxnSpPr>
        <p:spPr bwMode="auto">
          <a:xfrm flipH="1" flipV="1">
            <a:off x="7605011" y="4720571"/>
            <a:ext cx="700789" cy="689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04800" y="304800"/>
            <a:ext cx="6029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 Queue System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37338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 Library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2743200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 Program</a:t>
            </a:r>
          </a:p>
          <a:p>
            <a:pPr algn="ctr"/>
            <a:r>
              <a:rPr lang="en-US" dirty="0" smtClean="0"/>
              <a:t>C / Python / Perl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4333" y="6096000"/>
            <a:ext cx="275626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r>
              <a:rPr lang="en-US" b="1" dirty="0" smtClean="0"/>
              <a:t>ache of recently used files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Run One Task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#include “</a:t>
            </a:r>
            <a:r>
              <a:rPr lang="en-US" sz="1600" b="1" dirty="0" err="1" smtClean="0">
                <a:latin typeface="Lucida Console" pitchFamily="49" charset="0"/>
              </a:rPr>
              <a:t>work_queue.h</a:t>
            </a:r>
            <a:r>
              <a:rPr lang="en-US" sz="1600" b="1" dirty="0" smtClean="0">
                <a:latin typeface="Lucida Console" pitchFamily="49" charset="0"/>
              </a:rPr>
              <a:t>”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latin typeface="Lucida Console" pitchFamily="49" charset="0"/>
              </a:rPr>
              <a:t>s</a:t>
            </a:r>
            <a:r>
              <a:rPr lang="en-US" sz="1600" b="1" dirty="0" err="1" smtClean="0">
                <a:latin typeface="Lucida Console" pitchFamily="49" charset="0"/>
              </a:rPr>
              <a:t>truct</a:t>
            </a:r>
            <a:r>
              <a:rPr lang="en-US" sz="1600" b="1" dirty="0" smtClean="0">
                <a:latin typeface="Lucida Console" pitchFamily="49" charset="0"/>
              </a:rPr>
              <a:t> </a:t>
            </a:r>
            <a:r>
              <a:rPr lang="en-US" sz="1600" b="1" dirty="0" err="1" smtClean="0">
                <a:latin typeface="Lucida Console" pitchFamily="49" charset="0"/>
              </a:rPr>
              <a:t>work_queue</a:t>
            </a:r>
            <a:r>
              <a:rPr lang="en-US" sz="1600" b="1" dirty="0" smtClean="0">
                <a:latin typeface="Lucida Console" pitchFamily="49" charset="0"/>
              </a:rPr>
              <a:t> *queue;</a:t>
            </a:r>
          </a:p>
          <a:p>
            <a:pPr>
              <a:buNone/>
            </a:pPr>
            <a:r>
              <a:rPr lang="en-US" sz="1600" b="1" dirty="0" err="1" smtClean="0">
                <a:latin typeface="Lucida Console" pitchFamily="49" charset="0"/>
              </a:rPr>
              <a:t>s</a:t>
            </a:r>
            <a:r>
              <a:rPr lang="en-US" sz="1600" b="1" dirty="0" err="1" smtClean="0">
                <a:latin typeface="Lucida Console" pitchFamily="49" charset="0"/>
              </a:rPr>
              <a:t>truct</a:t>
            </a:r>
            <a:r>
              <a:rPr lang="en-US" sz="1600" b="1" dirty="0" smtClean="0">
                <a:latin typeface="Lucida Console" pitchFamily="49" charset="0"/>
              </a:rPr>
              <a:t> </a:t>
            </a:r>
            <a:r>
              <a:rPr lang="en-US" sz="1600" b="1" dirty="0" err="1" smtClean="0">
                <a:latin typeface="Lucida Console" pitchFamily="49" charset="0"/>
              </a:rPr>
              <a:t>work_queue_task</a:t>
            </a:r>
            <a:r>
              <a:rPr lang="en-US" sz="1600" b="1" dirty="0" smtClean="0">
                <a:latin typeface="Lucida Console" pitchFamily="49" charset="0"/>
              </a:rPr>
              <a:t> *task;</a:t>
            </a: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queue </a:t>
            </a:r>
            <a:r>
              <a:rPr lang="en-US" sz="1600" b="1" dirty="0" smtClean="0">
                <a:latin typeface="Lucida Console" pitchFamily="49" charset="0"/>
              </a:rPr>
              <a:t>=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smtClean="0">
                <a:latin typeface="Lucida Console" pitchFamily="49" charset="0"/>
              </a:rPr>
              <a:t>0 );</a:t>
            </a: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ork_queue_specify_name</a:t>
            </a:r>
            <a:r>
              <a:rPr lang="en-US" sz="1600" b="1" dirty="0" smtClean="0">
                <a:latin typeface="Lucida Console" pitchFamily="49" charset="0"/>
              </a:rPr>
              <a:t>( “</a:t>
            </a:r>
            <a:r>
              <a:rPr lang="en-US" sz="1600" b="1" dirty="0" err="1" smtClean="0">
                <a:latin typeface="Lucida Console" pitchFamily="49" charset="0"/>
              </a:rPr>
              <a:t>myproject</a:t>
            </a:r>
            <a:r>
              <a:rPr lang="en-US" sz="1600" b="1" dirty="0" smtClean="0">
                <a:latin typeface="Lucida Console" pitchFamily="49" charset="0"/>
              </a:rPr>
              <a:t>” );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task =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600" b="1" dirty="0" smtClean="0">
                <a:latin typeface="Lucida Console" pitchFamily="49" charset="0"/>
              </a:rPr>
              <a:t>(“sim.exe –p 50 in.dat &gt;out.txt”);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/// Missing: Specify files needed by the task.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smtClean="0">
                <a:latin typeface="Lucida Console" pitchFamily="49" charset="0"/>
              </a:rPr>
              <a:t>queue, task </a:t>
            </a:r>
            <a:r>
              <a:rPr lang="en-US" sz="1600" b="1" dirty="0" smtClean="0">
                <a:latin typeface="Lucida Console" pitchFamily="49" charset="0"/>
              </a:rPr>
              <a:t>);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w</a:t>
            </a:r>
            <a:r>
              <a:rPr lang="en-US" sz="1600" b="1" dirty="0" smtClean="0">
                <a:latin typeface="Lucida Console" pitchFamily="49" charset="0"/>
              </a:rPr>
              <a:t>hile(!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600" b="1" dirty="0" smtClean="0">
                <a:latin typeface="Lucida Console" pitchFamily="49" charset="0"/>
              </a:rPr>
              <a:t>(queue)) {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	task </a:t>
            </a:r>
            <a:r>
              <a:rPr lang="en-US" sz="1600" b="1" dirty="0" smtClean="0">
                <a:latin typeface="Lucida Console" pitchFamily="49" charset="0"/>
              </a:rPr>
              <a:t>=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smtClean="0">
                <a:latin typeface="Lucida Console" pitchFamily="49" charset="0"/>
              </a:rPr>
              <a:t>queue</a:t>
            </a:r>
            <a:r>
              <a:rPr lang="en-US" sz="1600" b="1" dirty="0" smtClean="0">
                <a:latin typeface="Lucida Console" pitchFamily="49" charset="0"/>
              </a:rPr>
              <a:t>, </a:t>
            </a:r>
            <a:r>
              <a:rPr lang="en-US" sz="1600" b="1" dirty="0" smtClean="0">
                <a:latin typeface="Lucida Console" pitchFamily="49" charset="0"/>
              </a:rPr>
              <a:t>60</a:t>
            </a:r>
            <a:r>
              <a:rPr lang="en-US" sz="1600" b="1" dirty="0" smtClean="0">
                <a:latin typeface="Lucida Console" pitchFamily="49" charset="0"/>
              </a:rPr>
              <a:t> );</a:t>
            </a: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	</a:t>
            </a:r>
            <a:r>
              <a:rPr lang="en-US" sz="1600" b="1" dirty="0" smtClean="0">
                <a:latin typeface="Lucida Console" pitchFamily="49" charset="0"/>
              </a:rPr>
              <a:t>if(task)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600" b="1" dirty="0" smtClean="0">
                <a:latin typeface="Lucida Console" pitchFamily="49" charset="0"/>
              </a:rPr>
              <a:t>( task );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Run One Task in Perl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FF00"/>
                </a:solidFill>
                <a:latin typeface="Lucida Console" pitchFamily="49" charset="0"/>
              </a:rPr>
              <a:t>use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</a:t>
            </a:r>
            <a:r>
              <a:rPr lang="en-US" sz="1600" b="1" dirty="0" smtClean="0">
                <a:solidFill>
                  <a:srgbClr val="FFFF00"/>
                </a:solidFill>
                <a:latin typeface="Lucida Console" pitchFamily="49" charset="0"/>
              </a:rPr>
              <a:t>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$queue </a:t>
            </a:r>
            <a:r>
              <a:rPr lang="en-US" sz="1600" b="1" dirty="0" smtClean="0">
                <a:latin typeface="Lucida Console" pitchFamily="49" charset="0"/>
              </a:rPr>
              <a:t>=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smtClean="0">
                <a:latin typeface="Lucida Console" pitchFamily="49" charset="0"/>
              </a:rPr>
              <a:t>0</a:t>
            </a:r>
            <a:r>
              <a:rPr lang="en-US" sz="1600" b="1" dirty="0" smtClean="0">
                <a:latin typeface="Lucida Console" pitchFamily="49" charset="0"/>
              </a:rPr>
              <a:t> </a:t>
            </a:r>
            <a:r>
              <a:rPr lang="en-US" sz="1600" b="1" dirty="0" smtClean="0">
                <a:latin typeface="Lucida Console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rk_queue_specify_name</a:t>
            </a:r>
            <a:r>
              <a:rPr lang="en-US" sz="1600" b="1" dirty="0" smtClean="0">
                <a:latin typeface="Lucida Console" pitchFamily="49" charset="0"/>
              </a:rPr>
              <a:t>( “</a:t>
            </a:r>
            <a:r>
              <a:rPr lang="en-US" sz="1600" b="1" dirty="0" err="1" smtClean="0">
                <a:latin typeface="Lucida Console" pitchFamily="49" charset="0"/>
              </a:rPr>
              <a:t>myproject</a:t>
            </a:r>
            <a:r>
              <a:rPr lang="en-US" sz="1600" b="1" dirty="0" smtClean="0">
                <a:latin typeface="Lucida Console" pitchFamily="49" charset="0"/>
              </a:rPr>
              <a:t>” );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$task =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600" b="1" dirty="0" smtClean="0">
                <a:latin typeface="Lucida Console" pitchFamily="49" charset="0"/>
              </a:rPr>
              <a:t>(“sim.exe –p 50 in.dat &gt;out.txt”);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### Missing: Specify files needed by the task.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smtClean="0">
                <a:latin typeface="Lucida Console" pitchFamily="49" charset="0"/>
              </a:rPr>
              <a:t>$queue, $task </a:t>
            </a:r>
            <a:r>
              <a:rPr lang="en-US" sz="1600" b="1" dirty="0" smtClean="0">
                <a:latin typeface="Lucida Console" pitchFamily="49" charset="0"/>
              </a:rPr>
              <a:t>);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w</a:t>
            </a:r>
            <a:r>
              <a:rPr lang="en-US" sz="1600" b="1" dirty="0" smtClean="0">
                <a:latin typeface="Lucida Console" pitchFamily="49" charset="0"/>
              </a:rPr>
              <a:t>hile(!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600" b="1" dirty="0" smtClean="0">
                <a:latin typeface="Lucida Console" pitchFamily="49" charset="0"/>
              </a:rPr>
              <a:t>($queue)) {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	$task </a:t>
            </a:r>
            <a:r>
              <a:rPr lang="en-US" sz="1600" b="1" dirty="0" smtClean="0">
                <a:latin typeface="Lucida Console" pitchFamily="49" charset="0"/>
              </a:rPr>
              <a:t>=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smtClean="0">
                <a:latin typeface="Lucida Console" pitchFamily="49" charset="0"/>
              </a:rPr>
              <a:t>$queue</a:t>
            </a:r>
            <a:r>
              <a:rPr lang="en-US" sz="1600" b="1" dirty="0" smtClean="0">
                <a:latin typeface="Lucida Console" pitchFamily="49" charset="0"/>
              </a:rPr>
              <a:t>, </a:t>
            </a:r>
            <a:r>
              <a:rPr lang="en-US" sz="1600" b="1" dirty="0" smtClean="0">
                <a:latin typeface="Lucida Console" pitchFamily="49" charset="0"/>
              </a:rPr>
              <a:t>60</a:t>
            </a:r>
            <a:r>
              <a:rPr lang="en-US" sz="1600" b="1" dirty="0" smtClean="0">
                <a:latin typeface="Lucida Console" pitchFamily="49" charset="0"/>
              </a:rPr>
              <a:t> );</a:t>
            </a: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	</a:t>
            </a:r>
            <a:r>
              <a:rPr lang="en-US" sz="1600" b="1" dirty="0" smtClean="0">
                <a:latin typeface="Lucida Console" pitchFamily="49" charset="0"/>
              </a:rPr>
              <a:t>if($task)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600" b="1" dirty="0" smtClean="0">
                <a:latin typeface="Lucida Console" pitchFamily="49" charset="0"/>
              </a:rPr>
              <a:t>( $task );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Cooperative Computing 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develop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Run One Task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FF00"/>
                </a:solidFill>
                <a:latin typeface="Lucida Console" pitchFamily="49" charset="0"/>
              </a:rPr>
              <a:t>f</a:t>
            </a:r>
            <a:r>
              <a:rPr lang="en-US" sz="1600" b="1" dirty="0" smtClean="0">
                <a:solidFill>
                  <a:srgbClr val="FFFF00"/>
                </a:solidFill>
                <a:latin typeface="Lucida Console" pitchFamily="49" charset="0"/>
              </a:rPr>
              <a:t>rom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</a:t>
            </a:r>
            <a:r>
              <a:rPr lang="en-US" sz="1600" b="1" dirty="0" smtClean="0">
                <a:solidFill>
                  <a:srgbClr val="FFFF00"/>
                </a:solidFill>
                <a:latin typeface="Lucida Console" pitchFamily="49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Lucida Console" pitchFamily="49" charset="0"/>
              </a:rPr>
              <a:t>import *;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q</a:t>
            </a:r>
            <a:r>
              <a:rPr lang="en-US" sz="1600" b="1" dirty="0" smtClean="0">
                <a:latin typeface="Lucida Console" pitchFamily="49" charset="0"/>
              </a:rPr>
              <a:t>ueue =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WorkQueue</a:t>
            </a:r>
            <a:r>
              <a:rPr lang="en-US" sz="1600" b="1" dirty="0" smtClean="0">
                <a:latin typeface="Lucida Console" pitchFamily="49" charset="0"/>
              </a:rPr>
              <a:t>( name=“</a:t>
            </a:r>
            <a:r>
              <a:rPr lang="en-US" sz="1600" b="1" dirty="0" err="1" smtClean="0">
                <a:latin typeface="Lucida Console" pitchFamily="49" charset="0"/>
              </a:rPr>
              <a:t>myproject</a:t>
            </a:r>
            <a:r>
              <a:rPr lang="en-US" sz="1600" b="1" dirty="0" smtClean="0">
                <a:latin typeface="Lucida Console" pitchFamily="49" charset="0"/>
              </a:rPr>
              <a:t>”, port = 0 )</a:t>
            </a: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task = </a:t>
            </a:r>
            <a:r>
              <a:rPr lang="en-US" sz="1600" b="1" dirty="0" smtClean="0">
                <a:solidFill>
                  <a:srgbClr val="FFFF00"/>
                </a:solidFill>
                <a:latin typeface="Lucida Console" pitchFamily="49" charset="0"/>
              </a:rPr>
              <a:t>Task</a:t>
            </a:r>
            <a:r>
              <a:rPr lang="en-US" sz="1600" b="1" dirty="0" smtClean="0">
                <a:latin typeface="Lucida Console" pitchFamily="49" charset="0"/>
              </a:rPr>
              <a:t>(“sim.exe –p 50 in.dat &gt;out.txt”)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### Missing: Specify files needed by the task.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latin typeface="Lucida Console" pitchFamily="49" charset="0"/>
              </a:rPr>
              <a:t>q</a:t>
            </a:r>
            <a:r>
              <a:rPr lang="en-US" sz="1600" b="1" dirty="0" err="1" smtClean="0">
                <a:latin typeface="Lucida Console" pitchFamily="49" charset="0"/>
              </a:rPr>
              <a:t>ueue.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submit</a:t>
            </a:r>
            <a:r>
              <a:rPr lang="en-US" sz="1600" b="1" dirty="0" smtClean="0">
                <a:solidFill>
                  <a:srgbClr val="FFFF00"/>
                </a:solidFill>
                <a:latin typeface="Lucida Console" pitchFamily="49" charset="0"/>
              </a:rPr>
              <a:t>( task );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W</a:t>
            </a:r>
            <a:r>
              <a:rPr lang="en-US" sz="1600" b="1" dirty="0" smtClean="0">
                <a:latin typeface="Lucida Console" pitchFamily="49" charset="0"/>
              </a:rPr>
              <a:t>hile not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queue.empty</a:t>
            </a:r>
            <a:r>
              <a:rPr lang="en-US" sz="1600" b="1" dirty="0" smtClean="0">
                <a:latin typeface="Lucida Console" pitchFamily="49" charset="0"/>
              </a:rPr>
              <a:t>():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	</a:t>
            </a:r>
            <a:r>
              <a:rPr lang="en-US" sz="1600" b="1" dirty="0" smtClean="0">
                <a:latin typeface="Lucida Console" pitchFamily="49" charset="0"/>
              </a:rPr>
              <a:t>task = </a:t>
            </a: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queue.wait</a:t>
            </a:r>
            <a:r>
              <a:rPr lang="en-US" sz="1600" b="1" dirty="0" smtClean="0">
                <a:latin typeface="Lucida Console" pitchFamily="49" charset="0"/>
              </a:rPr>
              <a:t>(60);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Specify Files for a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7010400" cy="37338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endParaRPr lang="en-US" sz="1600" b="1" dirty="0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work_queue_specify_file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err="1" smtClean="0">
                <a:latin typeface="Lucida Console" pitchFamily="49" charset="0"/>
              </a:rPr>
              <a:t>task,“in.dat”,”in.dat</a:t>
            </a:r>
            <a:r>
              <a:rPr lang="en-US" sz="1600" b="1" dirty="0" smtClean="0">
                <a:latin typeface="Lucida Console" pitchFamily="49" charset="0"/>
              </a:rPr>
              <a:t>”,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           </a:t>
            </a:r>
            <a:r>
              <a:rPr lang="en-US" sz="1600" b="1" dirty="0" smtClean="0">
                <a:latin typeface="Lucida Console" pitchFamily="49" charset="0"/>
              </a:rPr>
              <a:t> WORK_QUEUE_INPUT</a:t>
            </a:r>
            <a:r>
              <a:rPr lang="en-US" sz="1600" b="1" dirty="0" smtClean="0">
                <a:latin typeface="Lucida Console" pitchFamily="49" charset="0"/>
              </a:rPr>
              <a:t>, WORK_QUEUE_NOCACHE );</a:t>
            </a:r>
          </a:p>
          <a:p>
            <a:pPr>
              <a:buNone/>
            </a:pPr>
            <a:endParaRPr lang="en-US" sz="1600" b="1" dirty="0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work_queue_specify_file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err="1" smtClean="0">
                <a:latin typeface="Lucida Console" pitchFamily="49" charset="0"/>
              </a:rPr>
              <a:t>task,“out.dat”,”out.dat</a:t>
            </a:r>
            <a:r>
              <a:rPr lang="en-US" sz="1600" b="1" dirty="0" smtClean="0">
                <a:latin typeface="Lucida Console" pitchFamily="49" charset="0"/>
              </a:rPr>
              <a:t>”,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           </a:t>
            </a:r>
            <a:r>
              <a:rPr lang="en-US" sz="1600" b="1" dirty="0" smtClean="0">
                <a:latin typeface="Lucida Console" pitchFamily="49" charset="0"/>
              </a:rPr>
              <a:t>WORK_QUEUE_OUTPUT</a:t>
            </a:r>
            <a:r>
              <a:rPr lang="en-US" sz="1600" b="1" dirty="0" smtClean="0">
                <a:latin typeface="Lucida Console" pitchFamily="49" charset="0"/>
              </a:rPr>
              <a:t>, WORK_QUEUE_NOCACHE );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work_queue_specify_file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err="1" smtClean="0">
                <a:latin typeface="Lucida Console" pitchFamily="49" charset="0"/>
              </a:rPr>
              <a:t>task,“calib.dat”,”calib.dat</a:t>
            </a:r>
            <a:r>
              <a:rPr lang="en-US" sz="1600" b="1" dirty="0" smtClean="0">
                <a:latin typeface="Lucida Console" pitchFamily="49" charset="0"/>
              </a:rPr>
              <a:t>”,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           </a:t>
            </a:r>
            <a:r>
              <a:rPr lang="en-US" sz="1600" b="1" dirty="0" smtClean="0">
                <a:latin typeface="Lucida Console" pitchFamily="49" charset="0"/>
              </a:rPr>
              <a:t>WORK_QUEUE_INPUT</a:t>
            </a:r>
            <a:r>
              <a:rPr lang="en-US" sz="1600" b="1" dirty="0" smtClean="0">
                <a:latin typeface="Lucida Console" pitchFamily="49" charset="0"/>
              </a:rPr>
              <a:t>, WORK_QUEUE_CACHE );</a:t>
            </a:r>
          </a:p>
          <a:p>
            <a:pPr>
              <a:buNone/>
            </a:pPr>
            <a:endParaRPr lang="en-US" sz="1600" b="1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FFFF00"/>
                </a:solidFill>
                <a:latin typeface="Lucida Console" pitchFamily="49" charset="0"/>
              </a:rPr>
              <a:t>work_queue_specify_file</a:t>
            </a:r>
            <a:r>
              <a:rPr lang="en-US" sz="1600" b="1" dirty="0" smtClean="0">
                <a:latin typeface="Lucida Console" pitchFamily="49" charset="0"/>
              </a:rPr>
              <a:t>( </a:t>
            </a:r>
            <a:r>
              <a:rPr lang="en-US" sz="1600" b="1" dirty="0" err="1" smtClean="0">
                <a:latin typeface="Lucida Console" pitchFamily="49" charset="0"/>
              </a:rPr>
              <a:t>task,“sim.exe”,”sim.exe</a:t>
            </a:r>
            <a:r>
              <a:rPr lang="en-US" sz="1600" b="1" dirty="0" smtClean="0">
                <a:latin typeface="Lucida Console" pitchFamily="49" charset="0"/>
              </a:rPr>
              <a:t>”,</a:t>
            </a:r>
          </a:p>
          <a:p>
            <a:pPr>
              <a:buNone/>
            </a:pPr>
            <a:r>
              <a:rPr lang="en-US" sz="1600" b="1" dirty="0" smtClean="0">
                <a:latin typeface="Lucida Console" pitchFamily="49" charset="0"/>
              </a:rPr>
              <a:t>            </a:t>
            </a:r>
            <a:r>
              <a:rPr lang="en-US" sz="1600" b="1" dirty="0" smtClean="0">
                <a:latin typeface="Lucida Console" pitchFamily="49" charset="0"/>
              </a:rPr>
              <a:t>WORK_QUEUE_INPUT</a:t>
            </a:r>
            <a:r>
              <a:rPr lang="en-US" sz="1600" b="1" dirty="0" smtClean="0">
                <a:latin typeface="Lucida Console" pitchFamily="49" charset="0"/>
              </a:rPr>
              <a:t>, WORK_QUEUE_CACHE );</a:t>
            </a:r>
            <a:endParaRPr lang="en-US" sz="1400" b="1" dirty="0">
              <a:latin typeface="Lucida Console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sim.exe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in.dat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calib.dat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out.txt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19400" y="2514600"/>
            <a:ext cx="3657600" cy="36933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sim.exe in.dat –p 50 &gt; out.txt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all the files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Applications</a:t>
            </a:r>
            <a:br>
              <a:rPr lang="en-US" dirty="0" smtClean="0"/>
            </a:br>
            <a:r>
              <a:rPr lang="en-US" dirty="0" smtClean="0"/>
              <a:t>of Work Queue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174919" y="3810000"/>
            <a:ext cx="3733800" cy="18288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Assembly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928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Moretti</a:t>
            </a:r>
            <a:r>
              <a:rPr lang="en-US" dirty="0" smtClean="0"/>
              <a:t>, Andrew Thrasher, Li Yu, Michael Olson, Scott </a:t>
            </a:r>
            <a:r>
              <a:rPr lang="en-US" dirty="0" err="1" smtClean="0"/>
              <a:t>Emrich</a:t>
            </a:r>
            <a:r>
              <a:rPr lang="en-US" dirty="0" smtClean="0"/>
              <a:t>, and Douglas </a:t>
            </a:r>
            <a:r>
              <a:rPr lang="en-US" dirty="0" err="1" smtClean="0"/>
              <a:t>Thain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smtClean="0"/>
              <a:t>A Framework for Scalable Genome Assembly on Clusters, Clouds, and Grids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i="1" dirty="0" smtClean="0"/>
              <a:t>IEEE Transactions on Parallel and Distributed Systems</a:t>
            </a:r>
            <a:r>
              <a:rPr lang="en-US" dirty="0" smtClean="0"/>
              <a:t>, </a:t>
            </a:r>
            <a:r>
              <a:rPr lang="en-US" b="1" dirty="0" smtClean="0"/>
              <a:t>2012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28911"/>
            <a:ext cx="3705225" cy="223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4237672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Using WQ, we could assemble a human genome in 2.5 hours  on a collection of clusters, clouds, and grids with a speedup of </a:t>
            </a:r>
            <a:r>
              <a:rPr lang="en-US" sz="2000" dirty="0" smtClean="0">
                <a:solidFill>
                  <a:srgbClr val="FFFF00"/>
                </a:solidFill>
              </a:rPr>
              <a:t>952X.</a:t>
            </a:r>
          </a:p>
          <a:p>
            <a:pPr algn="ctr"/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555919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SAND</a:t>
            </a:r>
          </a:p>
          <a:p>
            <a:pPr algn="ctr"/>
            <a:r>
              <a:rPr lang="en-US" sz="1600" dirty="0" smtClean="0"/>
              <a:t>filter</a:t>
            </a:r>
          </a:p>
          <a:p>
            <a:pPr algn="ctr"/>
            <a:r>
              <a:rPr lang="en-US" sz="1600" dirty="0" smtClean="0"/>
              <a:t>master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2003719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SAND</a:t>
            </a:r>
          </a:p>
          <a:p>
            <a:pPr algn="ctr"/>
            <a:r>
              <a:rPr lang="en-US" sz="1600" dirty="0" smtClean="0"/>
              <a:t>align</a:t>
            </a:r>
          </a:p>
          <a:p>
            <a:pPr algn="ctr"/>
            <a:r>
              <a:rPr lang="en-US" sz="1600" dirty="0" smtClean="0"/>
              <a:t>master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3451519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Celera</a:t>
            </a:r>
          </a:p>
          <a:p>
            <a:pPr algn="ctr"/>
            <a:r>
              <a:rPr lang="en-US" sz="1100" dirty="0" smtClean="0"/>
              <a:t>Consensus</a:t>
            </a:r>
            <a:endParaRPr lang="en-US" sz="1100" dirty="0"/>
          </a:p>
        </p:txBody>
      </p:sp>
      <p:sp>
        <p:nvSpPr>
          <p:cNvPr id="10" name="Oval 9"/>
          <p:cNvSpPr/>
          <p:nvPr/>
        </p:nvSpPr>
        <p:spPr>
          <a:xfrm>
            <a:off x="555919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165519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22719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56119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156119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765719" y="4419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65519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1622719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070519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9719" y="1143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Sequence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860719" y="17526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94119" y="34290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241719" y="35052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013119" y="35814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32119" y="34290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918119" y="33528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613319" y="34290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384719" y="34290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927519" y="33528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27519" y="1828800"/>
            <a:ext cx="272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Celera Assembler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Replica Exchange</a:t>
            </a:r>
            <a:endParaRPr lang="en-US" dirty="0"/>
          </a:p>
        </p:txBody>
      </p:sp>
      <p:pic>
        <p:nvPicPr>
          <p:cNvPr id="15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15240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81000" y="4964668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T=10K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4964668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T=20K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49530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T=30K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49530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T=40K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" y="21336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 Exchange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85800" y="26670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2"/>
            <a:endCxn id="15" idx="0"/>
          </p:cNvCxnSpPr>
          <p:nvPr/>
        </p:nvCxnSpPr>
        <p:spPr>
          <a:xfrm>
            <a:off x="1676400" y="3200400"/>
            <a:ext cx="3714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51" idx="0"/>
          </p:cNvCxnSpPr>
          <p:nvPr/>
        </p:nvCxnSpPr>
        <p:spPr>
          <a:xfrm flipH="1">
            <a:off x="828675" y="3200400"/>
            <a:ext cx="84772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53" idx="0"/>
          </p:cNvCxnSpPr>
          <p:nvPr/>
        </p:nvCxnSpPr>
        <p:spPr>
          <a:xfrm>
            <a:off x="1676400" y="3200400"/>
            <a:ext cx="15906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54" idx="0"/>
          </p:cNvCxnSpPr>
          <p:nvPr/>
        </p:nvCxnSpPr>
        <p:spPr>
          <a:xfrm>
            <a:off x="1676400" y="3200400"/>
            <a:ext cx="28098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2800" y="1418272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Simplified Algorithm: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Submit N short simulations at different  temps.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Wait for all to complete.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Select two simulations to swap.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Continue all of the simulations.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" y="6163270"/>
            <a:ext cx="9013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Dinesh</a:t>
            </a:r>
            <a:r>
              <a:rPr lang="en-US" dirty="0" smtClean="0"/>
              <a:t> </a:t>
            </a:r>
            <a:r>
              <a:rPr lang="en-US" dirty="0" err="1" smtClean="0"/>
              <a:t>Rajan</a:t>
            </a:r>
            <a:r>
              <a:rPr lang="en-US" dirty="0" smtClean="0"/>
              <a:t>, Anthony </a:t>
            </a:r>
            <a:r>
              <a:rPr lang="en-US" dirty="0" err="1" smtClean="0"/>
              <a:t>Canino</a:t>
            </a:r>
            <a:r>
              <a:rPr lang="en-US" dirty="0" smtClean="0"/>
              <a:t>, Jesus A </a:t>
            </a:r>
            <a:r>
              <a:rPr lang="en-US" dirty="0" err="1" smtClean="0"/>
              <a:t>Izaguirre</a:t>
            </a:r>
            <a:r>
              <a:rPr lang="en-US" dirty="0" smtClean="0"/>
              <a:t>, and Douglas </a:t>
            </a:r>
            <a:r>
              <a:rPr lang="en-US" dirty="0" err="1" smtClean="0"/>
              <a:t>Thain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smtClean="0"/>
              <a:t>Converting A High Performance Application to an Elastic Cloud Application</a:t>
            </a:r>
            <a:r>
              <a:rPr lang="en-US" dirty="0" smtClean="0"/>
              <a:t>, Cloud Com 2011/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3048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3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27432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4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39624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0400"/>
            <a:ext cx="36730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Adaptive Weighted Ensemble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2946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368800" cy="3276600"/>
          </a:xfrm>
          <a:prstGeom prst="rect">
            <a:avLst/>
          </a:prstGeom>
          <a:noFill/>
        </p:spPr>
      </p:pic>
      <p:pic>
        <p:nvPicPr>
          <p:cNvPr id="82952" name="Picture 8" descr="http://protomol.sourceforge.net/mmp_v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3200400" cy="32772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67277" y="1371600"/>
            <a:ext cx="540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Proteins fold into a number of distinctive states, each of which affects its function in the organism.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8677" y="5715000"/>
            <a:ext cx="540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common is each state?</a:t>
            </a:r>
          </a:p>
          <a:p>
            <a:pPr algn="ctr"/>
            <a:r>
              <a:rPr lang="en-US" dirty="0" smtClean="0"/>
              <a:t>How does the protein transition between states?</a:t>
            </a:r>
          </a:p>
          <a:p>
            <a:pPr algn="ctr"/>
            <a:r>
              <a:rPr lang="en-US" dirty="0" smtClean="0"/>
              <a:t>How common are those transitions?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870075"/>
            <a:ext cx="845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Simplified Algorithm: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Submit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N short simulations in various states.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Wait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for them to finish.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When done, record all state transitions.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If too many are in one state, redistribute them.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Has enough data been collected?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Yes – Stop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No – Go back to the beginning.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AWE Using Work Queue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AWE on Clusters, Clouds, and Grids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6" descr="http://www.nd.edu/~dthain/awe/time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Pathway Found!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http://www.nd.edu/~dthain/awe/ww-folding-path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002394" cy="34829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457200" y="590686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Joint work in progress with </a:t>
            </a:r>
            <a:r>
              <a:rPr lang="en-US" dirty="0" err="1" smtClean="0"/>
              <a:t>Badi</a:t>
            </a:r>
            <a:r>
              <a:rPr lang="en-US" dirty="0" smtClean="0"/>
              <a:t> Abdul-Wahid, </a:t>
            </a:r>
            <a:r>
              <a:rPr lang="en-US" dirty="0" err="1" smtClean="0"/>
              <a:t>Dinesh</a:t>
            </a:r>
            <a:r>
              <a:rPr lang="en-US" dirty="0" smtClean="0"/>
              <a:t> </a:t>
            </a:r>
            <a:r>
              <a:rPr lang="en-US" dirty="0" err="1" smtClean="0"/>
              <a:t>Rajan</a:t>
            </a:r>
            <a:r>
              <a:rPr lang="en-US" dirty="0" smtClean="0"/>
              <a:t>, </a:t>
            </a:r>
            <a:r>
              <a:rPr lang="en-US" dirty="0" err="1" smtClean="0"/>
              <a:t>Haoyun</a:t>
            </a:r>
            <a:r>
              <a:rPr lang="en-US" dirty="0" smtClean="0"/>
              <a:t> </a:t>
            </a:r>
            <a:r>
              <a:rPr lang="en-US" dirty="0" err="1" smtClean="0"/>
              <a:t>Feng</a:t>
            </a:r>
            <a:r>
              <a:rPr lang="en-US" dirty="0" smtClean="0"/>
              <a:t>, Jesus </a:t>
            </a:r>
            <a:r>
              <a:rPr lang="en-US" dirty="0" err="1" smtClean="0"/>
              <a:t>Izaguirre</a:t>
            </a:r>
            <a:r>
              <a:rPr lang="en-US" dirty="0" smtClean="0"/>
              <a:t>, and Eric </a:t>
            </a:r>
            <a:r>
              <a:rPr lang="en-US" dirty="0" err="1" smtClean="0"/>
              <a:t>Darve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Science Depends on Computing!</a:t>
            </a:r>
            <a:endParaRPr lang="en-US" dirty="0"/>
          </a:p>
        </p:txBody>
      </p:sp>
      <p:pic>
        <p:nvPicPr>
          <p:cNvPr id="52226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199"/>
            <a:ext cx="3810000" cy="256032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2580"/>
            <a:ext cx="3657600" cy="293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 descr="http://images.forbes.com/media/2009/01/29/top2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29" y="4038600"/>
            <a:ext cx="2612571" cy="1828800"/>
          </a:xfrm>
          <a:prstGeom prst="rect">
            <a:avLst/>
          </a:prstGeom>
          <a:noFill/>
        </p:spPr>
      </p:pic>
      <p:pic>
        <p:nvPicPr>
          <p:cNvPr id="52230" name="Picture 6" descr="http://topnews.net.nz/data/Genome-Sequen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643244"/>
            <a:ext cx="2442972" cy="1986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260068"/>
            <a:ext cx="399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AGTCCGTACGATGCTATTAGCGAGCGTGA…</a:t>
            </a:r>
            <a:endParaRPr lang="en-US" dirty="0"/>
          </a:p>
        </p:txBody>
      </p:sp>
      <p:pic>
        <p:nvPicPr>
          <p:cNvPr id="52232" name="Picture 8" descr="https://encrypted-tbn0.google.com/images?q=tbn:ANd9GcQgzROQpfL9uQXJamscucIGqw9ppxm8sLzxNFLLhB2mC4Yuc15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9455" y="1143000"/>
            <a:ext cx="2061147" cy="1371600"/>
          </a:xfrm>
          <a:prstGeom prst="rect">
            <a:avLst/>
          </a:prstGeom>
          <a:noFill/>
        </p:spPr>
      </p:pic>
      <p:pic>
        <p:nvPicPr>
          <p:cNvPr id="52234" name="Picture 10" descr="http://www.ks.uiuc.edu/Overview/gallery/biggifs/7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056860"/>
            <a:ext cx="3467100" cy="2562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Other parts of the </a:t>
            </a:r>
            <a:r>
              <a:rPr lang="en-US" dirty="0" err="1" smtClean="0"/>
              <a:t>CCTools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51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2348753"/>
            <a:ext cx="7467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Parrot Virtual File System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362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86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CVMFS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410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Chirp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934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iRODS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733800" y="533400"/>
            <a:ext cx="1600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Ordinary</a:t>
            </a:r>
          </a:p>
          <a:p>
            <a:pPr algn="ctr"/>
            <a:r>
              <a:rPr lang="en-US" dirty="0" err="1" smtClean="0"/>
              <a:t>Appl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19050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Filesystem</a:t>
            </a:r>
            <a:r>
              <a:rPr lang="en-US" dirty="0" smtClean="0"/>
              <a:t> Interface: open/read/write/close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1371600" y="5257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7010400" y="5257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iRODS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3200400" y="55626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</a:p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81600" y="5638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Chirp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9" idx="2"/>
            <a:endCxn id="17" idx="1"/>
          </p:cNvCxnSpPr>
          <p:nvPr/>
        </p:nvCxnSpPr>
        <p:spPr>
          <a:xfrm flipH="1">
            <a:off x="2019300" y="4433047"/>
            <a:ext cx="1028700" cy="824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  <a:endCxn id="20" idx="1"/>
          </p:cNvCxnSpPr>
          <p:nvPr/>
        </p:nvCxnSpPr>
        <p:spPr>
          <a:xfrm flipH="1">
            <a:off x="3848100" y="4433047"/>
            <a:ext cx="723900" cy="11295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27" idx="1"/>
          </p:cNvCxnSpPr>
          <p:nvPr/>
        </p:nvCxnSpPr>
        <p:spPr>
          <a:xfrm flipH="1">
            <a:off x="5829300" y="4433047"/>
            <a:ext cx="266700" cy="1205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18" idx="1"/>
          </p:cNvCxnSpPr>
          <p:nvPr/>
        </p:nvCxnSpPr>
        <p:spPr>
          <a:xfrm>
            <a:off x="7620000" y="4433047"/>
            <a:ext cx="38100" cy="824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86015" y="221159"/>
            <a:ext cx="5957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Parrot Virtual File System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All-Pairs and </a:t>
            </a:r>
            <a:r>
              <a:rPr lang="en-US" dirty="0" err="1" smtClean="0"/>
              <a:t>Wavefront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3810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5486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288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670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052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82880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11" name="AutoShape 11"/>
          <p:cNvCxnSpPr>
            <a:cxnSpLocks noChangeShapeType="1"/>
            <a:stCxn id="4" idx="3"/>
            <a:endCxn id="10" idx="2"/>
          </p:cNvCxnSpPr>
          <p:nvPr/>
        </p:nvCxnSpPr>
        <p:spPr bwMode="auto">
          <a:xfrm>
            <a:off x="1524000" y="40767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2"/>
          <p:cNvCxnSpPr>
            <a:cxnSpLocks noChangeShapeType="1"/>
            <a:stCxn id="7" idx="2"/>
            <a:endCxn id="10" idx="0"/>
          </p:cNvCxnSpPr>
          <p:nvPr/>
        </p:nvCxnSpPr>
        <p:spPr bwMode="auto">
          <a:xfrm>
            <a:off x="2095500" y="3429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14600" y="3657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352800" y="3657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52800" y="4495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3528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514600" y="4495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5146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6764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676400" y="44958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676400" y="36576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AutoShape 22"/>
          <p:cNvCxnSpPr>
            <a:cxnSpLocks noChangeShapeType="1"/>
            <a:stCxn id="9" idx="2"/>
            <a:endCxn id="24" idx="0"/>
          </p:cNvCxnSpPr>
          <p:nvPr/>
        </p:nvCxnSpPr>
        <p:spPr bwMode="auto">
          <a:xfrm>
            <a:off x="3771900" y="3429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66700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350520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25" name="AutoShape 25"/>
          <p:cNvCxnSpPr>
            <a:cxnSpLocks noChangeShapeType="1"/>
            <a:stCxn id="8" idx="2"/>
            <a:endCxn id="23" idx="0"/>
          </p:cNvCxnSpPr>
          <p:nvPr/>
        </p:nvCxnSpPr>
        <p:spPr bwMode="auto">
          <a:xfrm>
            <a:off x="2933700" y="3429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18288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1828800" y="548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667000" y="548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26670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35052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3505200" y="5486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32" name="AutoShape 40"/>
          <p:cNvCxnSpPr>
            <a:cxnSpLocks noChangeShapeType="1"/>
            <a:stCxn id="7" idx="2"/>
            <a:endCxn id="26" idx="0"/>
          </p:cNvCxnSpPr>
          <p:nvPr/>
        </p:nvCxnSpPr>
        <p:spPr bwMode="auto">
          <a:xfrm>
            <a:off x="2095500" y="34290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41"/>
          <p:cNvCxnSpPr>
            <a:cxnSpLocks noChangeShapeType="1"/>
            <a:stCxn id="7" idx="2"/>
            <a:endCxn id="27" idx="0"/>
          </p:cNvCxnSpPr>
          <p:nvPr/>
        </p:nvCxnSpPr>
        <p:spPr bwMode="auto">
          <a:xfrm>
            <a:off x="2095500" y="34290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42"/>
          <p:cNvCxnSpPr>
            <a:cxnSpLocks noChangeShapeType="1"/>
            <a:stCxn id="8" idx="2"/>
            <a:endCxn id="29" idx="0"/>
          </p:cNvCxnSpPr>
          <p:nvPr/>
        </p:nvCxnSpPr>
        <p:spPr bwMode="auto">
          <a:xfrm>
            <a:off x="2933700" y="34290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" name="AutoShape 43"/>
          <p:cNvCxnSpPr>
            <a:cxnSpLocks noChangeShapeType="1"/>
            <a:stCxn id="8" idx="2"/>
            <a:endCxn id="28" idx="0"/>
          </p:cNvCxnSpPr>
          <p:nvPr/>
        </p:nvCxnSpPr>
        <p:spPr bwMode="auto">
          <a:xfrm>
            <a:off x="2933700" y="34290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AutoShape 44"/>
          <p:cNvCxnSpPr>
            <a:cxnSpLocks noChangeShapeType="1"/>
            <a:stCxn id="9" idx="2"/>
            <a:endCxn id="30" idx="0"/>
          </p:cNvCxnSpPr>
          <p:nvPr/>
        </p:nvCxnSpPr>
        <p:spPr bwMode="auto">
          <a:xfrm>
            <a:off x="3771900" y="34290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45"/>
          <p:cNvCxnSpPr>
            <a:cxnSpLocks noChangeShapeType="1"/>
            <a:stCxn id="9" idx="2"/>
            <a:endCxn id="31" idx="0"/>
          </p:cNvCxnSpPr>
          <p:nvPr/>
        </p:nvCxnSpPr>
        <p:spPr bwMode="auto">
          <a:xfrm>
            <a:off x="3771900" y="34290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AutoShape 46"/>
          <p:cNvCxnSpPr>
            <a:cxnSpLocks noChangeShapeType="1"/>
            <a:stCxn id="4" idx="3"/>
            <a:endCxn id="23" idx="2"/>
          </p:cNvCxnSpPr>
          <p:nvPr/>
        </p:nvCxnSpPr>
        <p:spPr bwMode="auto">
          <a:xfrm>
            <a:off x="1524000" y="40767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AutoShape 47"/>
          <p:cNvCxnSpPr>
            <a:cxnSpLocks noChangeShapeType="1"/>
            <a:stCxn id="4" idx="3"/>
            <a:endCxn id="24" idx="2"/>
          </p:cNvCxnSpPr>
          <p:nvPr/>
        </p:nvCxnSpPr>
        <p:spPr bwMode="auto">
          <a:xfrm>
            <a:off x="1524000" y="40767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48"/>
          <p:cNvCxnSpPr>
            <a:cxnSpLocks noChangeShapeType="1"/>
            <a:stCxn id="5" idx="3"/>
            <a:endCxn id="26" idx="2"/>
          </p:cNvCxnSpPr>
          <p:nvPr/>
        </p:nvCxnSpPr>
        <p:spPr bwMode="auto">
          <a:xfrm>
            <a:off x="1524000" y="49149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49"/>
          <p:cNvCxnSpPr>
            <a:cxnSpLocks noChangeShapeType="1"/>
            <a:stCxn id="5" idx="3"/>
            <a:endCxn id="30" idx="2"/>
          </p:cNvCxnSpPr>
          <p:nvPr/>
        </p:nvCxnSpPr>
        <p:spPr bwMode="auto">
          <a:xfrm>
            <a:off x="1524000" y="49149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50"/>
          <p:cNvCxnSpPr>
            <a:cxnSpLocks noChangeShapeType="1"/>
            <a:stCxn id="5" idx="3"/>
            <a:endCxn id="29" idx="2"/>
          </p:cNvCxnSpPr>
          <p:nvPr/>
        </p:nvCxnSpPr>
        <p:spPr bwMode="auto">
          <a:xfrm>
            <a:off x="1524000" y="49149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51"/>
          <p:cNvCxnSpPr>
            <a:cxnSpLocks noChangeShapeType="1"/>
            <a:stCxn id="6" idx="3"/>
            <a:endCxn id="27" idx="2"/>
          </p:cNvCxnSpPr>
          <p:nvPr/>
        </p:nvCxnSpPr>
        <p:spPr bwMode="auto">
          <a:xfrm>
            <a:off x="1524000" y="57531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52"/>
          <p:cNvCxnSpPr>
            <a:cxnSpLocks noChangeShapeType="1"/>
            <a:stCxn id="6" idx="3"/>
            <a:endCxn id="28" idx="2"/>
          </p:cNvCxnSpPr>
          <p:nvPr/>
        </p:nvCxnSpPr>
        <p:spPr bwMode="auto">
          <a:xfrm>
            <a:off x="1524000" y="57531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53"/>
          <p:cNvCxnSpPr>
            <a:cxnSpLocks noChangeShapeType="1"/>
            <a:stCxn id="6" idx="3"/>
            <a:endCxn id="31" idx="2"/>
          </p:cNvCxnSpPr>
          <p:nvPr/>
        </p:nvCxnSpPr>
        <p:spPr bwMode="auto">
          <a:xfrm>
            <a:off x="1524000" y="57531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46" name="Group 106"/>
          <p:cNvGrpSpPr>
            <a:grpSpLocks/>
          </p:cNvGrpSpPr>
          <p:nvPr/>
        </p:nvGrpSpPr>
        <p:grpSpPr bwMode="auto">
          <a:xfrm>
            <a:off x="4876800" y="2895600"/>
            <a:ext cx="3581400" cy="3276600"/>
            <a:chOff x="1392" y="1104"/>
            <a:chExt cx="2880" cy="2880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1968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2544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120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3696" y="2832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3696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M[4,2]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120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2544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1968" y="2256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1968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2544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3120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M[3,2]</a:t>
              </a: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3696" y="1680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M[4,3]</a:t>
              </a: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696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M[4,4]</a:t>
              </a: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3120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M[3,4]</a:t>
              </a: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544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M[2,4]</a:t>
              </a:r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1968" y="110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3696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M[4,0]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3120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M[3,0]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2544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M[2,0]</a:t>
              </a: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1968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M[1,0]</a:t>
              </a:r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1392" y="340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M[0,0]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1392" y="2832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M[0,1]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1392" y="2256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M[0,2]</a:t>
              </a:r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1392" y="1680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M[0,3]</a:t>
              </a:r>
            </a:p>
          </p:txBody>
        </p:sp>
        <p:sp>
          <p:nvSpPr>
            <p:cNvPr id="71" name="Rectangle 27"/>
            <p:cNvSpPr>
              <a:spLocks noChangeArrowheads="1"/>
            </p:cNvSpPr>
            <p:nvPr/>
          </p:nvSpPr>
          <p:spPr bwMode="auto">
            <a:xfrm>
              <a:off x="1392" y="110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/>
                <a:t>M[0,4]</a:t>
              </a:r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73" name="AutoShape 29"/>
            <p:cNvCxnSpPr>
              <a:cxnSpLocks noChangeShapeType="1"/>
            </p:cNvCxnSpPr>
            <p:nvPr/>
          </p:nvCxnSpPr>
          <p:spPr bwMode="auto">
            <a:xfrm>
              <a:off x="1968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>
              <a:off x="1968" y="31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 flipV="1">
              <a:off x="2256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 flipV="1">
              <a:off x="1968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>
              <a:off x="1931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2218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200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cxnSp>
          <p:nvCxnSpPr>
            <p:cNvPr id="80" name="AutoShape 36"/>
            <p:cNvCxnSpPr>
              <a:cxnSpLocks noChangeShapeType="1"/>
            </p:cNvCxnSpPr>
            <p:nvPr/>
          </p:nvCxnSpPr>
          <p:spPr bwMode="auto">
            <a:xfrm>
              <a:off x="2544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81" name="Group 37"/>
            <p:cNvGrpSpPr>
              <a:grpSpLocks/>
            </p:cNvGrpSpPr>
            <p:nvPr/>
          </p:nvGrpSpPr>
          <p:grpSpPr bwMode="auto">
            <a:xfrm>
              <a:off x="2352" y="2393"/>
              <a:ext cx="642" cy="631"/>
              <a:chOff x="2352" y="2393"/>
              <a:chExt cx="642" cy="631"/>
            </a:xfrm>
          </p:grpSpPr>
          <p:sp>
            <p:nvSpPr>
              <p:cNvPr id="142" name="Oval 38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b="1"/>
                  <a:t>F</a:t>
                </a:r>
              </a:p>
            </p:txBody>
          </p:sp>
          <p:sp>
            <p:nvSpPr>
              <p:cNvPr id="143" name="Line 39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0"/>
              <p:cNvSpPr>
                <a:spLocks noChangeShapeType="1"/>
              </p:cNvSpPr>
              <p:nvPr/>
            </p:nvSpPr>
            <p:spPr bwMode="auto">
              <a:xfrm flipV="1">
                <a:off x="2832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41"/>
              <p:cNvSpPr>
                <a:spLocks noChangeShapeType="1"/>
              </p:cNvSpPr>
              <p:nvPr/>
            </p:nvSpPr>
            <p:spPr bwMode="auto">
              <a:xfrm flipV="1">
                <a:off x="2352" y="264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Text Box 42"/>
              <p:cNvSpPr txBox="1">
                <a:spLocks noChangeArrowheads="1"/>
              </p:cNvSpPr>
              <p:nvPr/>
            </p:nvSpPr>
            <p:spPr bwMode="auto">
              <a:xfrm>
                <a:off x="2506" y="2393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x</a:t>
                </a:r>
              </a:p>
            </p:txBody>
          </p:sp>
          <p:sp>
            <p:nvSpPr>
              <p:cNvPr id="147" name="Text Box 43"/>
              <p:cNvSpPr txBox="1">
                <a:spLocks noChangeArrowheads="1"/>
              </p:cNvSpPr>
              <p:nvPr/>
            </p:nvSpPr>
            <p:spPr bwMode="auto">
              <a:xfrm>
                <a:off x="2795" y="2710"/>
                <a:ext cx="199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y</a:t>
                </a:r>
              </a:p>
            </p:txBody>
          </p:sp>
          <p:sp>
            <p:nvSpPr>
              <p:cNvPr id="148" name="Text Box 44"/>
              <p:cNvSpPr txBox="1">
                <a:spLocks noChangeArrowheads="1"/>
              </p:cNvSpPr>
              <p:nvPr/>
            </p:nvSpPr>
            <p:spPr bwMode="auto">
              <a:xfrm>
                <a:off x="2574" y="2710"/>
                <a:ext cx="204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000"/>
                  <a:t>d</a:t>
                </a:r>
              </a:p>
            </p:txBody>
          </p:sp>
        </p:grpSp>
        <p:sp>
          <p:nvSpPr>
            <p:cNvPr id="82" name="Oval 45"/>
            <p:cNvSpPr>
              <a:spLocks noChangeArrowheads="1"/>
            </p:cNvSpPr>
            <p:nvPr/>
          </p:nvSpPr>
          <p:spPr bwMode="auto">
            <a:xfrm>
              <a:off x="268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83" name="AutoShape 46"/>
            <p:cNvCxnSpPr>
              <a:cxnSpLocks noChangeShapeType="1"/>
            </p:cNvCxnSpPr>
            <p:nvPr/>
          </p:nvCxnSpPr>
          <p:spPr bwMode="auto">
            <a:xfrm>
              <a:off x="2544" y="312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4" name="Line 47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8"/>
            <p:cNvSpPr>
              <a:spLocks noChangeShapeType="1"/>
            </p:cNvSpPr>
            <p:nvPr/>
          </p:nvSpPr>
          <p:spPr bwMode="auto">
            <a:xfrm flipV="1">
              <a:off x="2832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 flipV="1">
              <a:off x="2544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50"/>
            <p:cNvSpPr txBox="1">
              <a:spLocks noChangeArrowheads="1"/>
            </p:cNvSpPr>
            <p:nvPr/>
          </p:nvSpPr>
          <p:spPr bwMode="auto">
            <a:xfrm>
              <a:off x="2506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88" name="Text Box 51"/>
            <p:cNvSpPr txBox="1">
              <a:spLocks noChangeArrowheads="1"/>
            </p:cNvSpPr>
            <p:nvPr/>
          </p:nvSpPr>
          <p:spPr bwMode="auto">
            <a:xfrm>
              <a:off x="2795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575" y="3286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90" name="Line 53"/>
            <p:cNvSpPr>
              <a:spLocks noChangeShapeType="1"/>
            </p:cNvSpPr>
            <p:nvPr/>
          </p:nvSpPr>
          <p:spPr bwMode="auto">
            <a:xfrm flipV="1">
              <a:off x="2256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54"/>
            <p:cNvSpPr>
              <a:spLocks noChangeArrowheads="1"/>
            </p:cNvSpPr>
            <p:nvPr/>
          </p:nvSpPr>
          <p:spPr bwMode="auto">
            <a:xfrm>
              <a:off x="2112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cxnSp>
          <p:nvCxnSpPr>
            <p:cNvPr id="92" name="AutoShape 55"/>
            <p:cNvCxnSpPr>
              <a:cxnSpLocks noChangeShapeType="1"/>
            </p:cNvCxnSpPr>
            <p:nvPr/>
          </p:nvCxnSpPr>
          <p:spPr bwMode="auto">
            <a:xfrm>
              <a:off x="1988" y="254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3" name="Line 56"/>
            <p:cNvSpPr>
              <a:spLocks noChangeShapeType="1"/>
            </p:cNvSpPr>
            <p:nvPr/>
          </p:nvSpPr>
          <p:spPr bwMode="auto">
            <a:xfrm>
              <a:off x="1968" y="25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V="1">
              <a:off x="1968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58"/>
            <p:cNvSpPr txBox="1">
              <a:spLocks noChangeArrowheads="1"/>
            </p:cNvSpPr>
            <p:nvPr/>
          </p:nvSpPr>
          <p:spPr bwMode="auto">
            <a:xfrm>
              <a:off x="1931" y="2423"/>
              <a:ext cx="19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96" name="Text Box 59"/>
            <p:cNvSpPr txBox="1">
              <a:spLocks noChangeArrowheads="1"/>
            </p:cNvSpPr>
            <p:nvPr/>
          </p:nvSpPr>
          <p:spPr bwMode="auto">
            <a:xfrm>
              <a:off x="2240" y="271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97" name="Text Box 60"/>
            <p:cNvSpPr txBox="1">
              <a:spLocks noChangeArrowheads="1"/>
            </p:cNvSpPr>
            <p:nvPr/>
          </p:nvSpPr>
          <p:spPr bwMode="auto">
            <a:xfrm>
              <a:off x="2019" y="2710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98" name="Oval 61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99" name="Line 62"/>
            <p:cNvSpPr>
              <a:spLocks noChangeShapeType="1"/>
            </p:cNvSpPr>
            <p:nvPr/>
          </p:nvSpPr>
          <p:spPr bwMode="auto">
            <a:xfrm>
              <a:off x="2400" y="19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3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64"/>
            <p:cNvSpPr>
              <a:spLocks noChangeShapeType="1"/>
            </p:cNvSpPr>
            <p:nvPr/>
          </p:nvSpPr>
          <p:spPr bwMode="auto">
            <a:xfrm flipV="1">
              <a:off x="2352" y="2064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65"/>
            <p:cNvSpPr txBox="1">
              <a:spLocks noChangeArrowheads="1"/>
            </p:cNvSpPr>
            <p:nvPr/>
          </p:nvSpPr>
          <p:spPr bwMode="auto">
            <a:xfrm>
              <a:off x="2506" y="1817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03" name="Text Box 66"/>
            <p:cNvSpPr txBox="1">
              <a:spLocks noChangeArrowheads="1"/>
            </p:cNvSpPr>
            <p:nvPr/>
          </p:nvSpPr>
          <p:spPr bwMode="auto">
            <a:xfrm>
              <a:off x="2795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04" name="Text Box 67"/>
            <p:cNvSpPr txBox="1">
              <a:spLocks noChangeArrowheads="1"/>
            </p:cNvSpPr>
            <p:nvPr/>
          </p:nvSpPr>
          <p:spPr bwMode="auto">
            <a:xfrm>
              <a:off x="2575" y="2134"/>
              <a:ext cx="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05" name="Oval 68"/>
            <p:cNvSpPr>
              <a:spLocks noChangeArrowheads="1"/>
            </p:cNvSpPr>
            <p:nvPr/>
          </p:nvSpPr>
          <p:spPr bwMode="auto">
            <a:xfrm>
              <a:off x="3264" y="2381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06" name="Line 69"/>
            <p:cNvSpPr>
              <a:spLocks noChangeShapeType="1"/>
            </p:cNvSpPr>
            <p:nvPr/>
          </p:nvSpPr>
          <p:spPr bwMode="auto">
            <a:xfrm>
              <a:off x="2976" y="252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70"/>
            <p:cNvSpPr>
              <a:spLocks noChangeShapeType="1"/>
            </p:cNvSpPr>
            <p:nvPr/>
          </p:nvSpPr>
          <p:spPr bwMode="auto">
            <a:xfrm flipV="1">
              <a:off x="3408" y="266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71"/>
            <p:cNvSpPr>
              <a:spLocks noChangeShapeType="1"/>
            </p:cNvSpPr>
            <p:nvPr/>
          </p:nvSpPr>
          <p:spPr bwMode="auto">
            <a:xfrm flipV="1">
              <a:off x="2928" y="2621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72"/>
            <p:cNvSpPr txBox="1">
              <a:spLocks noChangeArrowheads="1"/>
            </p:cNvSpPr>
            <p:nvPr/>
          </p:nvSpPr>
          <p:spPr bwMode="auto">
            <a:xfrm>
              <a:off x="3083" y="2374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10" name="Text Box 73"/>
            <p:cNvSpPr txBox="1">
              <a:spLocks noChangeArrowheads="1"/>
            </p:cNvSpPr>
            <p:nvPr/>
          </p:nvSpPr>
          <p:spPr bwMode="auto">
            <a:xfrm>
              <a:off x="3371" y="2692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11" name="Text Box 74"/>
            <p:cNvSpPr txBox="1">
              <a:spLocks noChangeArrowheads="1"/>
            </p:cNvSpPr>
            <p:nvPr/>
          </p:nvSpPr>
          <p:spPr bwMode="auto">
            <a:xfrm>
              <a:off x="3150" y="2692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12" name="Oval 75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13" name="Oval 76"/>
            <p:cNvSpPr>
              <a:spLocks noChangeArrowheads="1"/>
            </p:cNvSpPr>
            <p:nvPr/>
          </p:nvSpPr>
          <p:spPr bwMode="auto">
            <a:xfrm>
              <a:off x="2112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14" name="Line 77"/>
            <p:cNvSpPr>
              <a:spLocks noChangeShapeType="1"/>
            </p:cNvSpPr>
            <p:nvPr/>
          </p:nvSpPr>
          <p:spPr bwMode="auto">
            <a:xfrm flipV="1"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 Box 78"/>
            <p:cNvSpPr txBox="1">
              <a:spLocks noChangeArrowheads="1"/>
            </p:cNvSpPr>
            <p:nvPr/>
          </p:nvSpPr>
          <p:spPr bwMode="auto">
            <a:xfrm>
              <a:off x="2240" y="2134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16" name="Line 79"/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Text Box 80"/>
            <p:cNvSpPr txBox="1">
              <a:spLocks noChangeArrowheads="1"/>
            </p:cNvSpPr>
            <p:nvPr/>
          </p:nvSpPr>
          <p:spPr bwMode="auto">
            <a:xfrm>
              <a:off x="2240" y="155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cxnSp>
          <p:nvCxnSpPr>
            <p:cNvPr id="118" name="AutoShape 81"/>
            <p:cNvCxnSpPr>
              <a:cxnSpLocks noChangeShapeType="1"/>
            </p:cNvCxnSpPr>
            <p:nvPr/>
          </p:nvCxnSpPr>
          <p:spPr bwMode="auto">
            <a:xfrm>
              <a:off x="1988" y="1968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9" name="Line 82"/>
            <p:cNvSpPr>
              <a:spLocks noChangeShapeType="1"/>
            </p:cNvSpPr>
            <p:nvPr/>
          </p:nvSpPr>
          <p:spPr bwMode="auto">
            <a:xfrm>
              <a:off x="196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Text Box 83"/>
            <p:cNvSpPr txBox="1">
              <a:spLocks noChangeArrowheads="1"/>
            </p:cNvSpPr>
            <p:nvPr/>
          </p:nvSpPr>
          <p:spPr bwMode="auto">
            <a:xfrm>
              <a:off x="1931" y="184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cxnSp>
          <p:nvCxnSpPr>
            <p:cNvPr id="121" name="AutoShape 84"/>
            <p:cNvCxnSpPr>
              <a:cxnSpLocks noChangeShapeType="1"/>
            </p:cNvCxnSpPr>
            <p:nvPr/>
          </p:nvCxnSpPr>
          <p:spPr bwMode="auto">
            <a:xfrm>
              <a:off x="1988" y="1392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2" name="Line 85"/>
            <p:cNvSpPr>
              <a:spLocks noChangeShapeType="1"/>
            </p:cNvSpPr>
            <p:nvPr/>
          </p:nvSpPr>
          <p:spPr bwMode="auto">
            <a:xfrm>
              <a:off x="1968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Text Box 86"/>
            <p:cNvSpPr txBox="1">
              <a:spLocks noChangeArrowheads="1"/>
            </p:cNvSpPr>
            <p:nvPr/>
          </p:nvSpPr>
          <p:spPr bwMode="auto">
            <a:xfrm>
              <a:off x="1931" y="1270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24" name="Line 87"/>
            <p:cNvSpPr>
              <a:spLocks noChangeShapeType="1"/>
            </p:cNvSpPr>
            <p:nvPr/>
          </p:nvSpPr>
          <p:spPr bwMode="auto">
            <a:xfrm flipV="1">
              <a:off x="1968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 Box 88"/>
            <p:cNvSpPr txBox="1">
              <a:spLocks noChangeArrowheads="1"/>
            </p:cNvSpPr>
            <p:nvPr/>
          </p:nvSpPr>
          <p:spPr bwMode="auto">
            <a:xfrm>
              <a:off x="2019" y="2134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26" name="Line 89"/>
            <p:cNvSpPr>
              <a:spLocks noChangeShapeType="1"/>
            </p:cNvSpPr>
            <p:nvPr/>
          </p:nvSpPr>
          <p:spPr bwMode="auto">
            <a:xfrm flipV="1">
              <a:off x="196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90"/>
            <p:cNvSpPr txBox="1">
              <a:spLocks noChangeArrowheads="1"/>
            </p:cNvSpPr>
            <p:nvPr/>
          </p:nvSpPr>
          <p:spPr bwMode="auto">
            <a:xfrm>
              <a:off x="2019" y="1559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28" name="Line 91"/>
            <p:cNvSpPr>
              <a:spLocks noChangeShapeType="1"/>
            </p:cNvSpPr>
            <p:nvPr/>
          </p:nvSpPr>
          <p:spPr bwMode="auto">
            <a:xfrm>
              <a:off x="2976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92"/>
            <p:cNvSpPr txBox="1">
              <a:spLocks noChangeArrowheads="1"/>
            </p:cNvSpPr>
            <p:nvPr/>
          </p:nvSpPr>
          <p:spPr bwMode="auto">
            <a:xfrm>
              <a:off x="3083" y="2999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30" name="Oval 93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31" name="Oval 94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/>
                <a:t>F</a:t>
              </a:r>
            </a:p>
          </p:txBody>
        </p:sp>
        <p:sp>
          <p:nvSpPr>
            <p:cNvPr id="132" name="Line 95"/>
            <p:cNvSpPr>
              <a:spLocks noChangeShapeType="1"/>
            </p:cNvSpPr>
            <p:nvPr/>
          </p:nvSpPr>
          <p:spPr bwMode="auto">
            <a:xfrm>
              <a:off x="3552" y="31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Text Box 96"/>
            <p:cNvSpPr txBox="1">
              <a:spLocks noChangeArrowheads="1"/>
            </p:cNvSpPr>
            <p:nvPr/>
          </p:nvSpPr>
          <p:spPr bwMode="auto">
            <a:xfrm>
              <a:off x="3658" y="2999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x</a:t>
              </a:r>
            </a:p>
          </p:txBody>
        </p:sp>
        <p:sp>
          <p:nvSpPr>
            <p:cNvPr id="134" name="Line 97"/>
            <p:cNvSpPr>
              <a:spLocks noChangeShapeType="1"/>
            </p:cNvSpPr>
            <p:nvPr/>
          </p:nvSpPr>
          <p:spPr bwMode="auto">
            <a:xfrm flipV="1">
              <a:off x="3408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98"/>
            <p:cNvSpPr>
              <a:spLocks noChangeShapeType="1"/>
            </p:cNvSpPr>
            <p:nvPr/>
          </p:nvSpPr>
          <p:spPr bwMode="auto">
            <a:xfrm flipV="1">
              <a:off x="312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99"/>
            <p:cNvSpPr txBox="1">
              <a:spLocks noChangeArrowheads="1"/>
            </p:cNvSpPr>
            <p:nvPr/>
          </p:nvSpPr>
          <p:spPr bwMode="auto">
            <a:xfrm>
              <a:off x="3371" y="3286"/>
              <a:ext cx="19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37" name="Text Box 100"/>
            <p:cNvSpPr txBox="1">
              <a:spLocks noChangeArrowheads="1"/>
            </p:cNvSpPr>
            <p:nvPr/>
          </p:nvSpPr>
          <p:spPr bwMode="auto">
            <a:xfrm>
              <a:off x="3150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  <p:sp>
          <p:nvSpPr>
            <p:cNvPr id="138" name="Line 101"/>
            <p:cNvSpPr>
              <a:spLocks noChangeShapeType="1"/>
            </p:cNvSpPr>
            <p:nvPr/>
          </p:nvSpPr>
          <p:spPr bwMode="auto">
            <a:xfrm flipV="1">
              <a:off x="3984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02"/>
            <p:cNvSpPr>
              <a:spLocks noChangeShapeType="1"/>
            </p:cNvSpPr>
            <p:nvPr/>
          </p:nvSpPr>
          <p:spPr bwMode="auto">
            <a:xfrm flipV="1">
              <a:off x="3696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Text Box 103"/>
            <p:cNvSpPr txBox="1">
              <a:spLocks noChangeArrowheads="1"/>
            </p:cNvSpPr>
            <p:nvPr/>
          </p:nvSpPr>
          <p:spPr bwMode="auto">
            <a:xfrm>
              <a:off x="3946" y="3286"/>
              <a:ext cx="20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y</a:t>
              </a:r>
            </a:p>
          </p:txBody>
        </p:sp>
        <p:sp>
          <p:nvSpPr>
            <p:cNvPr id="141" name="Text Box 104"/>
            <p:cNvSpPr txBox="1">
              <a:spLocks noChangeArrowheads="1"/>
            </p:cNvSpPr>
            <p:nvPr/>
          </p:nvSpPr>
          <p:spPr bwMode="auto">
            <a:xfrm>
              <a:off x="3727" y="3286"/>
              <a:ext cx="20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d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762000" y="21291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</a:t>
            </a:r>
            <a:r>
              <a:rPr lang="en-US" sz="2400" dirty="0" err="1" smtClean="0"/>
              <a:t>llpairs</a:t>
            </a:r>
            <a:r>
              <a:rPr lang="en-US" sz="2400" dirty="0" smtClean="0"/>
              <a:t> </a:t>
            </a:r>
            <a:r>
              <a:rPr lang="en-US" sz="2400" dirty="0" err="1" smtClean="0"/>
              <a:t>A.list</a:t>
            </a:r>
            <a:r>
              <a:rPr lang="en-US" sz="2400" dirty="0" smtClean="0"/>
              <a:t> </a:t>
            </a:r>
            <a:r>
              <a:rPr lang="en-US" sz="2400" dirty="0" err="1" smtClean="0"/>
              <a:t>B.list</a:t>
            </a:r>
            <a:r>
              <a:rPr lang="en-US" sz="2400" dirty="0" smtClean="0"/>
              <a:t> F.exe</a:t>
            </a:r>
            <a:endParaRPr 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4724400" y="2133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</a:t>
            </a:r>
            <a:r>
              <a:rPr lang="en-US" sz="2400" dirty="0" err="1" smtClean="0"/>
              <a:t>avefront</a:t>
            </a:r>
            <a:r>
              <a:rPr lang="en-US" sz="2400" dirty="0" smtClean="0"/>
              <a:t> </a:t>
            </a:r>
            <a:r>
              <a:rPr lang="en-US" sz="2400" dirty="0" err="1" smtClean="0"/>
              <a:t>M.data</a:t>
            </a:r>
            <a:r>
              <a:rPr lang="en-US" sz="2400" dirty="0" smtClean="0"/>
              <a:t> F.exe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143000" y="1447800"/>
            <a:ext cx="678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Specialized tools for very specific  workflow patterns.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0188" y="304800"/>
            <a:ext cx="6304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Elastic Application Stack</a:t>
            </a:r>
            <a:endParaRPr lang="en-US" sz="4400" dirty="0"/>
          </a:p>
        </p:txBody>
      </p:sp>
      <p:sp>
        <p:nvSpPr>
          <p:cNvPr id="32" name="Oval 31"/>
          <p:cNvSpPr/>
          <p:nvPr/>
        </p:nvSpPr>
        <p:spPr bwMode="auto">
          <a:xfrm>
            <a:off x="83058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3914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181600" y="5410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28956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886200" y="51816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09600" y="4495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382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3716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3400" y="25146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Queue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6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All-Pairs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670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5240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3276600"/>
            <a:ext cx="6248400" cy="1676400"/>
          </a:xfrm>
          <a:prstGeom prst="cloud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Thousands of </a:t>
            </a:r>
            <a:r>
              <a:rPr lang="en-US" dirty="0" smtClean="0">
                <a:solidFill>
                  <a:schemeClr val="bg1"/>
                </a:solidFill>
              </a:rPr>
              <a:t>Workers in 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Science Challenges</a:t>
            </a:r>
            <a:br>
              <a:rPr lang="en-US" dirty="0" smtClean="0"/>
            </a:br>
            <a:r>
              <a:rPr lang="en-US" dirty="0" smtClean="0"/>
              <a:t>in Scalable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Capacity Management</a:t>
            </a:r>
          </a:p>
          <a:p>
            <a:pPr lvl="1"/>
            <a:r>
              <a:rPr lang="en-US" dirty="0" smtClean="0"/>
              <a:t>Just because I can run on 1000 cores doesn’t mean it makes sense!  What size gets the best </a:t>
            </a:r>
            <a:r>
              <a:rPr lang="en-US" dirty="0" err="1" smtClean="0"/>
              <a:t>perf</a:t>
            </a:r>
            <a:r>
              <a:rPr lang="en-US" dirty="0" smtClean="0"/>
              <a:t>, cost, etc?</a:t>
            </a:r>
          </a:p>
          <a:p>
            <a:r>
              <a:rPr lang="en-US" dirty="0" smtClean="0"/>
              <a:t>Software Engineering Tools</a:t>
            </a:r>
          </a:p>
          <a:p>
            <a:pPr lvl="1"/>
            <a:r>
              <a:rPr lang="en-US" dirty="0" smtClean="0"/>
              <a:t>A linker to gather up all the dependencies, a loader to move an entire workflow to the cloud, profiler, debugger…</a:t>
            </a:r>
          </a:p>
          <a:p>
            <a:r>
              <a:rPr lang="en-US" dirty="0" err="1" smtClean="0"/>
              <a:t>Composability</a:t>
            </a:r>
            <a:endParaRPr lang="en-US" dirty="0" smtClean="0"/>
          </a:p>
          <a:p>
            <a:pPr lvl="1"/>
            <a:r>
              <a:rPr lang="en-US" dirty="0" smtClean="0"/>
              <a:t>Program A (500 cores) calls program B (800 cores ) and program C (1000 cores).  But, I only have 600 cores.  What happens next?</a:t>
            </a:r>
          </a:p>
          <a:p>
            <a:r>
              <a:rPr lang="en-US" dirty="0" smtClean="0"/>
              <a:t>Portability and Reproducibility</a:t>
            </a:r>
          </a:p>
          <a:p>
            <a:pPr lvl="1"/>
            <a:r>
              <a:rPr lang="en-US" dirty="0" smtClean="0"/>
              <a:t>This program ran correctly last year on Blue Sock Linux 35.2, but this year I have Green Scarf Linux 85.  Will it work?</a:t>
            </a:r>
          </a:p>
          <a:p>
            <a:r>
              <a:rPr lang="en-US" dirty="0" smtClean="0"/>
              <a:t>Effortless Scalability</a:t>
            </a:r>
          </a:p>
          <a:p>
            <a:pPr lvl="1"/>
            <a:r>
              <a:rPr lang="en-US" dirty="0" smtClean="0"/>
              <a:t>Some component always has an arbitrary limit that breaks as you scale up (kernel, network, </a:t>
            </a:r>
            <a:r>
              <a:rPr lang="en-US" dirty="0" err="1" smtClean="0"/>
              <a:t>filesystem</a:t>
            </a:r>
            <a:r>
              <a:rPr lang="en-US" dirty="0" smtClean="0"/>
              <a:t>).  How do we discover, avoid, and repair all of these issues?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is a Team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530725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Faculty Collaborators:</a:t>
            </a:r>
          </a:p>
          <a:p>
            <a:r>
              <a:rPr lang="en-US" sz="2400" dirty="0" smtClean="0"/>
              <a:t>Patrick Flynn (ND)</a:t>
            </a:r>
          </a:p>
          <a:p>
            <a:r>
              <a:rPr lang="en-US" sz="2400" dirty="0" smtClean="0"/>
              <a:t>Scott </a:t>
            </a:r>
            <a:r>
              <a:rPr lang="en-US" sz="2400" dirty="0" err="1" smtClean="0"/>
              <a:t>Emrich</a:t>
            </a:r>
            <a:r>
              <a:rPr lang="en-US" sz="2400" dirty="0" smtClean="0"/>
              <a:t> (ND)</a:t>
            </a:r>
          </a:p>
          <a:p>
            <a:r>
              <a:rPr lang="en-US" sz="2400" dirty="0" smtClean="0"/>
              <a:t>Jesus </a:t>
            </a:r>
            <a:r>
              <a:rPr lang="en-US" sz="2400" dirty="0" err="1" smtClean="0"/>
              <a:t>Izaguirre</a:t>
            </a:r>
            <a:r>
              <a:rPr lang="en-US" sz="2400" dirty="0" smtClean="0"/>
              <a:t> (ND)</a:t>
            </a:r>
          </a:p>
          <a:p>
            <a:r>
              <a:rPr lang="en-US" sz="2400" dirty="0" smtClean="0"/>
              <a:t>Eric </a:t>
            </a:r>
            <a:r>
              <a:rPr lang="en-US" sz="2400" dirty="0" err="1" smtClean="0"/>
              <a:t>Darve</a:t>
            </a:r>
            <a:r>
              <a:rPr lang="en-US" sz="2400" dirty="0" smtClean="0"/>
              <a:t> (Stanford)</a:t>
            </a:r>
          </a:p>
          <a:p>
            <a:r>
              <a:rPr lang="en-US" sz="2400" dirty="0" smtClean="0"/>
              <a:t>Vijay </a:t>
            </a:r>
            <a:r>
              <a:rPr lang="en-US" sz="2400" dirty="0" err="1" smtClean="0"/>
              <a:t>Pande</a:t>
            </a:r>
            <a:r>
              <a:rPr lang="en-US" sz="2400" dirty="0" smtClean="0"/>
              <a:t> (Stanford)</a:t>
            </a:r>
          </a:p>
          <a:p>
            <a:r>
              <a:rPr lang="en-US" sz="2400" dirty="0" err="1" smtClean="0"/>
              <a:t>Sekou</a:t>
            </a:r>
            <a:r>
              <a:rPr lang="en-US" sz="2400" dirty="0" smtClean="0"/>
              <a:t> Remy (Clemson)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447800"/>
            <a:ext cx="4114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Current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Graduate Students: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Michael Albrecht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Patrick Donnelly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Dinesh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Rajan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Peter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Sempolinski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 Yu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7244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en-US" sz="2400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Recent CCL PhDs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Peter Bui (UWEC)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Hoang Bui (Rutgers)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kern="0" baseline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Chris</a:t>
            </a: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noProof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Moretti</a:t>
            </a: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(Princeton)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24400" y="48006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lang="en-US" sz="2400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Summer REU Students: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Chris </a:t>
            </a:r>
            <a:r>
              <a:rPr lang="en-US" sz="2400" kern="0" noProof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Bauschka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Iheanyi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Ekechuku</a:t>
            </a: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kern="0" baseline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Joe </a:t>
            </a:r>
            <a:r>
              <a:rPr lang="en-US" sz="2400" kern="0" baseline="0" noProof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Fetsch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Papers, Software, Manuals,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4419600" y="2438400"/>
            <a:ext cx="4495800" cy="270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143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www.cse.nd.edu/~ccl/research/ccl-july2009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19348"/>
            <a:ext cx="3581400" cy="2686052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5410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work was supported by NSF Grants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CCF-0621434,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CNS-0643229, and CNS 08554087.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ctr" eaLnBrk="1" hangingPunct="1">
              <a:spcBef>
                <a:spcPct val="20000"/>
              </a:spcBef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Tutorial: Basic examples of how to use </a:t>
            </a:r>
            <a:r>
              <a:rPr lang="en-US" dirty="0" err="1" smtClean="0"/>
              <a:t>Makeflow</a:t>
            </a:r>
            <a:r>
              <a:rPr lang="en-US" dirty="0" smtClean="0"/>
              <a:t> and Work Queue on Future Grid.</a:t>
            </a:r>
          </a:p>
          <a:p>
            <a:endParaRPr lang="en-US" dirty="0" smtClean="0"/>
          </a:p>
          <a:p>
            <a:r>
              <a:rPr lang="en-US" dirty="0" smtClean="0"/>
              <a:t>Homework: Problems to work on this week when you have some free time.</a:t>
            </a:r>
          </a:p>
          <a:p>
            <a:endParaRPr lang="en-US" dirty="0" smtClean="0"/>
          </a:p>
          <a:p>
            <a:r>
              <a:rPr lang="en-US" dirty="0" smtClean="0"/>
              <a:t>Later: Get </a:t>
            </a:r>
            <a:r>
              <a:rPr lang="en-US" dirty="0" err="1" smtClean="0"/>
              <a:t>CCTools</a:t>
            </a:r>
            <a:r>
              <a:rPr lang="en-US" dirty="0" smtClean="0"/>
              <a:t> running </a:t>
            </a:r>
            <a:r>
              <a:rPr lang="en-US" dirty="0" smtClean="0"/>
              <a:t>on systems at your home institutions.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Form groups of three!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(or </a:t>
            </a:r>
            <a:r>
              <a:rPr lang="en-US" sz="4800" dirty="0" err="1" smtClean="0"/>
              <a:t>FutureGrid</a:t>
            </a:r>
            <a:r>
              <a:rPr lang="en-US" sz="4800" dirty="0" smtClean="0"/>
              <a:t> will melt!)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to: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http://www.nd.edu/~ccl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on “Cloud Summer School Tutorial”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7048500" cy="412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657600" y="4343400"/>
            <a:ext cx="1676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Good News:</a:t>
            </a:r>
            <a:br>
              <a:rPr lang="en-US" dirty="0" smtClean="0"/>
            </a:br>
            <a:r>
              <a:rPr lang="en-US" dirty="0" smtClean="0"/>
              <a:t>Computing is Plentiful!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05 Oct09 SB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5800" y="0"/>
            <a:ext cx="4648200" cy="3098800"/>
          </a:xfrm>
          <a:prstGeom prst="rect">
            <a:avLst/>
          </a:prstGeom>
        </p:spPr>
      </p:pic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043907" cy="312419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19960" t="12000" r="22261" b="9000"/>
          <a:stretch>
            <a:fillRect/>
          </a:stretch>
        </p:blipFill>
        <p:spPr bwMode="auto">
          <a:xfrm>
            <a:off x="0" y="32766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3.google.com/images?q=tbn:ANd9GcRgLJXoBN1VSLQFRqNiK0rfg7Y56PXJlMNKNkmUsI5jgRsou17v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4800"/>
            <a:ext cx="3136131" cy="2133600"/>
          </a:xfrm>
          <a:prstGeom prst="rect">
            <a:avLst/>
          </a:prstGeom>
          <a:noFill/>
        </p:spPr>
      </p:pic>
      <p:pic>
        <p:nvPicPr>
          <p:cNvPr id="2054" name="Picture 6" descr="https://encrypted-tbn3.google.com/images?q=tbn:ANd9GcQmn4kxJd4r77nqncVjDJ-15JfYj_2Vrri36mXjC-CykWvC378KF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657600"/>
            <a:ext cx="2743200" cy="2743201"/>
          </a:xfrm>
          <a:prstGeom prst="rect">
            <a:avLst/>
          </a:prstGeom>
          <a:noFill/>
        </p:spPr>
      </p:pic>
      <p:pic>
        <p:nvPicPr>
          <p:cNvPr id="12" name="Picture 11" descr="001 Oct09 SDDC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495800" y="3461528"/>
            <a:ext cx="4648200" cy="3320272"/>
          </a:xfrm>
          <a:prstGeom prst="rect">
            <a:avLst/>
          </a:prstGeom>
        </p:spPr>
      </p:pic>
      <p:pic>
        <p:nvPicPr>
          <p:cNvPr id="2060" name="Picture 12" descr="http://www.nimbusproject.org/images/nimbus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4471" y="3886200"/>
            <a:ext cx="3928529" cy="2209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058" name="Picture 10" descr="http://www.bananas-webconcept.com/tb/images/cloud/amazon-web-servic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2209800"/>
            <a:ext cx="3719592" cy="1371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2" name="Picture 4" descr="https://encrypted-tbn1.google.com/images?q=tbn:ANd9GcQ2Tv0ABev_5rOSMejJCt6-emOLzb2O9dgMV6aOLatq6JbCQsD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57200"/>
            <a:ext cx="3896568" cy="2209800"/>
          </a:xfrm>
          <a:prstGeom prst="rect">
            <a:avLst/>
          </a:prstGeom>
          <a:noFill/>
        </p:spPr>
      </p:pic>
      <p:pic>
        <p:nvPicPr>
          <p:cNvPr id="2062" name="Picture 14" descr="http://www.cloudtweaks.com/wp-content/uploads/cloud-computing-provid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2133600"/>
            <a:ext cx="4064000" cy="1219200"/>
          </a:xfrm>
          <a:prstGeom prst="rect">
            <a:avLst/>
          </a:prstGeom>
          <a:noFill/>
        </p:spPr>
      </p:pic>
      <p:pic>
        <p:nvPicPr>
          <p:cNvPr id="2056" name="Picture 8" descr="https://encrypted-tbn0.google.com/images?q=tbn:ANd9GcSdRrtw1SYX6GsohYK6quozWnL629RJIaU0KG0SBsTpe3KAVAQ-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3810000"/>
            <a:ext cx="2844798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Big clusters are cheap!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67046"/>
            <a:ext cx="89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http://arstechnica.com/business/news/2011/09/30000-core-cluster-built-on-amazon-ec2-cloud.ars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A43-B528-42CB-B66E-B92F47A992BB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30186"/>
            <a:ext cx="8088313" cy="3046414"/>
            <a:chOff x="384" y="96"/>
            <a:chExt cx="5095" cy="1919"/>
          </a:xfrm>
        </p:grpSpPr>
        <p:pic>
          <p:nvPicPr>
            <p:cNvPr id="257027" name="Picture 3" descr="j043049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84"/>
              <a:ext cx="1320" cy="1248"/>
            </a:xfrm>
            <a:prstGeom prst="rect">
              <a:avLst/>
            </a:prstGeom>
            <a:noFill/>
          </p:spPr>
        </p:pic>
        <p:sp>
          <p:nvSpPr>
            <p:cNvPr id="257028" name="Text Box 4"/>
            <p:cNvSpPr txBox="1">
              <a:spLocks noChangeArrowheads="1"/>
            </p:cNvSpPr>
            <p:nvPr/>
          </p:nvSpPr>
          <p:spPr bwMode="auto">
            <a:xfrm>
              <a:off x="1872" y="96"/>
              <a:ext cx="3607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I have a standard, debugged, trusted application that runs on my laptop.</a:t>
              </a:r>
            </a:p>
            <a:p>
              <a:r>
                <a:rPr lang="en-US" sz="2400" dirty="0" smtClean="0"/>
                <a:t> </a:t>
              </a:r>
            </a:p>
            <a:p>
              <a:r>
                <a:rPr lang="en-US" sz="2400" dirty="0" smtClean="0"/>
                <a:t>A toy problem completes in one hour.</a:t>
              </a:r>
            </a:p>
            <a:p>
              <a:r>
                <a:rPr lang="en-US" sz="2400" dirty="0" smtClean="0"/>
                <a:t>A real problem will take a month (I think.)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Can I get a single result faster?</a:t>
              </a:r>
            </a:p>
            <a:p>
              <a:r>
                <a:rPr lang="en-US" sz="2400" dirty="0" smtClean="0"/>
                <a:t>Can I get more results in the same time?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3400" y="3600271"/>
            <a:ext cx="4114800" cy="2190929"/>
            <a:chOff x="533400" y="3600271"/>
            <a:chExt cx="4114800" cy="2190929"/>
          </a:xfrm>
        </p:grpSpPr>
        <p:pic>
          <p:nvPicPr>
            <p:cNvPr id="257036" name="Picture 12" descr="rice_data_center06052007x300"/>
            <p:cNvPicPr>
              <a:picLocks noChangeAspect="1" noChangeArrowheads="1"/>
            </p:cNvPicPr>
            <p:nvPr/>
          </p:nvPicPr>
          <p:blipFill>
            <a:blip r:embed="rId3" cstate="print"/>
            <a:srcRect l="40476"/>
            <a:stretch>
              <a:fillRect/>
            </a:stretch>
          </p:blipFill>
          <p:spPr bwMode="auto">
            <a:xfrm>
              <a:off x="533400" y="3624262"/>
              <a:ext cx="1905004" cy="2166938"/>
            </a:xfrm>
            <a:prstGeom prst="rect">
              <a:avLst/>
            </a:prstGeom>
            <a:noFill/>
          </p:spPr>
        </p:pic>
        <p:sp>
          <p:nvSpPr>
            <p:cNvPr id="257037" name="Text Box 13"/>
            <p:cNvSpPr txBox="1">
              <a:spLocks noChangeArrowheads="1"/>
            </p:cNvSpPr>
            <p:nvPr/>
          </p:nvSpPr>
          <p:spPr bwMode="auto">
            <a:xfrm>
              <a:off x="2546343" y="3600271"/>
              <a:ext cx="2101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Last year,</a:t>
              </a:r>
            </a:p>
            <a:p>
              <a:r>
                <a:rPr lang="en-US" sz="2400" dirty="0" smtClean="0"/>
                <a:t>I heard about</a:t>
              </a:r>
            </a:p>
            <a:p>
              <a:r>
                <a:rPr lang="en-US" sz="2400" dirty="0" smtClean="0"/>
                <a:t>this grid thing.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19400" y="6106180"/>
            <a:ext cx="3398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What do I do next?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4648200" y="3429000"/>
            <a:ext cx="4086225" cy="2722145"/>
            <a:chOff x="4648200" y="3429000"/>
            <a:chExt cx="4086225" cy="2722145"/>
          </a:xfrm>
        </p:grpSpPr>
        <p:pic>
          <p:nvPicPr>
            <p:cNvPr id="277506" name="Picture 2" descr="http://imgs.sfgate.com/blogs/images/sfgate/ybenjamin/2009/09/02/question-clou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429000"/>
              <a:ext cx="1724025" cy="2722145"/>
            </a:xfrm>
            <a:prstGeom prst="rect">
              <a:avLst/>
            </a:prstGeom>
            <a:noFill/>
          </p:spPr>
        </p:pic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648200" y="4743271"/>
              <a:ext cx="23246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smtClean="0"/>
                <a:t>This year,</a:t>
              </a:r>
            </a:p>
            <a:p>
              <a:pPr algn="r"/>
              <a:r>
                <a:rPr lang="en-US" sz="2400" dirty="0" smtClean="0"/>
                <a:t>I heard about</a:t>
              </a:r>
            </a:p>
            <a:p>
              <a:pPr algn="r"/>
              <a:r>
                <a:rPr lang="en-US" sz="2400" dirty="0" smtClean="0"/>
                <a:t>this cloud thing.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10900</TotalTime>
  <Words>2200</Words>
  <Application>Microsoft Office PowerPoint</Application>
  <PresentationFormat>On-screen Show (4:3)</PresentationFormat>
  <Paragraphs>631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Building Scalable Applications on the Cloud with Makeflow and Work Queue</vt:lpstr>
      <vt:lpstr>Go to: http://www.nd.edu/~ccl Click on “Cloud Summer School Tutorial”</vt:lpstr>
      <vt:lpstr>The Cooperative Computing Lab</vt:lpstr>
      <vt:lpstr>The Cooperative Computing Lab</vt:lpstr>
      <vt:lpstr>Science Depends on Computing!</vt:lpstr>
      <vt:lpstr>The Good News: Computing is Plentiful!</vt:lpstr>
      <vt:lpstr>Slide 7</vt:lpstr>
      <vt:lpstr>Big clusters are cheap!</vt:lpstr>
      <vt:lpstr>Slide 9</vt:lpstr>
      <vt:lpstr>What they want.</vt:lpstr>
      <vt:lpstr>I can get as many machines on the cloud as I want!  How do I organize my application to run on those machines?</vt:lpstr>
      <vt:lpstr>Our Philosophy:</vt:lpstr>
      <vt:lpstr>A Quick Tour of the CCTools</vt:lpstr>
      <vt:lpstr>http://www.nd.edu/~ccl/software/manuals</vt:lpstr>
      <vt:lpstr>Makeflow: A Portable Workflow System</vt:lpstr>
      <vt:lpstr>An Old Idea: Makefiles</vt:lpstr>
      <vt:lpstr>Makeflow = Make + Workflow</vt:lpstr>
      <vt:lpstr>Makeflow Syntax</vt:lpstr>
      <vt:lpstr>You must state all the files needed by the command.</vt:lpstr>
      <vt:lpstr>sims.mf</vt:lpstr>
      <vt:lpstr>How to run a Makeflow</vt:lpstr>
      <vt:lpstr>Example: Biocompute Portal</vt:lpstr>
      <vt:lpstr>Makeflow + Work Queue </vt:lpstr>
      <vt:lpstr>Slide 24</vt:lpstr>
      <vt:lpstr>Slide 25</vt:lpstr>
      <vt:lpstr>Advantages of Work Queue</vt:lpstr>
      <vt:lpstr>Makeflow and Work Queue</vt:lpstr>
      <vt:lpstr>Start Workers Everywhere!</vt:lpstr>
      <vt:lpstr>Keeping track of port numbers gets old fast…</vt:lpstr>
      <vt:lpstr>Project Names</vt:lpstr>
      <vt:lpstr>Project Names</vt:lpstr>
      <vt:lpstr>work_queue_status</vt:lpstr>
      <vt:lpstr>Resilience and Fault Tolerance</vt:lpstr>
      <vt:lpstr>Managing Your Workforce</vt:lpstr>
      <vt:lpstr>What if my program is dynamic?  Write a program to use the Work Queue API.</vt:lpstr>
      <vt:lpstr>Slide 36</vt:lpstr>
      <vt:lpstr>Slide 37</vt:lpstr>
      <vt:lpstr>Run One Task in C</vt:lpstr>
      <vt:lpstr>Run One Task in Perl</vt:lpstr>
      <vt:lpstr>Run One Task in Python</vt:lpstr>
      <vt:lpstr>Specify Files for a Task</vt:lpstr>
      <vt:lpstr>You must state all the files needed by the command.</vt:lpstr>
      <vt:lpstr>Sample Applications of Work Queue</vt:lpstr>
      <vt:lpstr>Genome Assembly</vt:lpstr>
      <vt:lpstr>Replica Exchange</vt:lpstr>
      <vt:lpstr>Adaptive Weighted Ensemble</vt:lpstr>
      <vt:lpstr>AWE Using Work Queue</vt:lpstr>
      <vt:lpstr>AWE on Clusters, Clouds, and Grids</vt:lpstr>
      <vt:lpstr>New Pathway Found!</vt:lpstr>
      <vt:lpstr>Other parts of the CCTools…</vt:lpstr>
      <vt:lpstr>Slide 51</vt:lpstr>
      <vt:lpstr>All-Pairs and Wavefront</vt:lpstr>
      <vt:lpstr>Slide 53</vt:lpstr>
      <vt:lpstr>Computer Science Challenges in Scalable Programs</vt:lpstr>
      <vt:lpstr>Research is a Team Sport</vt:lpstr>
      <vt:lpstr>Papers, Software, Manuals, …</vt:lpstr>
      <vt:lpstr>Next Steps:</vt:lpstr>
      <vt:lpstr>Form groups of three!  (or FutureGrid will melt!) </vt:lpstr>
      <vt:lpstr>Go to: http://www.nd.edu/~ccl Click on “Cloud Summer School Tutorial”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Douglas Thain</cp:lastModifiedBy>
  <cp:revision>334</cp:revision>
  <dcterms:created xsi:type="dcterms:W3CDTF">2012-02-01T15:42:36Z</dcterms:created>
  <dcterms:modified xsi:type="dcterms:W3CDTF">2012-07-31T19:48:08Z</dcterms:modified>
</cp:coreProperties>
</file>