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439" r:id="rId2"/>
    <p:sldId id="411" r:id="rId3"/>
    <p:sldId id="387" r:id="rId4"/>
    <p:sldId id="422" r:id="rId5"/>
    <p:sldId id="423" r:id="rId6"/>
    <p:sldId id="426" r:id="rId7"/>
    <p:sldId id="427" r:id="rId8"/>
    <p:sldId id="424" r:id="rId9"/>
    <p:sldId id="425" r:id="rId10"/>
    <p:sldId id="428" r:id="rId11"/>
    <p:sldId id="432" r:id="rId12"/>
    <p:sldId id="388" r:id="rId13"/>
    <p:sldId id="433" r:id="rId14"/>
    <p:sldId id="434" r:id="rId15"/>
    <p:sldId id="435" r:id="rId16"/>
    <p:sldId id="436" r:id="rId17"/>
    <p:sldId id="437" r:id="rId18"/>
    <p:sldId id="438" r:id="rId19"/>
    <p:sldId id="394" r:id="rId20"/>
    <p:sldId id="463" r:id="rId21"/>
    <p:sldId id="415" r:id="rId22"/>
    <p:sldId id="461" r:id="rId23"/>
    <p:sldId id="429" r:id="rId24"/>
    <p:sldId id="440" r:id="rId25"/>
    <p:sldId id="444" r:id="rId26"/>
    <p:sldId id="445" r:id="rId27"/>
    <p:sldId id="443" r:id="rId28"/>
    <p:sldId id="460" r:id="rId29"/>
    <p:sldId id="457" r:id="rId30"/>
    <p:sldId id="458" r:id="rId31"/>
    <p:sldId id="453" r:id="rId32"/>
    <p:sldId id="455" r:id="rId33"/>
    <p:sldId id="456" r:id="rId34"/>
    <p:sldId id="451" r:id="rId35"/>
    <p:sldId id="448" r:id="rId36"/>
    <p:sldId id="449" r:id="rId37"/>
    <p:sldId id="450" r:id="rId38"/>
    <p:sldId id="446" r:id="rId39"/>
    <p:sldId id="447" r:id="rId40"/>
    <p:sldId id="468" r:id="rId41"/>
    <p:sldId id="467" r:id="rId42"/>
    <p:sldId id="462" r:id="rId43"/>
    <p:sldId id="421" r:id="rId44"/>
    <p:sldId id="431" r:id="rId45"/>
    <p:sldId id="466" r:id="rId46"/>
    <p:sldId id="465" r:id="rId4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FF66"/>
    <a:srgbClr val="C8FCC4"/>
    <a:srgbClr val="FFDF9F"/>
    <a:srgbClr val="F538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74" autoAdjust="0"/>
    <p:restoredTop sz="94477" autoAdjust="0"/>
  </p:normalViewPr>
  <p:slideViewPr>
    <p:cSldViewPr>
      <p:cViewPr>
        <p:scale>
          <a:sx n="89" d="100"/>
          <a:sy n="89" d="100"/>
        </p:scale>
        <p:origin x="-1512" y="-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623FCCB-B3AD-4AD4-BA6D-DB4DFA7E1740}" type="datetimeFigureOut">
              <a:rPr lang="en-US"/>
              <a:pPr>
                <a:defRPr/>
              </a:pPr>
              <a:t>5/12/2013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9E5A03E-1849-4ADA-A8C3-F50D3CE4D1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0778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6E1D750-E587-4134-8BEF-CC9DD5BEABA4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E5A03E-1849-4ADA-A8C3-F50D3CE4D1A1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2168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F389988-F7C3-48ED-8E33-CAE3DD8CA0CF}" type="slidenum">
              <a:rPr lang="en-US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31</a:t>
            </a:fld>
            <a:endParaRPr lang="en-US" sz="120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9CE96A3-44FA-4C28-A362-BE4611632004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26D943-E00F-45EA-973C-DEB70C3F0624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F389988-F7C3-48ED-8E33-CAE3DD8CA0CF}" type="slidenum">
              <a:rPr lang="en-US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42</a:t>
            </a:fld>
            <a:endParaRPr lang="en-US" sz="120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633E2-DEFA-42D7-8ACE-D0AA255280E1}" type="datetimeFigureOut">
              <a:rPr lang="en-US"/>
              <a:pPr>
                <a:defRPr/>
              </a:pPr>
              <a:t>5/12/2013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B10FAB-D389-4CEC-B6B3-014DA59D46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D9F3B-90BA-46FD-B51D-F16287130A3A}" type="datetimeFigureOut">
              <a:rPr lang="en-US"/>
              <a:pPr>
                <a:defRPr/>
              </a:pPr>
              <a:t>5/12/2013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910BC1-3774-4E06-9211-1B8F33F0BD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789D65-ED5A-4861-BC73-A75DF0AA8DA9}" type="datetimeFigureOut">
              <a:rPr lang="en-US"/>
              <a:pPr>
                <a:defRPr/>
              </a:pPr>
              <a:t>5/12/2013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7E670-0DB7-486C-A715-7C558EB46B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9156CF-E1E5-46AA-9DD0-4CAF4A67BE75}" type="datetimeFigureOut">
              <a:rPr lang="en-US"/>
              <a:pPr>
                <a:defRPr/>
              </a:pPr>
              <a:t>5/12/2013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9F4CEC-A674-4159-A418-961C5B5521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FFFF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166E7-1C9F-49F5-91E3-761BBFC57065}" type="datetimeFigureOut">
              <a:rPr lang="en-US"/>
              <a:pPr>
                <a:defRPr/>
              </a:pPr>
              <a:t>5/12/2013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5450E7-6EE5-458D-B31A-8BEE8C7F76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56BD7E-3CF2-41E3-BC26-2B83798A3666}" type="datetimeFigureOut">
              <a:rPr lang="en-US"/>
              <a:pPr>
                <a:defRPr/>
              </a:pPr>
              <a:t>5/12/2013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BB5EF-C765-407A-949D-F3A9D7CF02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0759D1-F8C2-49E1-8DBD-3DEB018126BF}" type="datetimeFigureOut">
              <a:rPr lang="en-US"/>
              <a:pPr>
                <a:defRPr/>
              </a:pPr>
              <a:t>5/12/2013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FE5741-0206-4DE4-881D-AC6C001C22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F69FAD-6294-4C06-8B4E-28BAABF8D1D6}" type="datetimeFigureOut">
              <a:rPr lang="en-US"/>
              <a:pPr>
                <a:defRPr/>
              </a:pPr>
              <a:t>5/12/2013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8B81B-B47A-4932-B11E-46D683010F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44408-3355-4004-B106-8A34B5D16FDA}" type="datetimeFigureOut">
              <a:rPr lang="en-US"/>
              <a:pPr>
                <a:defRPr/>
              </a:pPr>
              <a:t>5/12/2013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A8B197-1996-4671-AD08-81133605A6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B11A3-2099-49D1-BD6E-7781F8C54933}" type="datetimeFigureOut">
              <a:rPr lang="en-US"/>
              <a:pPr>
                <a:defRPr/>
              </a:pPr>
              <a:t>5/12/2013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C079A0-3CD8-44AB-AB9B-F6C1849207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8EE018-D2F6-4B33-AFA2-12D7E5D941E4}" type="datetimeFigureOut">
              <a:rPr lang="en-US"/>
              <a:pPr>
                <a:defRPr/>
              </a:pPr>
              <a:t>5/12/2013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B0ED20-5C09-4419-B765-F93E71BB3B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2FD3268-E76B-4A70-ACFD-F0A796B4D262}" type="datetimeFigureOut">
              <a:rPr lang="en-US"/>
              <a:pPr>
                <a:defRPr/>
              </a:pPr>
              <a:t>5/12/2013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6029158-9C9D-4475-99C8-1A3F176446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ctrTitle" idx="4294967295"/>
          </p:nvPr>
        </p:nvSpPr>
        <p:spPr>
          <a:xfrm>
            <a:off x="533400" y="1595438"/>
            <a:ext cx="8077200" cy="1470025"/>
          </a:xfrm>
        </p:spPr>
        <p:txBody>
          <a:bodyPr/>
          <a:lstStyle/>
          <a:p>
            <a:pPr eaLnBrk="1" hangingPunct="1"/>
            <a:r>
              <a:rPr lang="en-US" sz="4200" smtClean="0"/>
              <a:t>Building Scalable Elastic Applications using Work Queue</a:t>
            </a:r>
          </a:p>
        </p:txBody>
      </p:sp>
      <p:sp>
        <p:nvSpPr>
          <p:cNvPr id="14338" name="Subtitle 2"/>
          <p:cNvSpPr>
            <a:spLocks noGrp="1"/>
          </p:cNvSpPr>
          <p:nvPr>
            <p:ph type="subTitle" idx="4294967295"/>
          </p:nvPr>
        </p:nvSpPr>
        <p:spPr>
          <a:xfrm>
            <a:off x="1363663" y="3273425"/>
            <a:ext cx="6400800" cy="1512888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en-US" sz="3500" smtClean="0">
                <a:solidFill>
                  <a:srgbClr val="FFFFFF"/>
                </a:solidFill>
              </a:rPr>
              <a:t>Dinesh Rajan and Douglas Thain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en-US" sz="3500" smtClean="0">
                <a:solidFill>
                  <a:srgbClr val="FFFFFF"/>
                </a:solidFill>
              </a:rPr>
              <a:t>University of Notre Dame</a:t>
            </a:r>
          </a:p>
          <a:p>
            <a:pPr marL="0" indent="0" algn="ctr" eaLnBrk="1" hangingPunct="1">
              <a:buFont typeface="Arial" charset="0"/>
              <a:buNone/>
            </a:pPr>
            <a:endParaRPr lang="en-US" sz="3500" smtClean="0">
              <a:solidFill>
                <a:srgbClr val="FFFFFF"/>
              </a:solidFill>
            </a:endParaRPr>
          </a:p>
          <a:p>
            <a:pPr marL="0" indent="0" algn="ctr" eaLnBrk="1" hangingPunct="1">
              <a:buFont typeface="Arial" charset="0"/>
              <a:buNone/>
            </a:pPr>
            <a:endParaRPr lang="en-US" sz="3500" smtClean="0">
              <a:solidFill>
                <a:srgbClr val="FFFFFF"/>
              </a:solidFill>
            </a:endParaRPr>
          </a:p>
        </p:txBody>
      </p:sp>
      <p:sp>
        <p:nvSpPr>
          <p:cNvPr id="14339" name="Subtitle 2"/>
          <p:cNvSpPr>
            <a:spLocks/>
          </p:cNvSpPr>
          <p:nvPr/>
        </p:nvSpPr>
        <p:spPr bwMode="auto">
          <a:xfrm>
            <a:off x="1239838" y="4922838"/>
            <a:ext cx="6853237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en-US" sz="3300" i="1">
                <a:solidFill>
                  <a:srgbClr val="FFFFFF"/>
                </a:solidFill>
                <a:latin typeface="Times New Roman" pitchFamily="18" charset="0"/>
              </a:rPr>
              <a:t>Tutorial at CCGrid, May 13 2013</a:t>
            </a:r>
          </a:p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en-US" sz="3300" i="1">
                <a:solidFill>
                  <a:srgbClr val="FFFFFF"/>
                </a:solidFill>
                <a:latin typeface="Times New Roman" pitchFamily="18" charset="0"/>
              </a:rPr>
              <a:t>Delft, Netherlands</a:t>
            </a:r>
          </a:p>
          <a:p>
            <a:pPr algn="ctr">
              <a:spcBef>
                <a:spcPct val="20000"/>
              </a:spcBef>
              <a:buFont typeface="Arial" charset="0"/>
              <a:buNone/>
            </a:pPr>
            <a:endParaRPr lang="en-US" sz="3300" i="1">
              <a:solidFill>
                <a:srgbClr val="FFFFFF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Cloud 33"/>
          <p:cNvSpPr/>
          <p:nvPr/>
        </p:nvSpPr>
        <p:spPr>
          <a:xfrm>
            <a:off x="174625" y="3810000"/>
            <a:ext cx="3733800" cy="1828800"/>
          </a:xfrm>
          <a:prstGeom prst="cloud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554" name="Title 1"/>
          <p:cNvSpPr>
            <a:spLocks noGrp="1"/>
          </p:cNvSpPr>
          <p:nvPr>
            <p:ph type="title" idx="4294967295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Genome Assembly</a:t>
            </a:r>
          </a:p>
        </p:txBody>
      </p:sp>
      <p:sp>
        <p:nvSpPr>
          <p:cNvPr id="23555" name="TextBox 3"/>
          <p:cNvSpPr txBox="1">
            <a:spLocks noChangeArrowheads="1"/>
          </p:cNvSpPr>
          <p:nvPr/>
        </p:nvSpPr>
        <p:spPr bwMode="auto">
          <a:xfrm>
            <a:off x="228600" y="6019800"/>
            <a:ext cx="73485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alibri" pitchFamily="34" charset="0"/>
              </a:rPr>
              <a:t>A Framework for Scalable Genome Assembly on Clusters, Clouds, and Grids</a:t>
            </a:r>
            <a:r>
              <a:rPr lang="en-US">
                <a:latin typeface="Calibri" pitchFamily="34" charset="0"/>
              </a:rPr>
              <a:t>,</a:t>
            </a:r>
            <a:br>
              <a:rPr lang="en-US">
                <a:latin typeface="Calibri" pitchFamily="34" charset="0"/>
              </a:rPr>
            </a:br>
            <a:r>
              <a:rPr lang="en-US" i="1">
                <a:latin typeface="Calibri" pitchFamily="34" charset="0"/>
              </a:rPr>
              <a:t>IEEE Transactions on Parallel and Distributed Systems</a:t>
            </a:r>
            <a:r>
              <a:rPr lang="en-US">
                <a:latin typeface="Calibri" pitchFamily="34" charset="0"/>
              </a:rPr>
              <a:t>, 2012</a:t>
            </a:r>
          </a:p>
        </p:txBody>
      </p:sp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1728788"/>
            <a:ext cx="3705225" cy="223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TextBox 5"/>
          <p:cNvSpPr txBox="1">
            <a:spLocks noChangeArrowheads="1"/>
          </p:cNvSpPr>
          <p:nvPr/>
        </p:nvSpPr>
        <p:spPr bwMode="auto">
          <a:xfrm>
            <a:off x="4953000" y="4114800"/>
            <a:ext cx="38100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latin typeface="Calibri" pitchFamily="34" charset="0"/>
              </a:rPr>
              <a:t>Using </a:t>
            </a:r>
            <a:r>
              <a:rPr lang="en-US" sz="2000" b="1">
                <a:solidFill>
                  <a:srgbClr val="FFFF00"/>
                </a:solidFill>
                <a:latin typeface="Calibri" pitchFamily="34" charset="0"/>
              </a:rPr>
              <a:t>Work Queue</a:t>
            </a:r>
            <a:r>
              <a:rPr lang="en-US" sz="2000">
                <a:latin typeface="Calibri" pitchFamily="34" charset="0"/>
              </a:rPr>
              <a:t>, we  assembled a human genome in 2.5 hours on a collection of clusters, clouds, and grids with a speedup of </a:t>
            </a:r>
            <a:r>
              <a:rPr lang="en-US" sz="2000" b="1">
                <a:solidFill>
                  <a:srgbClr val="FFFF00"/>
                </a:solidFill>
                <a:latin typeface="Calibri" pitchFamily="34" charset="0"/>
              </a:rPr>
              <a:t>952x</a:t>
            </a:r>
            <a:r>
              <a:rPr lang="en-US" sz="2000">
                <a:solidFill>
                  <a:srgbClr val="FFFF00"/>
                </a:solidFill>
                <a:latin typeface="Calibri" pitchFamily="34" charset="0"/>
              </a:rPr>
              <a:t>.</a:t>
            </a:r>
          </a:p>
          <a:p>
            <a:pPr algn="ctr"/>
            <a:endParaRPr lang="en-US" sz="2000">
              <a:latin typeface="Calibri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555625" y="2286000"/>
            <a:ext cx="11430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/>
              <a:t>SAND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/>
              <a:t>filter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/>
              <a:t>master</a:t>
            </a:r>
          </a:p>
        </p:txBody>
      </p:sp>
      <p:sp>
        <p:nvSpPr>
          <p:cNvPr id="8" name="Oval 7"/>
          <p:cNvSpPr/>
          <p:nvPr/>
        </p:nvSpPr>
        <p:spPr>
          <a:xfrm>
            <a:off x="2003425" y="2286000"/>
            <a:ext cx="11430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/>
              <a:t>SAND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/>
              <a:t>align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/>
              <a:t>master</a:t>
            </a:r>
          </a:p>
        </p:txBody>
      </p:sp>
      <p:sp>
        <p:nvSpPr>
          <p:cNvPr id="9" name="Oval 8"/>
          <p:cNvSpPr/>
          <p:nvPr/>
        </p:nvSpPr>
        <p:spPr>
          <a:xfrm>
            <a:off x="3451225" y="2286000"/>
            <a:ext cx="11430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/>
              <a:t>Celera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/>
              <a:t>Consensus</a:t>
            </a:r>
          </a:p>
        </p:txBody>
      </p:sp>
      <p:sp>
        <p:nvSpPr>
          <p:cNvPr id="10" name="Oval 9"/>
          <p:cNvSpPr/>
          <p:nvPr/>
        </p:nvSpPr>
        <p:spPr>
          <a:xfrm>
            <a:off x="555625" y="46482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W</a:t>
            </a:r>
          </a:p>
        </p:txBody>
      </p:sp>
      <p:sp>
        <p:nvSpPr>
          <p:cNvPr id="11" name="Oval 10"/>
          <p:cNvSpPr/>
          <p:nvPr/>
        </p:nvSpPr>
        <p:spPr>
          <a:xfrm>
            <a:off x="1165225" y="41910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W</a:t>
            </a:r>
          </a:p>
        </p:txBody>
      </p:sp>
      <p:sp>
        <p:nvSpPr>
          <p:cNvPr id="15" name="Oval 14"/>
          <p:cNvSpPr/>
          <p:nvPr/>
        </p:nvSpPr>
        <p:spPr>
          <a:xfrm>
            <a:off x="1622425" y="45720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W</a:t>
            </a:r>
          </a:p>
        </p:txBody>
      </p:sp>
      <p:sp>
        <p:nvSpPr>
          <p:cNvPr id="16" name="Oval 15"/>
          <p:cNvSpPr/>
          <p:nvPr/>
        </p:nvSpPr>
        <p:spPr>
          <a:xfrm>
            <a:off x="2155825" y="47244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W</a:t>
            </a:r>
          </a:p>
        </p:txBody>
      </p:sp>
      <p:sp>
        <p:nvSpPr>
          <p:cNvPr id="17" name="Oval 16"/>
          <p:cNvSpPr/>
          <p:nvPr/>
        </p:nvSpPr>
        <p:spPr>
          <a:xfrm>
            <a:off x="2155825" y="41910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W</a:t>
            </a:r>
          </a:p>
        </p:txBody>
      </p:sp>
      <p:sp>
        <p:nvSpPr>
          <p:cNvPr id="19" name="Oval 18"/>
          <p:cNvSpPr/>
          <p:nvPr/>
        </p:nvSpPr>
        <p:spPr>
          <a:xfrm>
            <a:off x="2765425" y="44196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W</a:t>
            </a:r>
          </a:p>
        </p:txBody>
      </p:sp>
      <p:sp>
        <p:nvSpPr>
          <p:cNvPr id="21" name="Oval 20"/>
          <p:cNvSpPr/>
          <p:nvPr/>
        </p:nvSpPr>
        <p:spPr>
          <a:xfrm>
            <a:off x="1165225" y="48006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W</a:t>
            </a:r>
          </a:p>
        </p:txBody>
      </p:sp>
      <p:sp>
        <p:nvSpPr>
          <p:cNvPr id="25" name="Right Arrow 24"/>
          <p:cNvSpPr/>
          <p:nvPr/>
        </p:nvSpPr>
        <p:spPr>
          <a:xfrm>
            <a:off x="1622425" y="2667000"/>
            <a:ext cx="4572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6" name="Right Arrow 25"/>
          <p:cNvSpPr/>
          <p:nvPr/>
        </p:nvSpPr>
        <p:spPr>
          <a:xfrm>
            <a:off x="3070225" y="2667000"/>
            <a:ext cx="4572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533400" y="1143000"/>
            <a:ext cx="12954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Sequence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Data</a:t>
            </a:r>
          </a:p>
        </p:txBody>
      </p:sp>
      <p:sp>
        <p:nvSpPr>
          <p:cNvPr id="28" name="Down Arrow 27"/>
          <p:cNvSpPr/>
          <p:nvPr/>
        </p:nvSpPr>
        <p:spPr>
          <a:xfrm>
            <a:off x="860425" y="1752600"/>
            <a:ext cx="609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38" name="Straight Arrow Connector 37"/>
          <p:cNvCxnSpPr/>
          <p:nvPr/>
        </p:nvCxnSpPr>
        <p:spPr>
          <a:xfrm flipH="1" flipV="1">
            <a:off x="1393825" y="3429000"/>
            <a:ext cx="381000" cy="4572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 flipV="1">
            <a:off x="1241425" y="3505200"/>
            <a:ext cx="190500" cy="4572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1012825" y="3581400"/>
            <a:ext cx="76200" cy="381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631825" y="3429000"/>
            <a:ext cx="304800" cy="6858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H="1" flipV="1">
            <a:off x="2917825" y="3352800"/>
            <a:ext cx="381000" cy="4572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H="1" flipV="1">
            <a:off x="2613025" y="3429000"/>
            <a:ext cx="190500" cy="4572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V="1">
            <a:off x="2384425" y="3429000"/>
            <a:ext cx="76200" cy="381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V="1">
            <a:off x="1927225" y="3352800"/>
            <a:ext cx="304800" cy="6858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80" name="TextBox 58"/>
          <p:cNvSpPr txBox="1">
            <a:spLocks noChangeArrowheads="1"/>
          </p:cNvSpPr>
          <p:nvPr/>
        </p:nvSpPr>
        <p:spPr bwMode="auto">
          <a:xfrm>
            <a:off x="1927225" y="1828800"/>
            <a:ext cx="27209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Modified Celera Assembler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Number Placeholder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131022B4-FB7D-4227-9EE6-1797B4160C0D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11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1747" name="Oval 2"/>
          <p:cNvSpPr>
            <a:spLocks noChangeArrowheads="1"/>
          </p:cNvSpPr>
          <p:nvPr/>
        </p:nvSpPr>
        <p:spPr bwMode="auto">
          <a:xfrm>
            <a:off x="6629400" y="3813175"/>
            <a:ext cx="11430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latin typeface="Calibri" pitchFamily="34" charset="0"/>
              </a:rPr>
              <a:t>worker</a:t>
            </a:r>
          </a:p>
        </p:txBody>
      </p:sp>
      <p:sp>
        <p:nvSpPr>
          <p:cNvPr id="24579" name="Oval 3"/>
          <p:cNvSpPr>
            <a:spLocks noChangeArrowheads="1"/>
          </p:cNvSpPr>
          <p:nvPr/>
        </p:nvSpPr>
        <p:spPr bwMode="auto">
          <a:xfrm>
            <a:off x="4876800" y="1524000"/>
            <a:ext cx="11430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latin typeface="Calibri" pitchFamily="34" charset="0"/>
              </a:rPr>
              <a:t>worker</a:t>
            </a:r>
          </a:p>
        </p:txBody>
      </p:sp>
      <p:sp>
        <p:nvSpPr>
          <p:cNvPr id="24580" name="Oval 4"/>
          <p:cNvSpPr>
            <a:spLocks noChangeArrowheads="1"/>
          </p:cNvSpPr>
          <p:nvPr/>
        </p:nvSpPr>
        <p:spPr bwMode="auto">
          <a:xfrm>
            <a:off x="5029200" y="1676400"/>
            <a:ext cx="11430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latin typeface="Calibri" pitchFamily="34" charset="0"/>
              </a:rPr>
              <a:t>worker</a:t>
            </a:r>
          </a:p>
        </p:txBody>
      </p:sp>
      <p:sp>
        <p:nvSpPr>
          <p:cNvPr id="24581" name="Oval 5"/>
          <p:cNvSpPr>
            <a:spLocks noChangeArrowheads="1"/>
          </p:cNvSpPr>
          <p:nvPr/>
        </p:nvSpPr>
        <p:spPr bwMode="auto">
          <a:xfrm>
            <a:off x="5181600" y="1828800"/>
            <a:ext cx="11430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latin typeface="Calibri" pitchFamily="34" charset="0"/>
              </a:rPr>
              <a:t>worker</a:t>
            </a:r>
          </a:p>
        </p:txBody>
      </p:sp>
      <p:sp>
        <p:nvSpPr>
          <p:cNvPr id="24582" name="Oval 6"/>
          <p:cNvSpPr>
            <a:spLocks noChangeArrowheads="1"/>
          </p:cNvSpPr>
          <p:nvPr/>
        </p:nvSpPr>
        <p:spPr bwMode="auto">
          <a:xfrm>
            <a:off x="5334000" y="1981200"/>
            <a:ext cx="11430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latin typeface="Calibri" pitchFamily="34" charset="0"/>
              </a:rPr>
              <a:t>worker</a:t>
            </a:r>
          </a:p>
        </p:txBody>
      </p:sp>
      <p:sp>
        <p:nvSpPr>
          <p:cNvPr id="24583" name="Oval 7"/>
          <p:cNvSpPr>
            <a:spLocks noChangeArrowheads="1"/>
          </p:cNvSpPr>
          <p:nvPr/>
        </p:nvSpPr>
        <p:spPr bwMode="auto">
          <a:xfrm>
            <a:off x="5486400" y="2133600"/>
            <a:ext cx="11430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latin typeface="Calibri" pitchFamily="34" charset="0"/>
              </a:rPr>
              <a:t>worker</a:t>
            </a:r>
          </a:p>
        </p:txBody>
      </p:sp>
      <p:sp>
        <p:nvSpPr>
          <p:cNvPr id="24584" name="Oval 8"/>
          <p:cNvSpPr>
            <a:spLocks noChangeArrowheads="1"/>
          </p:cNvSpPr>
          <p:nvPr/>
        </p:nvSpPr>
        <p:spPr bwMode="auto">
          <a:xfrm>
            <a:off x="5638800" y="2286000"/>
            <a:ext cx="11430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latin typeface="Calibri" pitchFamily="34" charset="0"/>
              </a:rPr>
              <a:t>worker</a:t>
            </a:r>
          </a:p>
        </p:txBody>
      </p:sp>
      <p:cxnSp>
        <p:nvCxnSpPr>
          <p:cNvPr id="31754" name="AutoShape 10"/>
          <p:cNvCxnSpPr>
            <a:cxnSpLocks noChangeShapeType="1"/>
            <a:endCxn id="31747" idx="2"/>
          </p:cNvCxnSpPr>
          <p:nvPr/>
        </p:nvCxnSpPr>
        <p:spPr bwMode="auto">
          <a:xfrm>
            <a:off x="3200400" y="4346575"/>
            <a:ext cx="34290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1755" name="Oval 11"/>
          <p:cNvSpPr>
            <a:spLocks noChangeArrowheads="1"/>
          </p:cNvSpPr>
          <p:nvPr/>
        </p:nvSpPr>
        <p:spPr bwMode="auto">
          <a:xfrm>
            <a:off x="6872288" y="5334000"/>
            <a:ext cx="6858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300" b="1">
                <a:latin typeface="Calibri" pitchFamily="34" charset="0"/>
              </a:rPr>
              <a:t>sim</a:t>
            </a:r>
          </a:p>
        </p:txBody>
      </p:sp>
      <p:cxnSp>
        <p:nvCxnSpPr>
          <p:cNvPr id="31756" name="AutoShape 12"/>
          <p:cNvCxnSpPr>
            <a:cxnSpLocks noChangeShapeType="1"/>
          </p:cNvCxnSpPr>
          <p:nvPr/>
        </p:nvCxnSpPr>
        <p:spPr bwMode="auto">
          <a:xfrm>
            <a:off x="7177088" y="4876800"/>
            <a:ext cx="0" cy="4540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5729288" y="5410200"/>
            <a:ext cx="7620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latin typeface="Calibri" pitchFamily="34" charset="0"/>
              </a:rPr>
              <a:t>in.txt</a:t>
            </a:r>
          </a:p>
        </p:txBody>
      </p:sp>
      <p:cxnSp>
        <p:nvCxnSpPr>
          <p:cNvPr id="31758" name="AutoShape 14"/>
          <p:cNvCxnSpPr>
            <a:cxnSpLocks noChangeShapeType="1"/>
            <a:stCxn id="31757" idx="3"/>
            <a:endCxn id="31755" idx="2"/>
          </p:cNvCxnSpPr>
          <p:nvPr/>
        </p:nvCxnSpPr>
        <p:spPr bwMode="auto">
          <a:xfrm>
            <a:off x="6491288" y="5638800"/>
            <a:ext cx="3810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1759" name="Rectangle 15"/>
          <p:cNvSpPr>
            <a:spLocks noChangeArrowheads="1"/>
          </p:cNvSpPr>
          <p:nvPr/>
        </p:nvSpPr>
        <p:spPr bwMode="auto">
          <a:xfrm>
            <a:off x="7924800" y="5410200"/>
            <a:ext cx="7620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latin typeface="Calibri" pitchFamily="34" charset="0"/>
              </a:rPr>
              <a:t>out.txt</a:t>
            </a:r>
          </a:p>
        </p:txBody>
      </p:sp>
      <p:cxnSp>
        <p:nvCxnSpPr>
          <p:cNvPr id="31760" name="AutoShape 16"/>
          <p:cNvCxnSpPr>
            <a:cxnSpLocks noChangeShapeType="1"/>
            <a:stCxn id="31755" idx="6"/>
            <a:endCxn id="31759" idx="1"/>
          </p:cNvCxnSpPr>
          <p:nvPr/>
        </p:nvCxnSpPr>
        <p:spPr bwMode="auto">
          <a:xfrm>
            <a:off x="7558088" y="5638800"/>
            <a:ext cx="366712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1761" name="Text Box 17"/>
          <p:cNvSpPr txBox="1">
            <a:spLocks noChangeArrowheads="1"/>
          </p:cNvSpPr>
          <p:nvPr/>
        </p:nvSpPr>
        <p:spPr bwMode="auto">
          <a:xfrm>
            <a:off x="3810000" y="3810000"/>
            <a:ext cx="2771775" cy="1127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700" b="1">
                <a:latin typeface="Calibri" pitchFamily="34" charset="0"/>
              </a:rPr>
              <a:t>put sim.exe</a:t>
            </a:r>
          </a:p>
          <a:p>
            <a:r>
              <a:rPr lang="en-US" sz="1700" b="1">
                <a:latin typeface="Calibri" pitchFamily="34" charset="0"/>
              </a:rPr>
              <a:t>put in.txt</a:t>
            </a:r>
          </a:p>
          <a:p>
            <a:r>
              <a:rPr lang="en-US" sz="1700" b="1">
                <a:latin typeface="Calibri" pitchFamily="34" charset="0"/>
              </a:rPr>
              <a:t>exec sim.exe &lt; in.txt &gt;out.txt</a:t>
            </a:r>
          </a:p>
          <a:p>
            <a:r>
              <a:rPr lang="en-US" sz="1700" b="1">
                <a:latin typeface="Calibri" pitchFamily="34" charset="0"/>
              </a:rPr>
              <a:t>get out.txt</a:t>
            </a:r>
          </a:p>
        </p:txBody>
      </p:sp>
      <p:sp>
        <p:nvSpPr>
          <p:cNvPr id="24593" name="Text Box 18"/>
          <p:cNvSpPr txBox="1">
            <a:spLocks noChangeArrowheads="1"/>
          </p:cNvSpPr>
          <p:nvPr/>
        </p:nvSpPr>
        <p:spPr bwMode="auto">
          <a:xfrm>
            <a:off x="6324600" y="762000"/>
            <a:ext cx="2624138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Calibri" pitchFamily="34" charset="0"/>
              </a:rPr>
              <a:t>1000s of workers</a:t>
            </a:r>
          </a:p>
          <a:p>
            <a:r>
              <a:rPr lang="en-US" sz="2400">
                <a:latin typeface="Calibri" pitchFamily="34" charset="0"/>
              </a:rPr>
              <a:t>dispatched to clusters, clouds, &amp; grids</a:t>
            </a:r>
          </a:p>
        </p:txBody>
      </p:sp>
      <p:cxnSp>
        <p:nvCxnSpPr>
          <p:cNvPr id="24594" name="AutoShape 19"/>
          <p:cNvCxnSpPr>
            <a:cxnSpLocks noChangeShapeType="1"/>
            <a:stCxn id="33" idx="3"/>
            <a:endCxn id="24580" idx="2"/>
          </p:cNvCxnSpPr>
          <p:nvPr/>
        </p:nvCxnSpPr>
        <p:spPr bwMode="auto">
          <a:xfrm flipV="1">
            <a:off x="3124200" y="2209800"/>
            <a:ext cx="1905000" cy="19431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4595" name="AutoShape 20"/>
          <p:cNvCxnSpPr>
            <a:cxnSpLocks noChangeShapeType="1"/>
          </p:cNvCxnSpPr>
          <p:nvPr/>
        </p:nvCxnSpPr>
        <p:spPr bwMode="auto">
          <a:xfrm flipV="1">
            <a:off x="3124200" y="3352800"/>
            <a:ext cx="3086100" cy="8001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4596" name="AutoShape 21"/>
          <p:cNvCxnSpPr>
            <a:cxnSpLocks noChangeShapeType="1"/>
            <a:stCxn id="33" idx="3"/>
            <a:endCxn id="24582" idx="2"/>
          </p:cNvCxnSpPr>
          <p:nvPr/>
        </p:nvCxnSpPr>
        <p:spPr bwMode="auto">
          <a:xfrm flipV="1">
            <a:off x="3124200" y="2514600"/>
            <a:ext cx="2209800" cy="16383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4597" name="AutoShape 22"/>
          <p:cNvCxnSpPr>
            <a:cxnSpLocks noChangeShapeType="1"/>
            <a:stCxn id="33" idx="3"/>
            <a:endCxn id="24584" idx="2"/>
          </p:cNvCxnSpPr>
          <p:nvPr/>
        </p:nvCxnSpPr>
        <p:spPr bwMode="auto">
          <a:xfrm flipV="1">
            <a:off x="3124200" y="2819400"/>
            <a:ext cx="2514600" cy="13335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767" name="AutoShape 28"/>
          <p:cNvCxnSpPr>
            <a:cxnSpLocks noChangeShapeType="1"/>
          </p:cNvCxnSpPr>
          <p:nvPr/>
        </p:nvCxnSpPr>
        <p:spPr bwMode="auto">
          <a:xfrm flipH="1">
            <a:off x="6072188" y="4724400"/>
            <a:ext cx="700087" cy="685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768" name="AutoShape 29"/>
          <p:cNvCxnSpPr>
            <a:cxnSpLocks noChangeShapeType="1"/>
          </p:cNvCxnSpPr>
          <p:nvPr/>
        </p:nvCxnSpPr>
        <p:spPr bwMode="auto">
          <a:xfrm flipH="1" flipV="1">
            <a:off x="7620000" y="4724400"/>
            <a:ext cx="700088" cy="685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4600" name="TextBox 30"/>
          <p:cNvSpPr txBox="1">
            <a:spLocks noChangeArrowheads="1"/>
          </p:cNvSpPr>
          <p:nvPr/>
        </p:nvSpPr>
        <p:spPr bwMode="auto">
          <a:xfrm>
            <a:off x="304800" y="304800"/>
            <a:ext cx="60293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800">
                <a:solidFill>
                  <a:srgbClr val="FFFF00"/>
                </a:solidFill>
                <a:latin typeface="Calibri" pitchFamily="34" charset="0"/>
              </a:rPr>
              <a:t>Work Queue System </a:t>
            </a:r>
          </a:p>
        </p:txBody>
      </p:sp>
      <p:sp>
        <p:nvSpPr>
          <p:cNvPr id="33" name="Rectangle 32"/>
          <p:cNvSpPr/>
          <p:nvPr/>
        </p:nvSpPr>
        <p:spPr>
          <a:xfrm>
            <a:off x="381000" y="3733800"/>
            <a:ext cx="27432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Work Queue Library</a:t>
            </a:r>
          </a:p>
        </p:txBody>
      </p:sp>
      <p:sp>
        <p:nvSpPr>
          <p:cNvPr id="41" name="Rectangle 40"/>
          <p:cNvSpPr/>
          <p:nvPr/>
        </p:nvSpPr>
        <p:spPr>
          <a:xfrm>
            <a:off x="381000" y="2819400"/>
            <a:ext cx="27432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Work Queue Program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C / Python / Perl</a:t>
            </a:r>
          </a:p>
        </p:txBody>
      </p:sp>
      <p:sp>
        <p:nvSpPr>
          <p:cNvPr id="31772" name="TextBox 28"/>
          <p:cNvSpPr txBox="1">
            <a:spLocks noChangeArrowheads="1"/>
          </p:cNvSpPr>
          <p:nvPr/>
        </p:nvSpPr>
        <p:spPr bwMode="auto">
          <a:xfrm>
            <a:off x="5943600" y="6096000"/>
            <a:ext cx="2498725" cy="376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alibri" pitchFamily="34" charset="0"/>
              </a:rPr>
              <a:t>cache recently used files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animBg="1"/>
      <p:bldP spid="31755" grpId="0" animBg="1"/>
      <p:bldP spid="31757" grpId="0" animBg="1"/>
      <p:bldP spid="31759" grpId="0" animBg="1"/>
      <p:bldP spid="3177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Number Placeholder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1C99D15-DEA7-404A-9817-B459E575147C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12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5602" name="TextBox 30"/>
          <p:cNvSpPr txBox="1">
            <a:spLocks noChangeArrowheads="1"/>
          </p:cNvSpPr>
          <p:nvPr/>
        </p:nvSpPr>
        <p:spPr bwMode="auto">
          <a:xfrm>
            <a:off x="1828800" y="228600"/>
            <a:ext cx="629761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800">
                <a:solidFill>
                  <a:srgbClr val="FFFF00"/>
                </a:solidFill>
                <a:latin typeface="Calibri" pitchFamily="34" charset="0"/>
              </a:rPr>
              <a:t>Work Queue API Outline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495800" y="1600200"/>
            <a:ext cx="4267200" cy="4213225"/>
          </a:xfrm>
          <a:prstGeom prst="rect">
            <a:avLst/>
          </a:prstGeom>
          <a:solidFill>
            <a:schemeClr val="accent1">
              <a:lumMod val="50000"/>
            </a:schemeClr>
          </a:solidFill>
          <a:ln w="57150"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>
                <a:latin typeface="Calibri" pitchFamily="34" charset="0"/>
              </a:rPr>
              <a:t>use </a:t>
            </a:r>
            <a:r>
              <a:rPr lang="en-US">
                <a:solidFill>
                  <a:srgbClr val="FFFF00"/>
                </a:solidFill>
                <a:latin typeface="Calibri" pitchFamily="34" charset="0"/>
              </a:rPr>
              <a:t>work_queue;</a:t>
            </a:r>
            <a:endParaRPr lang="en-US">
              <a:latin typeface="Calibri" pitchFamily="34" charset="0"/>
            </a:endParaRPr>
          </a:p>
          <a:p>
            <a:pPr>
              <a:defRPr/>
            </a:pPr>
            <a:endParaRPr lang="en-US">
              <a:latin typeface="Calibri" pitchFamily="34" charset="0"/>
            </a:endParaRPr>
          </a:p>
          <a:p>
            <a:pPr>
              <a:defRPr/>
            </a:pPr>
            <a:r>
              <a:rPr lang="en-US">
                <a:latin typeface="Calibri" pitchFamily="34" charset="0"/>
              </a:rPr>
              <a:t>queue = </a:t>
            </a:r>
            <a:r>
              <a:rPr lang="en-US">
                <a:solidFill>
                  <a:srgbClr val="FFFF00"/>
                </a:solidFill>
                <a:latin typeface="Calibri" pitchFamily="34" charset="0"/>
              </a:rPr>
              <a:t>work_queue_create</a:t>
            </a:r>
            <a:r>
              <a:rPr lang="en-US">
                <a:latin typeface="Calibri" pitchFamily="34" charset="0"/>
              </a:rPr>
              <a:t>();</a:t>
            </a:r>
          </a:p>
          <a:p>
            <a:pPr>
              <a:defRPr/>
            </a:pPr>
            <a:endParaRPr lang="en-US">
              <a:latin typeface="Calibri" pitchFamily="34" charset="0"/>
            </a:endParaRPr>
          </a:p>
          <a:p>
            <a:pPr>
              <a:defRPr/>
            </a:pPr>
            <a:r>
              <a:rPr lang="en-US">
                <a:latin typeface="Calibri" pitchFamily="34" charset="0"/>
              </a:rPr>
              <a:t>while( work to be done ) {</a:t>
            </a:r>
          </a:p>
          <a:p>
            <a:pPr>
              <a:defRPr/>
            </a:pPr>
            <a:r>
              <a:rPr lang="en-US">
                <a:latin typeface="Calibri" pitchFamily="34" charset="0"/>
              </a:rPr>
              <a:t>            task = </a:t>
            </a:r>
            <a:r>
              <a:rPr lang="en-US">
                <a:solidFill>
                  <a:srgbClr val="FFFF00"/>
                </a:solidFill>
                <a:latin typeface="Calibri" pitchFamily="34" charset="0"/>
              </a:rPr>
              <a:t>work_queue_task_create</a:t>
            </a:r>
            <a:r>
              <a:rPr lang="en-US">
                <a:latin typeface="Calibri" pitchFamily="34" charset="0"/>
              </a:rPr>
              <a:t>();</a:t>
            </a:r>
          </a:p>
          <a:p>
            <a:pPr>
              <a:lnSpc>
                <a:spcPct val="40000"/>
              </a:lnSpc>
              <a:defRPr/>
            </a:pPr>
            <a:endParaRPr lang="en-US">
              <a:latin typeface="Calibri" pitchFamily="34" charset="0"/>
            </a:endParaRPr>
          </a:p>
          <a:p>
            <a:pPr>
              <a:defRPr/>
            </a:pPr>
            <a:r>
              <a:rPr lang="en-US">
                <a:latin typeface="Calibri" pitchFamily="34" charset="0"/>
              </a:rPr>
              <a:t>            // specify details for the task</a:t>
            </a:r>
          </a:p>
          <a:p>
            <a:pPr>
              <a:lnSpc>
                <a:spcPct val="40000"/>
              </a:lnSpc>
              <a:defRPr/>
            </a:pPr>
            <a:endParaRPr lang="en-US">
              <a:latin typeface="Calibri" pitchFamily="34" charset="0"/>
            </a:endParaRPr>
          </a:p>
          <a:p>
            <a:pPr>
              <a:defRPr/>
            </a:pPr>
            <a:r>
              <a:rPr lang="en-US">
                <a:latin typeface="Calibri" pitchFamily="34" charset="0"/>
              </a:rPr>
              <a:t>            </a:t>
            </a:r>
            <a:r>
              <a:rPr lang="en-US">
                <a:solidFill>
                  <a:srgbClr val="FFFF00"/>
                </a:solidFill>
                <a:latin typeface="Calibri" pitchFamily="34" charset="0"/>
              </a:rPr>
              <a:t>work_queue_submit</a:t>
            </a:r>
            <a:r>
              <a:rPr lang="en-US">
                <a:latin typeface="Calibri" pitchFamily="34" charset="0"/>
              </a:rPr>
              <a:t>(queue, task);</a:t>
            </a:r>
          </a:p>
          <a:p>
            <a:pPr>
              <a:defRPr/>
            </a:pPr>
            <a:r>
              <a:rPr lang="en-US">
                <a:latin typeface="Calibri" pitchFamily="34" charset="0"/>
              </a:rPr>
              <a:t> }</a:t>
            </a:r>
          </a:p>
          <a:p>
            <a:pPr>
              <a:defRPr/>
            </a:pPr>
            <a:endParaRPr lang="en-US">
              <a:latin typeface="Calibri" pitchFamily="34" charset="0"/>
            </a:endParaRPr>
          </a:p>
          <a:p>
            <a:pPr>
              <a:defRPr/>
            </a:pPr>
            <a:r>
              <a:rPr lang="en-US">
                <a:latin typeface="Calibri" pitchFamily="34" charset="0"/>
              </a:rPr>
              <a:t> while ( tasks in queue ) {</a:t>
            </a:r>
          </a:p>
          <a:p>
            <a:pPr>
              <a:defRPr/>
            </a:pPr>
            <a:r>
              <a:rPr lang="en-US">
                <a:latin typeface="Calibri" pitchFamily="34" charset="0"/>
              </a:rPr>
              <a:t>      task = </a:t>
            </a:r>
            <a:r>
              <a:rPr lang="en-US">
                <a:solidFill>
                  <a:srgbClr val="FFFF00"/>
                </a:solidFill>
                <a:latin typeface="Calibri" pitchFamily="34" charset="0"/>
              </a:rPr>
              <a:t>work_queue_wait</a:t>
            </a:r>
            <a:r>
              <a:rPr lang="en-US">
                <a:latin typeface="Calibri" pitchFamily="34" charset="0"/>
              </a:rPr>
              <a:t>(queue);</a:t>
            </a:r>
          </a:p>
          <a:p>
            <a:pPr>
              <a:defRPr/>
            </a:pPr>
            <a:r>
              <a:rPr lang="en-US">
                <a:latin typeface="Calibri" pitchFamily="34" charset="0"/>
              </a:rPr>
              <a:t>      // process the completed task</a:t>
            </a:r>
          </a:p>
          <a:p>
            <a:pPr>
              <a:defRPr/>
            </a:pPr>
            <a:r>
              <a:rPr lang="en-US">
                <a:latin typeface="Calibri" pitchFamily="34" charset="0"/>
              </a:rPr>
              <a:t>}</a:t>
            </a:r>
          </a:p>
        </p:txBody>
      </p:sp>
      <p:sp>
        <p:nvSpPr>
          <p:cNvPr id="2" name="TextBox 37"/>
          <p:cNvSpPr txBox="1"/>
          <p:nvPr/>
        </p:nvSpPr>
        <p:spPr>
          <a:xfrm>
            <a:off x="381000" y="1905000"/>
            <a:ext cx="3352800" cy="360203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57150"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defRPr/>
            </a:pPr>
            <a:endParaRPr lang="en-US" dirty="0">
              <a:latin typeface="Calibri" pitchFamily="34" charset="0"/>
            </a:endParaRPr>
          </a:p>
          <a:p>
            <a:pPr>
              <a:defRPr/>
            </a:pPr>
            <a:r>
              <a:rPr lang="en-US" sz="1900" dirty="0">
                <a:latin typeface="Calibri" pitchFamily="34" charset="0"/>
              </a:rPr>
              <a:t>for ( all tasks ) {</a:t>
            </a:r>
          </a:p>
          <a:p>
            <a:pPr>
              <a:defRPr/>
            </a:pPr>
            <a:r>
              <a:rPr lang="en-US" sz="1900" dirty="0">
                <a:latin typeface="Calibri" pitchFamily="34" charset="0"/>
              </a:rPr>
              <a:t>    T  =  </a:t>
            </a:r>
            <a:r>
              <a:rPr lang="en-US" sz="1900" dirty="0" err="1">
                <a:latin typeface="Calibri" pitchFamily="34" charset="0"/>
              </a:rPr>
              <a:t>create_task</a:t>
            </a:r>
            <a:r>
              <a:rPr lang="en-US" sz="1900" dirty="0">
                <a:latin typeface="Calibri" pitchFamily="34" charset="0"/>
              </a:rPr>
              <a:t>();</a:t>
            </a:r>
          </a:p>
          <a:p>
            <a:pPr>
              <a:defRPr/>
            </a:pPr>
            <a:r>
              <a:rPr lang="en-US" sz="1900" dirty="0">
                <a:latin typeface="Calibri" pitchFamily="34" charset="0"/>
              </a:rPr>
              <a:t>    </a:t>
            </a:r>
            <a:r>
              <a:rPr lang="en-US" sz="1900" dirty="0" err="1">
                <a:latin typeface="Calibri" pitchFamily="34" charset="0"/>
              </a:rPr>
              <a:t>specify_task</a:t>
            </a:r>
            <a:r>
              <a:rPr lang="en-US" sz="1900" dirty="0">
                <a:latin typeface="Calibri" pitchFamily="34" charset="0"/>
              </a:rPr>
              <a:t>(T);</a:t>
            </a:r>
          </a:p>
          <a:p>
            <a:pPr>
              <a:defRPr/>
            </a:pPr>
            <a:r>
              <a:rPr lang="en-US" sz="1900" dirty="0">
                <a:latin typeface="Calibri" pitchFamily="34" charset="0"/>
              </a:rPr>
              <a:t>    </a:t>
            </a:r>
            <a:r>
              <a:rPr lang="en-US" sz="1900" dirty="0" err="1">
                <a:latin typeface="Calibri" pitchFamily="34" charset="0"/>
              </a:rPr>
              <a:t>submit_task</a:t>
            </a:r>
            <a:r>
              <a:rPr lang="en-US" sz="1900" dirty="0">
                <a:latin typeface="Calibri" pitchFamily="34" charset="0"/>
              </a:rPr>
              <a:t>(T);</a:t>
            </a:r>
          </a:p>
          <a:p>
            <a:pPr>
              <a:defRPr/>
            </a:pPr>
            <a:r>
              <a:rPr lang="en-US" sz="1900" dirty="0">
                <a:latin typeface="Calibri" pitchFamily="34" charset="0"/>
              </a:rPr>
              <a:t>}</a:t>
            </a:r>
          </a:p>
          <a:p>
            <a:pPr>
              <a:defRPr/>
            </a:pPr>
            <a:endParaRPr lang="en-US" sz="1900" dirty="0">
              <a:latin typeface="Calibri" pitchFamily="34" charset="0"/>
            </a:endParaRPr>
          </a:p>
          <a:p>
            <a:pPr>
              <a:defRPr/>
            </a:pPr>
            <a:r>
              <a:rPr lang="en-US" sz="1900" dirty="0">
                <a:latin typeface="Calibri" pitchFamily="34" charset="0"/>
              </a:rPr>
              <a:t>while ( not finished ) {</a:t>
            </a:r>
          </a:p>
          <a:p>
            <a:pPr>
              <a:defRPr/>
            </a:pPr>
            <a:r>
              <a:rPr lang="en-US" sz="1900" dirty="0">
                <a:latin typeface="Calibri" pitchFamily="34" charset="0"/>
              </a:rPr>
              <a:t>    T = </a:t>
            </a:r>
            <a:r>
              <a:rPr lang="en-US" sz="1900" dirty="0" err="1">
                <a:latin typeface="Calibri" pitchFamily="34" charset="0"/>
              </a:rPr>
              <a:t>wait_for_task</a:t>
            </a:r>
            <a:r>
              <a:rPr lang="en-US" sz="1900" dirty="0">
                <a:latin typeface="Calibri" pitchFamily="34" charset="0"/>
              </a:rPr>
              <a:t>();</a:t>
            </a:r>
          </a:p>
          <a:p>
            <a:pPr>
              <a:defRPr/>
            </a:pPr>
            <a:r>
              <a:rPr lang="en-US" sz="1900" dirty="0">
                <a:latin typeface="Calibri" pitchFamily="34" charset="0"/>
              </a:rPr>
              <a:t>    //process T’s output</a:t>
            </a:r>
          </a:p>
          <a:p>
            <a:pPr>
              <a:defRPr/>
            </a:pPr>
            <a:r>
              <a:rPr lang="en-US" sz="1900" dirty="0">
                <a:latin typeface="Calibri" pitchFamily="34" charset="0"/>
              </a:rPr>
              <a:t>}</a:t>
            </a:r>
          </a:p>
          <a:p>
            <a:pPr>
              <a:defRPr/>
            </a:pPr>
            <a:endParaRPr lang="en-US" sz="1900" dirty="0">
              <a:latin typeface="Calibri" pitchFamily="34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3810000" y="3733800"/>
            <a:ext cx="609600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381000" y="2133600"/>
            <a:ext cx="2362200" cy="1600200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4495800" y="2667000"/>
            <a:ext cx="4038600" cy="1752600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381000" y="3810000"/>
            <a:ext cx="2362200" cy="1447800"/>
          </a:xfrm>
          <a:prstGeom prst="roundRect">
            <a:avLst/>
          </a:prstGeom>
          <a:noFill/>
          <a:ln w="57150">
            <a:solidFill>
              <a:srgbClr val="C8FC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4495800" y="4572000"/>
            <a:ext cx="4038600" cy="1219200"/>
          </a:xfrm>
          <a:prstGeom prst="roundRect">
            <a:avLst/>
          </a:prstGeom>
          <a:noFill/>
          <a:ln w="57150">
            <a:solidFill>
              <a:srgbClr val="C8FC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 idx="4294967295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Run One Task in Python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4294967295"/>
          </p:nvPr>
        </p:nvSpPr>
        <p:spPr>
          <a:xfrm>
            <a:off x="457200" y="1295400"/>
            <a:ext cx="8534400" cy="4876800"/>
          </a:xfrm>
          <a:solidFill>
            <a:schemeClr val="bg1"/>
          </a:solidFill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z="1800" b="1" smtClean="0">
                <a:solidFill>
                  <a:srgbClr val="FFFF00"/>
                </a:solidFill>
                <a:latin typeface="Lucida Console" pitchFamily="49" charset="0"/>
              </a:rPr>
              <a:t>from work_queue import *</a:t>
            </a:r>
          </a:p>
          <a:p>
            <a:pPr eaLnBrk="1" hangingPunct="1">
              <a:buFont typeface="Arial" charset="0"/>
              <a:buNone/>
            </a:pPr>
            <a:endParaRPr lang="en-US" sz="1800" b="1" smtClean="0">
              <a:latin typeface="Lucida Console" pitchFamily="49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sz="1800" b="1" smtClean="0">
                <a:latin typeface="Lucida Console" pitchFamily="49" charset="0"/>
              </a:rPr>
              <a:t>queue = </a:t>
            </a:r>
            <a:r>
              <a:rPr lang="en-US" sz="1800" b="1" smtClean="0">
                <a:solidFill>
                  <a:srgbClr val="FFFF00"/>
                </a:solidFill>
                <a:latin typeface="Lucida Console" pitchFamily="49" charset="0"/>
              </a:rPr>
              <a:t>WorkQueue</a:t>
            </a:r>
            <a:r>
              <a:rPr lang="en-US" sz="1800" b="1" smtClean="0">
                <a:latin typeface="Lucida Console" pitchFamily="49" charset="0"/>
              </a:rPr>
              <a:t>( port = 0 )</a:t>
            </a:r>
          </a:p>
          <a:p>
            <a:pPr eaLnBrk="1" hangingPunct="1">
              <a:buFont typeface="Arial" charset="0"/>
              <a:buNone/>
            </a:pPr>
            <a:endParaRPr lang="en-US" sz="1800" b="1" smtClean="0">
              <a:latin typeface="Lucida Console" pitchFamily="49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sz="1800" b="1" smtClean="0">
                <a:latin typeface="Lucida Console" pitchFamily="49" charset="0"/>
              </a:rPr>
              <a:t>task = </a:t>
            </a:r>
            <a:r>
              <a:rPr lang="en-US" sz="1800" b="1" smtClean="0">
                <a:solidFill>
                  <a:srgbClr val="FFFF00"/>
                </a:solidFill>
                <a:latin typeface="Lucida Console" pitchFamily="49" charset="0"/>
              </a:rPr>
              <a:t>Task</a:t>
            </a:r>
            <a:r>
              <a:rPr lang="en-US" sz="1800" b="1" smtClean="0">
                <a:latin typeface="Lucida Console" pitchFamily="49" charset="0"/>
              </a:rPr>
              <a:t>(“sim.exe –p 50 in.dat &gt;out.txt”)</a:t>
            </a:r>
          </a:p>
          <a:p>
            <a:pPr eaLnBrk="1" hangingPunct="1">
              <a:buFont typeface="Arial" charset="0"/>
              <a:buNone/>
            </a:pPr>
            <a:endParaRPr lang="en-US" sz="1800" b="1" smtClean="0">
              <a:solidFill>
                <a:schemeClr val="accent2"/>
              </a:solidFill>
              <a:latin typeface="Lucida Console" pitchFamily="49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sz="1800" b="1" smtClean="0">
                <a:solidFill>
                  <a:srgbClr val="F53819"/>
                </a:solidFill>
                <a:latin typeface="Lucida Console" pitchFamily="49" charset="0"/>
              </a:rPr>
              <a:t>### Missing: Specify files needed by the task.</a:t>
            </a:r>
          </a:p>
          <a:p>
            <a:pPr eaLnBrk="1" hangingPunct="1">
              <a:buFont typeface="Arial" charset="0"/>
              <a:buNone/>
            </a:pPr>
            <a:endParaRPr lang="en-US" sz="1800" b="1" smtClean="0">
              <a:solidFill>
                <a:srgbClr val="F53819"/>
              </a:solidFill>
              <a:latin typeface="Lucida Console" pitchFamily="49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sz="1800" b="1" smtClean="0">
                <a:latin typeface="Lucida Console" pitchFamily="49" charset="0"/>
              </a:rPr>
              <a:t>queue.</a:t>
            </a:r>
            <a:r>
              <a:rPr lang="en-US" sz="1800" b="1" smtClean="0">
                <a:solidFill>
                  <a:srgbClr val="FFFF00"/>
                </a:solidFill>
                <a:latin typeface="Lucida Console" pitchFamily="49" charset="0"/>
              </a:rPr>
              <a:t>submit( task )</a:t>
            </a:r>
          </a:p>
          <a:p>
            <a:pPr eaLnBrk="1" hangingPunct="1">
              <a:buFont typeface="Arial" charset="0"/>
              <a:buNone/>
            </a:pPr>
            <a:endParaRPr lang="en-US" sz="1800" b="1" smtClean="0">
              <a:latin typeface="Lucida Console" pitchFamily="49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sz="1800" b="1" smtClean="0">
                <a:latin typeface="Lucida Console" pitchFamily="49" charset="0"/>
              </a:rPr>
              <a:t>While not </a:t>
            </a:r>
            <a:r>
              <a:rPr lang="en-US" sz="1800" b="1" smtClean="0">
                <a:solidFill>
                  <a:srgbClr val="FFFF00"/>
                </a:solidFill>
                <a:latin typeface="Lucida Console" pitchFamily="49" charset="0"/>
              </a:rPr>
              <a:t>queue.empty</a:t>
            </a:r>
            <a:r>
              <a:rPr lang="en-US" sz="1800" b="1" smtClean="0">
                <a:latin typeface="Lucida Console" pitchFamily="49" charset="0"/>
              </a:rPr>
              <a:t>():</a:t>
            </a:r>
          </a:p>
          <a:p>
            <a:pPr eaLnBrk="1" hangingPunct="1">
              <a:buFont typeface="Arial" charset="0"/>
              <a:buNone/>
            </a:pPr>
            <a:r>
              <a:rPr lang="en-US" sz="1800" b="1" smtClean="0">
                <a:latin typeface="Lucida Console" pitchFamily="49" charset="0"/>
              </a:rPr>
              <a:t>	task = </a:t>
            </a:r>
            <a:r>
              <a:rPr lang="en-US" sz="1800" b="1" smtClean="0">
                <a:solidFill>
                  <a:srgbClr val="FFFF00"/>
                </a:solidFill>
                <a:latin typeface="Lucida Console" pitchFamily="49" charset="0"/>
              </a:rPr>
              <a:t>queue.wait</a:t>
            </a:r>
            <a:r>
              <a:rPr lang="en-US" sz="1800" b="1" smtClean="0">
                <a:latin typeface="Lucida Console" pitchFamily="49" charset="0"/>
              </a:rPr>
              <a:t>(60)</a:t>
            </a:r>
          </a:p>
          <a:p>
            <a:pPr eaLnBrk="1" hangingPunct="1">
              <a:buFont typeface="Arial" charset="0"/>
              <a:buNone/>
            </a:pPr>
            <a:endParaRPr lang="en-US" sz="1800" b="1" smtClean="0">
              <a:latin typeface="Lucida Console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 idx="4294967295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Run One Task in Perl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4294967295"/>
          </p:nvPr>
        </p:nvSpPr>
        <p:spPr>
          <a:xfrm>
            <a:off x="228600" y="1143000"/>
            <a:ext cx="8686800" cy="5334000"/>
          </a:xfrm>
          <a:solidFill>
            <a:schemeClr val="bg1"/>
          </a:solidFill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z="1700" b="1" smtClean="0">
                <a:solidFill>
                  <a:srgbClr val="FFFF00"/>
                </a:solidFill>
                <a:latin typeface="Lucida Console" pitchFamily="49" charset="0"/>
              </a:rPr>
              <a:t>use work_queue;</a:t>
            </a:r>
          </a:p>
          <a:p>
            <a:pPr eaLnBrk="1" hangingPunct="1">
              <a:buFont typeface="Arial" charset="0"/>
              <a:buNone/>
            </a:pPr>
            <a:endParaRPr lang="en-US" sz="1700" b="1" smtClean="0">
              <a:latin typeface="Lucida Console" pitchFamily="49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sz="1700" b="1" smtClean="0">
                <a:latin typeface="Lucida Console" pitchFamily="49" charset="0"/>
              </a:rPr>
              <a:t>$queue = </a:t>
            </a:r>
            <a:r>
              <a:rPr lang="en-US" sz="1700" b="1" smtClean="0">
                <a:solidFill>
                  <a:srgbClr val="FFFF00"/>
                </a:solidFill>
                <a:latin typeface="Lucida Console" pitchFamily="49" charset="0"/>
              </a:rPr>
              <a:t>work_queue_create</a:t>
            </a:r>
            <a:r>
              <a:rPr lang="en-US" sz="1700" b="1" smtClean="0">
                <a:latin typeface="Lucida Console" pitchFamily="49" charset="0"/>
              </a:rPr>
              <a:t>( 0 );</a:t>
            </a:r>
          </a:p>
          <a:p>
            <a:pPr eaLnBrk="1" hangingPunct="1">
              <a:buFont typeface="Arial" charset="0"/>
              <a:buNone/>
            </a:pPr>
            <a:endParaRPr lang="en-US" sz="1700" b="1" smtClean="0">
              <a:latin typeface="Lucida Console" pitchFamily="49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sz="1700" b="1" smtClean="0">
                <a:latin typeface="Lucida Console" pitchFamily="49" charset="0"/>
              </a:rPr>
              <a:t>$task = </a:t>
            </a:r>
            <a:r>
              <a:rPr lang="en-US" sz="1700" b="1" smtClean="0">
                <a:solidFill>
                  <a:srgbClr val="FFFF00"/>
                </a:solidFill>
                <a:latin typeface="Lucida Console" pitchFamily="49" charset="0"/>
              </a:rPr>
              <a:t>work_queue_task_create</a:t>
            </a:r>
            <a:r>
              <a:rPr lang="en-US" sz="1700" b="1" smtClean="0">
                <a:latin typeface="Lucida Console" pitchFamily="49" charset="0"/>
              </a:rPr>
              <a:t>(“sim.exe –p 50 in.dat &gt;out.txt”);</a:t>
            </a:r>
          </a:p>
          <a:p>
            <a:pPr eaLnBrk="1" hangingPunct="1">
              <a:buFont typeface="Arial" charset="0"/>
              <a:buNone/>
            </a:pPr>
            <a:endParaRPr lang="en-US" sz="1700" b="1" smtClean="0">
              <a:latin typeface="Lucida Console" pitchFamily="49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sz="1700" b="1" smtClean="0">
                <a:solidFill>
                  <a:srgbClr val="F53819"/>
                </a:solidFill>
                <a:latin typeface="Lucida Console" pitchFamily="49" charset="0"/>
              </a:rPr>
              <a:t>### Missing: Specify files needed by the task.</a:t>
            </a:r>
          </a:p>
          <a:p>
            <a:pPr eaLnBrk="1" hangingPunct="1">
              <a:buFont typeface="Arial" charset="0"/>
              <a:buNone/>
            </a:pPr>
            <a:endParaRPr lang="en-US" sz="1700" b="1" smtClean="0">
              <a:solidFill>
                <a:srgbClr val="F53819"/>
              </a:solidFill>
              <a:latin typeface="Lucida Console" pitchFamily="49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sz="1700" b="1" smtClean="0">
                <a:solidFill>
                  <a:srgbClr val="FFFF00"/>
                </a:solidFill>
                <a:latin typeface="Lucida Console" pitchFamily="49" charset="0"/>
              </a:rPr>
              <a:t>work_queue_submit</a:t>
            </a:r>
            <a:r>
              <a:rPr lang="en-US" sz="1700" b="1" smtClean="0">
                <a:latin typeface="Lucida Console" pitchFamily="49" charset="0"/>
              </a:rPr>
              <a:t>( $queue, $task );</a:t>
            </a:r>
          </a:p>
          <a:p>
            <a:pPr eaLnBrk="1" hangingPunct="1">
              <a:buFont typeface="Arial" charset="0"/>
              <a:buNone/>
            </a:pPr>
            <a:endParaRPr lang="en-US" sz="1700" b="1" smtClean="0">
              <a:latin typeface="Lucida Console" pitchFamily="49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sz="1700" b="1" smtClean="0">
                <a:latin typeface="Lucida Console" pitchFamily="49" charset="0"/>
              </a:rPr>
              <a:t>while(!</a:t>
            </a:r>
            <a:r>
              <a:rPr lang="en-US" sz="1700" b="1" smtClean="0">
                <a:solidFill>
                  <a:srgbClr val="FFFF00"/>
                </a:solidFill>
                <a:latin typeface="Lucida Console" pitchFamily="49" charset="0"/>
              </a:rPr>
              <a:t>work_queue_empty</a:t>
            </a:r>
            <a:r>
              <a:rPr lang="en-US" sz="1700" b="1" smtClean="0">
                <a:latin typeface="Lucida Console" pitchFamily="49" charset="0"/>
              </a:rPr>
              <a:t>($queue)) {</a:t>
            </a:r>
          </a:p>
          <a:p>
            <a:pPr eaLnBrk="1" hangingPunct="1">
              <a:buFont typeface="Arial" charset="0"/>
              <a:buNone/>
            </a:pPr>
            <a:r>
              <a:rPr lang="en-US" sz="1700" b="1" smtClean="0">
                <a:latin typeface="Lucida Console" pitchFamily="49" charset="0"/>
              </a:rPr>
              <a:t>	$task = </a:t>
            </a:r>
            <a:r>
              <a:rPr lang="en-US" sz="1700" b="1" smtClean="0">
                <a:solidFill>
                  <a:srgbClr val="FFFF00"/>
                </a:solidFill>
                <a:latin typeface="Lucida Console" pitchFamily="49" charset="0"/>
              </a:rPr>
              <a:t>work_queue_wait</a:t>
            </a:r>
            <a:r>
              <a:rPr lang="en-US" sz="1700" b="1" smtClean="0">
                <a:latin typeface="Lucida Console" pitchFamily="49" charset="0"/>
              </a:rPr>
              <a:t>( $queue, 60 );</a:t>
            </a:r>
          </a:p>
          <a:p>
            <a:pPr eaLnBrk="1" hangingPunct="1">
              <a:buFont typeface="Arial" charset="0"/>
              <a:buNone/>
            </a:pPr>
            <a:r>
              <a:rPr lang="en-US" sz="1700" b="1" smtClean="0">
                <a:latin typeface="Lucida Console" pitchFamily="49" charset="0"/>
              </a:rPr>
              <a:t>	if($task) </a:t>
            </a:r>
            <a:r>
              <a:rPr lang="en-US" sz="1700" b="1" smtClean="0">
                <a:solidFill>
                  <a:srgbClr val="FFFF00"/>
                </a:solidFill>
                <a:latin typeface="Lucida Console" pitchFamily="49" charset="0"/>
              </a:rPr>
              <a:t>work_queue_task_delete</a:t>
            </a:r>
            <a:r>
              <a:rPr lang="en-US" sz="1700" b="1" smtClean="0">
                <a:latin typeface="Lucida Console" pitchFamily="49" charset="0"/>
              </a:rPr>
              <a:t>( $task );</a:t>
            </a:r>
          </a:p>
          <a:p>
            <a:pPr eaLnBrk="1" hangingPunct="1">
              <a:buFont typeface="Arial" charset="0"/>
              <a:buNone/>
            </a:pPr>
            <a:r>
              <a:rPr lang="en-US" sz="1700" b="1" smtClean="0">
                <a:latin typeface="Lucida Console" pitchFamily="49" charset="0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 idx="4294967295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Run One Task in C</a:t>
            </a:r>
          </a:p>
        </p:txBody>
      </p:sp>
      <p:sp>
        <p:nvSpPr>
          <p:cNvPr id="28674" name="Content Placeholder 2"/>
          <p:cNvSpPr>
            <a:spLocks noGrp="1"/>
          </p:cNvSpPr>
          <p:nvPr>
            <p:ph idx="4294967295"/>
          </p:nvPr>
        </p:nvSpPr>
        <p:spPr>
          <a:xfrm>
            <a:off x="457200" y="914400"/>
            <a:ext cx="8534400" cy="5638800"/>
          </a:xfrm>
          <a:solidFill>
            <a:schemeClr val="bg1"/>
          </a:solidFill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z="1700" b="1" smtClean="0">
                <a:latin typeface="Lucida Console" pitchFamily="49" charset="0"/>
              </a:rPr>
              <a:t>#include “work_queue.h”</a:t>
            </a:r>
          </a:p>
          <a:p>
            <a:pPr eaLnBrk="1" hangingPunct="1">
              <a:buFont typeface="Arial" charset="0"/>
              <a:buNone/>
            </a:pPr>
            <a:endParaRPr lang="en-US" sz="1700" b="1" smtClean="0">
              <a:latin typeface="Lucida Console" pitchFamily="49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sz="1700" b="1" smtClean="0">
                <a:latin typeface="Lucida Console" pitchFamily="49" charset="0"/>
              </a:rPr>
              <a:t>struct work_queue *queue;</a:t>
            </a:r>
          </a:p>
          <a:p>
            <a:pPr eaLnBrk="1" hangingPunct="1">
              <a:buFont typeface="Arial" charset="0"/>
              <a:buNone/>
            </a:pPr>
            <a:r>
              <a:rPr lang="en-US" sz="1700" b="1" smtClean="0">
                <a:latin typeface="Lucida Console" pitchFamily="49" charset="0"/>
              </a:rPr>
              <a:t>struct work_queue_task *task;</a:t>
            </a:r>
          </a:p>
          <a:p>
            <a:pPr eaLnBrk="1" hangingPunct="1">
              <a:buFont typeface="Arial" charset="0"/>
              <a:buNone/>
            </a:pPr>
            <a:endParaRPr lang="en-US" sz="1700" b="1" smtClean="0">
              <a:latin typeface="Lucida Console" pitchFamily="49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sz="1700" b="1" smtClean="0">
                <a:latin typeface="Lucida Console" pitchFamily="49" charset="0"/>
              </a:rPr>
              <a:t>queue = </a:t>
            </a:r>
            <a:r>
              <a:rPr lang="en-US" sz="1700" b="1" smtClean="0">
                <a:solidFill>
                  <a:srgbClr val="FFFF00"/>
                </a:solidFill>
                <a:latin typeface="Lucida Console" pitchFamily="49" charset="0"/>
              </a:rPr>
              <a:t>work_queue_create</a:t>
            </a:r>
            <a:r>
              <a:rPr lang="en-US" sz="1700" b="1" smtClean="0">
                <a:latin typeface="Lucida Console" pitchFamily="49" charset="0"/>
              </a:rPr>
              <a:t>( 0 );</a:t>
            </a:r>
          </a:p>
          <a:p>
            <a:pPr eaLnBrk="1" hangingPunct="1">
              <a:buFont typeface="Arial" charset="0"/>
              <a:buNone/>
            </a:pPr>
            <a:endParaRPr lang="en-US" sz="1700" b="1" smtClean="0">
              <a:solidFill>
                <a:srgbClr val="FFFF00"/>
              </a:solidFill>
              <a:latin typeface="Lucida Console" pitchFamily="49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sz="1700" b="1" smtClean="0">
                <a:latin typeface="Lucida Console" pitchFamily="49" charset="0"/>
              </a:rPr>
              <a:t>task = </a:t>
            </a:r>
            <a:r>
              <a:rPr lang="en-US" sz="1700" b="1" smtClean="0">
                <a:solidFill>
                  <a:srgbClr val="FFFF00"/>
                </a:solidFill>
                <a:latin typeface="Lucida Console" pitchFamily="49" charset="0"/>
              </a:rPr>
              <a:t>work_queue_task_create</a:t>
            </a:r>
            <a:r>
              <a:rPr lang="en-US" sz="1700" b="1" smtClean="0">
                <a:latin typeface="Lucida Console" pitchFamily="49" charset="0"/>
              </a:rPr>
              <a:t>(“sim.exe –p 50 in.dat &gt;out.txt”);</a:t>
            </a:r>
          </a:p>
          <a:p>
            <a:pPr eaLnBrk="1" hangingPunct="1">
              <a:buFont typeface="Arial" charset="0"/>
              <a:buNone/>
            </a:pPr>
            <a:endParaRPr lang="en-US" sz="1700" b="1" smtClean="0">
              <a:latin typeface="Lucida Console" pitchFamily="49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sz="1700" b="1" smtClean="0">
                <a:latin typeface="Lucida Console" pitchFamily="49" charset="0"/>
              </a:rPr>
              <a:t>/// Missing: Specify files needed by the task.</a:t>
            </a:r>
          </a:p>
          <a:p>
            <a:pPr eaLnBrk="1" hangingPunct="1">
              <a:buFont typeface="Arial" charset="0"/>
              <a:buNone/>
            </a:pPr>
            <a:endParaRPr lang="en-US" sz="1700" b="1" smtClean="0">
              <a:latin typeface="Lucida Console" pitchFamily="49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sz="1700" b="1" smtClean="0">
                <a:solidFill>
                  <a:srgbClr val="FFFF00"/>
                </a:solidFill>
                <a:latin typeface="Lucida Console" pitchFamily="49" charset="0"/>
              </a:rPr>
              <a:t>work_queue_submit</a:t>
            </a:r>
            <a:r>
              <a:rPr lang="en-US" sz="1700" b="1" smtClean="0">
                <a:latin typeface="Lucida Console" pitchFamily="49" charset="0"/>
              </a:rPr>
              <a:t>( queue, task );</a:t>
            </a:r>
          </a:p>
          <a:p>
            <a:pPr eaLnBrk="1" hangingPunct="1">
              <a:buFont typeface="Arial" charset="0"/>
              <a:buNone/>
            </a:pPr>
            <a:endParaRPr lang="en-US" sz="1700" b="1" smtClean="0">
              <a:latin typeface="Lucida Console" pitchFamily="49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sz="1700" b="1" smtClean="0">
                <a:latin typeface="Lucida Console" pitchFamily="49" charset="0"/>
              </a:rPr>
              <a:t>while(!</a:t>
            </a:r>
            <a:r>
              <a:rPr lang="en-US" sz="1700" b="1" smtClean="0">
                <a:solidFill>
                  <a:srgbClr val="FFFF00"/>
                </a:solidFill>
                <a:latin typeface="Lucida Console" pitchFamily="49" charset="0"/>
              </a:rPr>
              <a:t>work_queue_empty</a:t>
            </a:r>
            <a:r>
              <a:rPr lang="en-US" sz="1700" b="1" smtClean="0">
                <a:latin typeface="Lucida Console" pitchFamily="49" charset="0"/>
              </a:rPr>
              <a:t>(queue)) {</a:t>
            </a:r>
          </a:p>
          <a:p>
            <a:pPr eaLnBrk="1" hangingPunct="1">
              <a:buFont typeface="Arial" charset="0"/>
              <a:buNone/>
            </a:pPr>
            <a:r>
              <a:rPr lang="en-US" sz="1700" b="1" smtClean="0">
                <a:latin typeface="Lucida Console" pitchFamily="49" charset="0"/>
              </a:rPr>
              <a:t>	task = </a:t>
            </a:r>
            <a:r>
              <a:rPr lang="en-US" sz="1700" b="1" smtClean="0">
                <a:solidFill>
                  <a:srgbClr val="FFFF00"/>
                </a:solidFill>
                <a:latin typeface="Lucida Console" pitchFamily="49" charset="0"/>
              </a:rPr>
              <a:t>work_queue_wait</a:t>
            </a:r>
            <a:r>
              <a:rPr lang="en-US" sz="1700" b="1" smtClean="0">
                <a:latin typeface="Lucida Console" pitchFamily="49" charset="0"/>
              </a:rPr>
              <a:t>( queue, 60 );</a:t>
            </a:r>
          </a:p>
          <a:p>
            <a:pPr eaLnBrk="1" hangingPunct="1">
              <a:buFont typeface="Arial" charset="0"/>
              <a:buNone/>
            </a:pPr>
            <a:r>
              <a:rPr lang="en-US" sz="1700" b="1" smtClean="0">
                <a:latin typeface="Lucida Console" pitchFamily="49" charset="0"/>
              </a:rPr>
              <a:t>	if(task) </a:t>
            </a:r>
            <a:r>
              <a:rPr lang="en-US" sz="1700" b="1" smtClean="0">
                <a:solidFill>
                  <a:srgbClr val="FFFF00"/>
                </a:solidFill>
                <a:latin typeface="Lucida Console" pitchFamily="49" charset="0"/>
              </a:rPr>
              <a:t>work_queue_task_delete</a:t>
            </a:r>
            <a:r>
              <a:rPr lang="en-US" sz="1700" b="1" smtClean="0">
                <a:latin typeface="Lucida Console" pitchFamily="49" charset="0"/>
              </a:rPr>
              <a:t>( task );</a:t>
            </a:r>
          </a:p>
          <a:p>
            <a:pPr eaLnBrk="1" hangingPunct="1">
              <a:buFont typeface="Arial" charset="0"/>
              <a:buNone/>
            </a:pPr>
            <a:r>
              <a:rPr lang="en-US" sz="1700" b="1" smtClean="0">
                <a:latin typeface="Lucida Console" pitchFamily="49" charset="0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 idx="4294967295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Python: Specify Files for a Task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371600" y="2971800"/>
            <a:ext cx="6400800" cy="3733800"/>
          </a:xfrm>
          <a:solidFill>
            <a:schemeClr val="bg1"/>
          </a:solidFill>
        </p:spPr>
        <p:txBody>
          <a:bodyPr/>
          <a:lstStyle/>
          <a:p>
            <a:pPr eaLnBrk="1" hangingPunct="1">
              <a:buFont typeface="Arial" charset="0"/>
              <a:buNone/>
            </a:pPr>
            <a:endParaRPr lang="en-US" sz="1600" b="1" smtClean="0">
              <a:solidFill>
                <a:srgbClr val="FFFF00"/>
              </a:solidFill>
              <a:latin typeface="Lucida Console" pitchFamily="49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sz="1600" b="1" smtClean="0">
                <a:solidFill>
                  <a:srgbClr val="FFFF00"/>
                </a:solidFill>
                <a:latin typeface="Lucida Console" pitchFamily="49" charset="0"/>
              </a:rPr>
              <a:t>task.specify_file</a:t>
            </a:r>
            <a:r>
              <a:rPr lang="en-US" sz="1600" b="1" smtClean="0">
                <a:latin typeface="Lucida Console" pitchFamily="49" charset="0"/>
              </a:rPr>
              <a:t>( “in.dat”, ”in.dat”,</a:t>
            </a:r>
          </a:p>
          <a:p>
            <a:pPr eaLnBrk="1" hangingPunct="1">
              <a:buFont typeface="Arial" charset="0"/>
              <a:buNone/>
            </a:pPr>
            <a:r>
              <a:rPr lang="en-US" sz="1600" b="1" smtClean="0">
                <a:latin typeface="Lucida Console" pitchFamily="49" charset="0"/>
              </a:rPr>
              <a:t>           WORK_QUEUE_INPUT, cache = False )</a:t>
            </a:r>
          </a:p>
          <a:p>
            <a:pPr eaLnBrk="1" hangingPunct="1">
              <a:buFont typeface="Arial" charset="0"/>
              <a:buNone/>
            </a:pPr>
            <a:endParaRPr lang="en-US" sz="1600" b="1" smtClean="0">
              <a:latin typeface="Lucida Console" pitchFamily="49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sz="1600" b="1" smtClean="0">
                <a:solidFill>
                  <a:srgbClr val="FFFF00"/>
                </a:solidFill>
                <a:latin typeface="Lucida Console" pitchFamily="49" charset="0"/>
              </a:rPr>
              <a:t>task.specify_file</a:t>
            </a:r>
            <a:r>
              <a:rPr lang="en-US" sz="1600" b="1" smtClean="0">
                <a:latin typeface="Lucida Console" pitchFamily="49" charset="0"/>
              </a:rPr>
              <a:t>( “calib.dat”, ”calib.dat”,</a:t>
            </a:r>
          </a:p>
          <a:p>
            <a:pPr eaLnBrk="1" hangingPunct="1">
              <a:buFont typeface="Arial" charset="0"/>
              <a:buNone/>
            </a:pPr>
            <a:r>
              <a:rPr lang="en-US" sz="1600" b="1" smtClean="0">
                <a:latin typeface="Lucida Console" pitchFamily="49" charset="0"/>
              </a:rPr>
              <a:t>           WORK_QUEUE_INPUT, cache = False )</a:t>
            </a:r>
          </a:p>
          <a:p>
            <a:pPr eaLnBrk="1" hangingPunct="1">
              <a:buFont typeface="Arial" charset="0"/>
              <a:buNone/>
            </a:pPr>
            <a:endParaRPr lang="en-US" sz="1600" b="1" smtClean="0">
              <a:latin typeface="Lucida Console" pitchFamily="49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sz="1600" b="1" smtClean="0">
                <a:solidFill>
                  <a:srgbClr val="FFFF00"/>
                </a:solidFill>
                <a:latin typeface="Lucida Console" pitchFamily="49" charset="0"/>
              </a:rPr>
              <a:t>task.specify_file</a:t>
            </a:r>
            <a:r>
              <a:rPr lang="en-US" sz="1600" b="1" smtClean="0">
                <a:latin typeface="Lucida Console" pitchFamily="49" charset="0"/>
              </a:rPr>
              <a:t>( “out.txt”, ”out.txt”,</a:t>
            </a:r>
          </a:p>
          <a:p>
            <a:pPr eaLnBrk="1" hangingPunct="1">
              <a:buFont typeface="Arial" charset="0"/>
              <a:buNone/>
            </a:pPr>
            <a:r>
              <a:rPr lang="en-US" sz="1600" b="1" smtClean="0">
                <a:latin typeface="Lucida Console" pitchFamily="49" charset="0"/>
              </a:rPr>
              <a:t>           WORK_QUEUE_OUTPUT, cache = False )</a:t>
            </a:r>
          </a:p>
          <a:p>
            <a:pPr eaLnBrk="1" hangingPunct="1">
              <a:buFont typeface="Arial" charset="0"/>
              <a:buNone/>
            </a:pPr>
            <a:endParaRPr lang="en-US" sz="1600" b="1" smtClean="0">
              <a:latin typeface="Lucida Console" pitchFamily="49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sz="1600" b="1" smtClean="0">
                <a:solidFill>
                  <a:srgbClr val="FFFF00"/>
                </a:solidFill>
                <a:latin typeface="Lucida Console" pitchFamily="49" charset="0"/>
              </a:rPr>
              <a:t>task.specify_file</a:t>
            </a:r>
            <a:r>
              <a:rPr lang="en-US" sz="1600" b="1" smtClean="0">
                <a:latin typeface="Lucida Console" pitchFamily="49" charset="0"/>
              </a:rPr>
              <a:t>( “sim.exe”, ”sim.exe”,</a:t>
            </a:r>
          </a:p>
          <a:p>
            <a:pPr eaLnBrk="1" hangingPunct="1">
              <a:buFont typeface="Arial" charset="0"/>
              <a:buNone/>
            </a:pPr>
            <a:r>
              <a:rPr lang="en-US" sz="1600" b="1" smtClean="0">
                <a:latin typeface="Lucida Console" pitchFamily="49" charset="0"/>
              </a:rPr>
              <a:t>            WORK_QUEUE_INPUT, cache = True )</a:t>
            </a:r>
          </a:p>
        </p:txBody>
      </p:sp>
      <p:sp>
        <p:nvSpPr>
          <p:cNvPr id="4" name="Oval 3"/>
          <p:cNvSpPr/>
          <p:nvPr/>
        </p:nvSpPr>
        <p:spPr>
          <a:xfrm>
            <a:off x="3886200" y="1295400"/>
            <a:ext cx="12954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sim.exe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00" y="1828800"/>
            <a:ext cx="10668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in.dat</a:t>
            </a:r>
          </a:p>
        </p:txBody>
      </p:sp>
      <p:cxnSp>
        <p:nvCxnSpPr>
          <p:cNvPr id="7" name="Straight Arrow Connector 6"/>
          <p:cNvCxnSpPr>
            <a:stCxn id="5" idx="3"/>
            <a:endCxn id="4" idx="2"/>
          </p:cNvCxnSpPr>
          <p:nvPr/>
        </p:nvCxnSpPr>
        <p:spPr>
          <a:xfrm flipV="1">
            <a:off x="3352800" y="1714500"/>
            <a:ext cx="533400" cy="4191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286000" y="1066800"/>
            <a:ext cx="10668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calib.dat</a:t>
            </a:r>
          </a:p>
        </p:txBody>
      </p:sp>
      <p:cxnSp>
        <p:nvCxnSpPr>
          <p:cNvPr id="11" name="Straight Arrow Connector 10"/>
          <p:cNvCxnSpPr>
            <a:stCxn id="9" idx="3"/>
            <a:endCxn id="4" idx="2"/>
          </p:cNvCxnSpPr>
          <p:nvPr/>
        </p:nvCxnSpPr>
        <p:spPr>
          <a:xfrm>
            <a:off x="3352800" y="1371600"/>
            <a:ext cx="533400" cy="3429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5638800" y="1447800"/>
            <a:ext cx="8382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out.txt</a:t>
            </a:r>
          </a:p>
        </p:txBody>
      </p:sp>
      <p:cxnSp>
        <p:nvCxnSpPr>
          <p:cNvPr id="26" name="Straight Arrow Connector 25"/>
          <p:cNvCxnSpPr>
            <a:stCxn id="4" idx="6"/>
            <a:endCxn id="24" idx="1"/>
          </p:cNvCxnSpPr>
          <p:nvPr/>
        </p:nvCxnSpPr>
        <p:spPr>
          <a:xfrm>
            <a:off x="5181600" y="1714500"/>
            <a:ext cx="4572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06" name="TextBox 26"/>
          <p:cNvSpPr txBox="1">
            <a:spLocks noChangeArrowheads="1"/>
          </p:cNvSpPr>
          <p:nvPr/>
        </p:nvSpPr>
        <p:spPr bwMode="auto">
          <a:xfrm>
            <a:off x="2819400" y="2514600"/>
            <a:ext cx="3657600" cy="376238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  <a:latin typeface="Calibri" pitchFamily="34" charset="0"/>
              </a:rPr>
              <a:t>sim.exe  in.dat  –p 50  &gt;  out.txt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 idx="4294967295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Perl: Specify Files for a Task</a:t>
            </a:r>
          </a:p>
        </p:txBody>
      </p:sp>
      <p:sp>
        <p:nvSpPr>
          <p:cNvPr id="4" name="Oval 3"/>
          <p:cNvSpPr/>
          <p:nvPr/>
        </p:nvSpPr>
        <p:spPr>
          <a:xfrm>
            <a:off x="3886200" y="1295400"/>
            <a:ext cx="12954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sim.exe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00" y="1828800"/>
            <a:ext cx="10668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in.dat</a:t>
            </a:r>
          </a:p>
        </p:txBody>
      </p:sp>
      <p:cxnSp>
        <p:nvCxnSpPr>
          <p:cNvPr id="7" name="Straight Arrow Connector 6"/>
          <p:cNvCxnSpPr>
            <a:stCxn id="5" idx="3"/>
            <a:endCxn id="4" idx="2"/>
          </p:cNvCxnSpPr>
          <p:nvPr/>
        </p:nvCxnSpPr>
        <p:spPr>
          <a:xfrm flipV="1">
            <a:off x="3352800" y="1714500"/>
            <a:ext cx="533400" cy="4191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286000" y="1066800"/>
            <a:ext cx="10668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calib.dat</a:t>
            </a:r>
          </a:p>
        </p:txBody>
      </p:sp>
      <p:cxnSp>
        <p:nvCxnSpPr>
          <p:cNvPr id="11" name="Straight Arrow Connector 10"/>
          <p:cNvCxnSpPr>
            <a:stCxn id="9" idx="3"/>
            <a:endCxn id="4" idx="2"/>
          </p:cNvCxnSpPr>
          <p:nvPr/>
        </p:nvCxnSpPr>
        <p:spPr>
          <a:xfrm>
            <a:off x="3352800" y="1371600"/>
            <a:ext cx="533400" cy="3429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5638800" y="1447800"/>
            <a:ext cx="8382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out.txt</a:t>
            </a:r>
          </a:p>
        </p:txBody>
      </p:sp>
      <p:cxnSp>
        <p:nvCxnSpPr>
          <p:cNvPr id="26" name="Straight Arrow Connector 25"/>
          <p:cNvCxnSpPr>
            <a:stCxn id="4" idx="6"/>
            <a:endCxn id="24" idx="1"/>
          </p:cNvCxnSpPr>
          <p:nvPr/>
        </p:nvCxnSpPr>
        <p:spPr>
          <a:xfrm>
            <a:off x="5181600" y="1714500"/>
            <a:ext cx="4572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29" name="TextBox 26"/>
          <p:cNvSpPr txBox="1">
            <a:spLocks noChangeArrowheads="1"/>
          </p:cNvSpPr>
          <p:nvPr/>
        </p:nvSpPr>
        <p:spPr bwMode="auto">
          <a:xfrm>
            <a:off x="2819400" y="2514600"/>
            <a:ext cx="3657600" cy="376238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  <a:latin typeface="Calibri" pitchFamily="34" charset="0"/>
              </a:rPr>
              <a:t>sim.exe  in.dat  –p 50  &gt;  out.txt</a:t>
            </a:r>
          </a:p>
        </p:txBody>
      </p:sp>
      <p:sp>
        <p:nvSpPr>
          <p:cNvPr id="30730" name="Content Placeholder 2"/>
          <p:cNvSpPr>
            <a:spLocks/>
          </p:cNvSpPr>
          <p:nvPr/>
        </p:nvSpPr>
        <p:spPr bwMode="auto">
          <a:xfrm>
            <a:off x="838200" y="2971800"/>
            <a:ext cx="7543800" cy="3733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endParaRPr lang="en-US" sz="1600" b="1">
              <a:solidFill>
                <a:srgbClr val="FFFF00"/>
              </a:solidFill>
              <a:latin typeface="Lucida Console" pitchFamily="49" charset="0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en-US" sz="1600" b="1">
                <a:solidFill>
                  <a:srgbClr val="FFFF00"/>
                </a:solidFill>
                <a:latin typeface="Lucida Console" pitchFamily="49" charset="0"/>
              </a:rPr>
              <a:t>work_queue_task_specify_file</a:t>
            </a:r>
            <a:r>
              <a:rPr lang="en-US" sz="1600" b="1">
                <a:latin typeface="Lucida Console" pitchFamily="49" charset="0"/>
              </a:rPr>
              <a:t>( $task,“in.dat”,”in.dat”,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en-US" sz="1600" b="1">
                <a:latin typeface="Lucida Console" pitchFamily="49" charset="0"/>
              </a:rPr>
              <a:t>            $WORK_QUEUE_INPUT, $WORK_QUEUE_NOCACHE );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endParaRPr lang="en-US" sz="1600" b="1">
              <a:latin typeface="Lucida Console" pitchFamily="49" charset="0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en-US" sz="1600" b="1">
                <a:solidFill>
                  <a:srgbClr val="FFFF00"/>
                </a:solidFill>
                <a:latin typeface="Lucida Console" pitchFamily="49" charset="0"/>
              </a:rPr>
              <a:t>work_queue_task_specify_file</a:t>
            </a:r>
            <a:r>
              <a:rPr lang="en-US" sz="1600" b="1">
                <a:latin typeface="Lucida Console" pitchFamily="49" charset="0"/>
              </a:rPr>
              <a:t>( $task,“calib.dat”,”calib.dat”,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en-US" sz="1600" b="1">
                <a:latin typeface="Lucida Console" pitchFamily="49" charset="0"/>
              </a:rPr>
              <a:t>           $WORK_QUEUE_INPUT, $WORK_QUEUE_NOCACHE );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endParaRPr lang="en-US" sz="1600" b="1">
              <a:latin typeface="Lucida Console" pitchFamily="49" charset="0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en-US" sz="1600" b="1">
                <a:solidFill>
                  <a:srgbClr val="FFFF00"/>
                </a:solidFill>
                <a:latin typeface="Lucida Console" pitchFamily="49" charset="0"/>
              </a:rPr>
              <a:t>work_queue_task_specify_file</a:t>
            </a:r>
            <a:r>
              <a:rPr lang="en-US" sz="1600" b="1">
                <a:latin typeface="Lucida Console" pitchFamily="49" charset="0"/>
              </a:rPr>
              <a:t>( $task,“out.txt”,”out.txt”,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en-US" sz="1600" b="1">
                <a:latin typeface="Lucida Console" pitchFamily="49" charset="0"/>
              </a:rPr>
              <a:t>           $WORK_QUEUE_OUTPUT, $WORK_QUEUE_NOCACHE );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endParaRPr lang="en-US" sz="1600" b="1">
              <a:latin typeface="Lucida Console" pitchFamily="49" charset="0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en-US" sz="1600" b="1">
                <a:solidFill>
                  <a:srgbClr val="FFFF00"/>
                </a:solidFill>
                <a:latin typeface="Lucida Console" pitchFamily="49" charset="0"/>
              </a:rPr>
              <a:t>work_queue_task_specify_file</a:t>
            </a:r>
            <a:r>
              <a:rPr lang="en-US" sz="1600" b="1">
                <a:latin typeface="Lucida Console" pitchFamily="49" charset="0"/>
              </a:rPr>
              <a:t>( $task,“sim.exe”,”sim.exe”,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en-US" sz="1600" b="1">
                <a:latin typeface="Lucida Console" pitchFamily="49" charset="0"/>
              </a:rPr>
              <a:t>            $WORK_QUEUE_INPUT, $WORK_QUEUE_CACHE );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 idx="4294967295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smtClean="0"/>
              <a:t>C: Specify Files for a Task</a:t>
            </a:r>
          </a:p>
        </p:txBody>
      </p:sp>
      <p:sp>
        <p:nvSpPr>
          <p:cNvPr id="31746" name="Content Placeholder 2"/>
          <p:cNvSpPr>
            <a:spLocks noGrp="1"/>
          </p:cNvSpPr>
          <p:nvPr>
            <p:ph idx="4294967295"/>
          </p:nvPr>
        </p:nvSpPr>
        <p:spPr>
          <a:xfrm>
            <a:off x="762000" y="2971800"/>
            <a:ext cx="7696200" cy="3733800"/>
          </a:xfrm>
          <a:solidFill>
            <a:schemeClr val="bg1"/>
          </a:solidFill>
        </p:spPr>
        <p:txBody>
          <a:bodyPr/>
          <a:lstStyle/>
          <a:p>
            <a:pPr>
              <a:buFont typeface="Arial" charset="0"/>
              <a:buNone/>
            </a:pPr>
            <a:endParaRPr lang="en-US" sz="1600" b="1" smtClean="0">
              <a:solidFill>
                <a:srgbClr val="FFFF00"/>
              </a:solidFill>
              <a:latin typeface="Lucida Console" pitchFamily="49" charset="0"/>
            </a:endParaRPr>
          </a:p>
          <a:p>
            <a:pPr>
              <a:buFont typeface="Arial" charset="0"/>
              <a:buNone/>
            </a:pPr>
            <a:r>
              <a:rPr lang="en-US" sz="1600" b="1" smtClean="0">
                <a:solidFill>
                  <a:srgbClr val="FFFF00"/>
                </a:solidFill>
                <a:latin typeface="Lucida Console" pitchFamily="49" charset="0"/>
              </a:rPr>
              <a:t>work_queue_task_specify_file</a:t>
            </a:r>
            <a:r>
              <a:rPr lang="en-US" sz="1600" b="1" smtClean="0">
                <a:latin typeface="Lucida Console" pitchFamily="49" charset="0"/>
              </a:rPr>
              <a:t>( task,“in.dat”,”in.dat”,</a:t>
            </a:r>
          </a:p>
          <a:p>
            <a:pPr>
              <a:buFont typeface="Arial" charset="0"/>
              <a:buNone/>
            </a:pPr>
            <a:r>
              <a:rPr lang="en-US" sz="1600" b="1" smtClean="0">
                <a:latin typeface="Lucida Console" pitchFamily="49" charset="0"/>
              </a:rPr>
              <a:t>            WORK_QUEUE_INPUT, WORK_QUEUE_NOCACHE );</a:t>
            </a:r>
          </a:p>
          <a:p>
            <a:pPr>
              <a:buFont typeface="Arial" charset="0"/>
              <a:buNone/>
            </a:pPr>
            <a:endParaRPr lang="en-US" sz="1600" b="1" smtClean="0">
              <a:solidFill>
                <a:srgbClr val="FFFF00"/>
              </a:solidFill>
              <a:latin typeface="Lucida Console" pitchFamily="49" charset="0"/>
            </a:endParaRPr>
          </a:p>
          <a:p>
            <a:pPr>
              <a:buFont typeface="Arial" charset="0"/>
              <a:buNone/>
            </a:pPr>
            <a:r>
              <a:rPr lang="en-US" sz="1600" b="1" smtClean="0">
                <a:solidFill>
                  <a:srgbClr val="FFFF00"/>
                </a:solidFill>
                <a:latin typeface="Lucida Console" pitchFamily="49" charset="0"/>
              </a:rPr>
              <a:t>work_queue_task_specify_file</a:t>
            </a:r>
            <a:r>
              <a:rPr lang="en-US" sz="1600" b="1" smtClean="0">
                <a:latin typeface="Lucida Console" pitchFamily="49" charset="0"/>
              </a:rPr>
              <a:t>( task,“calib.dat”,”calib.dat”,</a:t>
            </a:r>
          </a:p>
          <a:p>
            <a:pPr>
              <a:buFont typeface="Arial" charset="0"/>
              <a:buNone/>
            </a:pPr>
            <a:r>
              <a:rPr lang="en-US" sz="1600" b="1" smtClean="0">
                <a:latin typeface="Lucida Console" pitchFamily="49" charset="0"/>
              </a:rPr>
              <a:t>           WORK_QUEUE_INPUT, WORK_QUEUE_CACHE );</a:t>
            </a:r>
          </a:p>
          <a:p>
            <a:pPr>
              <a:buFont typeface="Arial" charset="0"/>
              <a:buNone/>
            </a:pPr>
            <a:endParaRPr lang="en-US" sz="1600" b="1" smtClean="0">
              <a:solidFill>
                <a:srgbClr val="FFFF00"/>
              </a:solidFill>
              <a:latin typeface="Lucida Console" pitchFamily="49" charset="0"/>
            </a:endParaRPr>
          </a:p>
          <a:p>
            <a:pPr>
              <a:buFont typeface="Arial" charset="0"/>
              <a:buNone/>
            </a:pPr>
            <a:r>
              <a:rPr lang="en-US" sz="1600" b="1" smtClean="0">
                <a:solidFill>
                  <a:srgbClr val="FFFF00"/>
                </a:solidFill>
                <a:latin typeface="Lucida Console" pitchFamily="49" charset="0"/>
              </a:rPr>
              <a:t>work_queue_task_specify_file</a:t>
            </a:r>
            <a:r>
              <a:rPr lang="en-US" sz="1600" b="1" smtClean="0">
                <a:latin typeface="Lucida Console" pitchFamily="49" charset="0"/>
              </a:rPr>
              <a:t>( task,“out.txt”,”out.txt”,</a:t>
            </a:r>
          </a:p>
          <a:p>
            <a:pPr>
              <a:buFont typeface="Arial" charset="0"/>
              <a:buNone/>
            </a:pPr>
            <a:r>
              <a:rPr lang="en-US" sz="1600" b="1" smtClean="0">
                <a:latin typeface="Lucida Console" pitchFamily="49" charset="0"/>
              </a:rPr>
              <a:t>           WORK_QUEUE_OUTPUT, WORK_QUEUE_NOCACHE );</a:t>
            </a:r>
          </a:p>
          <a:p>
            <a:pPr>
              <a:buFont typeface="Arial" charset="0"/>
              <a:buNone/>
            </a:pPr>
            <a:endParaRPr lang="en-US" sz="1600" b="1" smtClean="0">
              <a:latin typeface="Lucida Console" pitchFamily="49" charset="0"/>
            </a:endParaRPr>
          </a:p>
          <a:p>
            <a:pPr>
              <a:buFont typeface="Arial" charset="0"/>
              <a:buNone/>
            </a:pPr>
            <a:r>
              <a:rPr lang="en-US" sz="1600" b="1" smtClean="0">
                <a:solidFill>
                  <a:srgbClr val="FFFF00"/>
                </a:solidFill>
                <a:latin typeface="Lucida Console" pitchFamily="49" charset="0"/>
              </a:rPr>
              <a:t>work_queue_task_specify_file</a:t>
            </a:r>
            <a:r>
              <a:rPr lang="en-US" sz="1600" b="1" smtClean="0">
                <a:latin typeface="Lucida Console" pitchFamily="49" charset="0"/>
              </a:rPr>
              <a:t>( task,“sim.exe”,”sim.exe”,</a:t>
            </a:r>
          </a:p>
          <a:p>
            <a:pPr>
              <a:buFont typeface="Arial" charset="0"/>
              <a:buNone/>
            </a:pPr>
            <a:r>
              <a:rPr lang="en-US" sz="1600" b="1" smtClean="0">
                <a:latin typeface="Lucida Console" pitchFamily="49" charset="0"/>
              </a:rPr>
              <a:t>            WORK_QUEUE_INPUT, WORK_QUEUE_CACHE );</a:t>
            </a:r>
          </a:p>
        </p:txBody>
      </p:sp>
      <p:sp>
        <p:nvSpPr>
          <p:cNvPr id="4" name="Oval 3"/>
          <p:cNvSpPr/>
          <p:nvPr/>
        </p:nvSpPr>
        <p:spPr>
          <a:xfrm>
            <a:off x="3886200" y="1295400"/>
            <a:ext cx="12954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sim.exe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00" y="1828800"/>
            <a:ext cx="10668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in.dat</a:t>
            </a:r>
          </a:p>
        </p:txBody>
      </p:sp>
      <p:cxnSp>
        <p:nvCxnSpPr>
          <p:cNvPr id="7" name="Straight Arrow Connector 6"/>
          <p:cNvCxnSpPr>
            <a:stCxn id="5" idx="3"/>
            <a:endCxn id="4" idx="2"/>
          </p:cNvCxnSpPr>
          <p:nvPr/>
        </p:nvCxnSpPr>
        <p:spPr>
          <a:xfrm flipV="1">
            <a:off x="3352800" y="1714500"/>
            <a:ext cx="533400" cy="4191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286000" y="1066800"/>
            <a:ext cx="10668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calib.dat</a:t>
            </a:r>
          </a:p>
        </p:txBody>
      </p:sp>
      <p:cxnSp>
        <p:nvCxnSpPr>
          <p:cNvPr id="11" name="Straight Arrow Connector 10"/>
          <p:cNvCxnSpPr>
            <a:stCxn id="9" idx="3"/>
            <a:endCxn id="4" idx="2"/>
          </p:cNvCxnSpPr>
          <p:nvPr/>
        </p:nvCxnSpPr>
        <p:spPr>
          <a:xfrm>
            <a:off x="3352800" y="1371600"/>
            <a:ext cx="533400" cy="3429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5638800" y="1447800"/>
            <a:ext cx="8382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out.txt</a:t>
            </a:r>
          </a:p>
        </p:txBody>
      </p:sp>
      <p:cxnSp>
        <p:nvCxnSpPr>
          <p:cNvPr id="26" name="Straight Arrow Connector 25"/>
          <p:cNvCxnSpPr>
            <a:stCxn id="4" idx="6"/>
            <a:endCxn id="24" idx="1"/>
          </p:cNvCxnSpPr>
          <p:nvPr/>
        </p:nvCxnSpPr>
        <p:spPr>
          <a:xfrm>
            <a:off x="5181600" y="1714500"/>
            <a:ext cx="4572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54" name="TextBox 26"/>
          <p:cNvSpPr txBox="1">
            <a:spLocks noChangeArrowheads="1"/>
          </p:cNvSpPr>
          <p:nvPr/>
        </p:nvSpPr>
        <p:spPr bwMode="auto">
          <a:xfrm>
            <a:off x="2819400" y="2514600"/>
            <a:ext cx="3657600" cy="369888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  <a:latin typeface="Calibri" pitchFamily="34" charset="0"/>
              </a:rPr>
              <a:t>sim.exe in.dat –p 50 &gt; out.txt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59080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You must state</a:t>
            </a:r>
            <a:br>
              <a:rPr lang="en-US" dirty="0" smtClean="0"/>
            </a:br>
            <a:r>
              <a:rPr lang="en-US" dirty="0" smtClean="0"/>
              <a:t>all the files</a:t>
            </a:r>
            <a:br>
              <a:rPr lang="en-US" dirty="0" smtClean="0"/>
            </a:br>
            <a:r>
              <a:rPr lang="en-US" dirty="0" smtClean="0"/>
              <a:t>needed by the command.</a:t>
            </a:r>
            <a:endParaRPr lang="en-US" dirty="0"/>
          </a:p>
        </p:txBody>
      </p:sp>
      <p:sp>
        <p:nvSpPr>
          <p:cNvPr id="4" name="5-Point Star 3"/>
          <p:cNvSpPr/>
          <p:nvPr/>
        </p:nvSpPr>
        <p:spPr>
          <a:xfrm>
            <a:off x="7315200" y="1600200"/>
            <a:ext cx="1066800" cy="9906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5-Point Star 4"/>
          <p:cNvSpPr/>
          <p:nvPr/>
        </p:nvSpPr>
        <p:spPr>
          <a:xfrm>
            <a:off x="6781800" y="4572000"/>
            <a:ext cx="1066800" cy="9906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5-Point Star 5"/>
          <p:cNvSpPr/>
          <p:nvPr/>
        </p:nvSpPr>
        <p:spPr>
          <a:xfrm>
            <a:off x="5867400" y="762000"/>
            <a:ext cx="1066800" cy="9906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5-Point Star 6"/>
          <p:cNvSpPr/>
          <p:nvPr/>
        </p:nvSpPr>
        <p:spPr>
          <a:xfrm>
            <a:off x="2209800" y="685800"/>
            <a:ext cx="1066800" cy="9906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5-Point Star 7"/>
          <p:cNvSpPr/>
          <p:nvPr/>
        </p:nvSpPr>
        <p:spPr>
          <a:xfrm>
            <a:off x="914400" y="1600200"/>
            <a:ext cx="1066800" cy="9906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5-Point Star 8"/>
          <p:cNvSpPr/>
          <p:nvPr/>
        </p:nvSpPr>
        <p:spPr>
          <a:xfrm>
            <a:off x="1600200" y="4572000"/>
            <a:ext cx="1066800" cy="9906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5-Point Star 9"/>
          <p:cNvSpPr/>
          <p:nvPr/>
        </p:nvSpPr>
        <p:spPr>
          <a:xfrm>
            <a:off x="3505200" y="5029200"/>
            <a:ext cx="1066800" cy="9906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5-Point Star 10"/>
          <p:cNvSpPr/>
          <p:nvPr/>
        </p:nvSpPr>
        <p:spPr>
          <a:xfrm>
            <a:off x="685800" y="2895600"/>
            <a:ext cx="1066800" cy="9906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5-Point Star 11"/>
          <p:cNvSpPr/>
          <p:nvPr/>
        </p:nvSpPr>
        <p:spPr>
          <a:xfrm>
            <a:off x="7620000" y="2895600"/>
            <a:ext cx="1066800" cy="9906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5-Point Star 12"/>
          <p:cNvSpPr/>
          <p:nvPr/>
        </p:nvSpPr>
        <p:spPr>
          <a:xfrm>
            <a:off x="4038600" y="685800"/>
            <a:ext cx="1066800" cy="9906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5-Point Star 13"/>
          <p:cNvSpPr/>
          <p:nvPr/>
        </p:nvSpPr>
        <p:spPr>
          <a:xfrm>
            <a:off x="4953000" y="5029200"/>
            <a:ext cx="1066800" cy="9906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/>
            <a:r>
              <a:rPr lang="en-US" smtClean="0"/>
              <a:t>Makeflow</a:t>
            </a:r>
          </a:p>
        </p:txBody>
      </p:sp>
      <p:sp>
        <p:nvSpPr>
          <p:cNvPr id="24578" name="Content Placeholder 2"/>
          <p:cNvSpPr>
            <a:spLocks noGrp="1"/>
          </p:cNvSpPr>
          <p:nvPr>
            <p:ph idx="4294967295"/>
          </p:nvPr>
        </p:nvSpPr>
        <p:spPr>
          <a:xfrm>
            <a:off x="457200" y="838200"/>
            <a:ext cx="8382000" cy="57912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endParaRPr lang="en-US" sz="3000" smtClean="0"/>
          </a:p>
          <a:p>
            <a:pPr eaLnBrk="1" hangingPunct="1">
              <a:buFont typeface="Arial" charset="0"/>
              <a:buNone/>
            </a:pPr>
            <a:r>
              <a:rPr lang="en-US" sz="3400" smtClean="0"/>
              <a:t>Great for static workflows!</a:t>
            </a:r>
          </a:p>
          <a:p>
            <a:pPr eaLnBrk="1" hangingPunct="1">
              <a:buFont typeface="Arial" charset="0"/>
              <a:buNone/>
            </a:pPr>
            <a:r>
              <a:rPr lang="en-US" sz="3000" smtClean="0">
                <a:solidFill>
                  <a:srgbClr val="FFFF00"/>
                </a:solidFill>
              </a:rPr>
              <a:t> - </a:t>
            </a:r>
            <a:r>
              <a:rPr lang="en-US" smtClean="0">
                <a:solidFill>
                  <a:srgbClr val="FFFF00"/>
                </a:solidFill>
              </a:rPr>
              <a:t>Tasks/dependencies are known beforehand</a:t>
            </a:r>
          </a:p>
          <a:p>
            <a:pPr eaLnBrk="1" hangingPunct="1">
              <a:buFont typeface="Arial" charset="0"/>
              <a:buNone/>
            </a:pPr>
            <a:r>
              <a:rPr lang="en-US" smtClean="0">
                <a:solidFill>
                  <a:srgbClr val="FFFF00"/>
                </a:solidFill>
              </a:rPr>
              <a:t> - Directed Acyclic Graphs</a:t>
            </a:r>
          </a:p>
          <a:p>
            <a:pPr eaLnBrk="1" hangingPunct="1">
              <a:buFont typeface="Arial" charset="0"/>
              <a:buNone/>
            </a:pPr>
            <a:endParaRPr lang="en-US" smtClean="0">
              <a:solidFill>
                <a:srgbClr val="FFFF00"/>
              </a:solidFill>
            </a:endParaRPr>
          </a:p>
          <a:p>
            <a:pPr eaLnBrk="1" hangingPunct="1">
              <a:buFont typeface="Arial" charset="0"/>
              <a:buNone/>
            </a:pPr>
            <a:r>
              <a:rPr lang="en-US" sz="3400" smtClean="0"/>
              <a:t>Great for file-based workflows!</a:t>
            </a:r>
          </a:p>
          <a:p>
            <a:pPr eaLnBrk="1" hangingPunct="1">
              <a:buFontTx/>
              <a:buChar char="-"/>
            </a:pPr>
            <a:r>
              <a:rPr lang="en-US" smtClean="0">
                <a:solidFill>
                  <a:srgbClr val="FFFF00"/>
                </a:solidFill>
              </a:rPr>
              <a:t>Input: files, Output: files</a:t>
            </a:r>
          </a:p>
          <a:p>
            <a:pPr eaLnBrk="1" hangingPunct="1">
              <a:lnSpc>
                <a:spcPct val="95000"/>
              </a:lnSpc>
              <a:buFontTx/>
              <a:buNone/>
            </a:pPr>
            <a:endParaRPr lang="en-US" sz="2400" smtClean="0"/>
          </a:p>
          <a:p>
            <a:pPr algn="ctr" eaLnBrk="1" hangingPunct="1">
              <a:buFontTx/>
              <a:buNone/>
            </a:pPr>
            <a:r>
              <a:rPr lang="en-US" sz="3400" b="1" smtClean="0"/>
              <a:t>What if my workflow isn’t any of the above?</a:t>
            </a:r>
            <a:r>
              <a:rPr lang="en-US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 idx="4294967295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Running</a:t>
            </a:r>
            <a:r>
              <a:rPr lang="en-US" sz="4000" dirty="0"/>
              <a:t> </a:t>
            </a:r>
            <a:r>
              <a:rPr lang="en-US" sz="4000" dirty="0" smtClean="0"/>
              <a:t>the Work Queue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52400" y="1600200"/>
            <a:ext cx="899160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Python: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z="2800" dirty="0" smtClean="0">
                <a:solidFill>
                  <a:srgbClr val="FFFF00"/>
                </a:solidFill>
              </a:rPr>
              <a:t>      $  python  work_queue_example.py</a:t>
            </a:r>
          </a:p>
          <a:p>
            <a:pPr eaLnBrk="1" hangingPunct="1">
              <a:lnSpc>
                <a:spcPct val="150000"/>
              </a:lnSpc>
            </a:pPr>
            <a:r>
              <a:rPr lang="en-US" sz="2800" dirty="0" smtClean="0"/>
              <a:t>Perl:</a:t>
            </a:r>
          </a:p>
          <a:p>
            <a:pPr marL="457200" lvl="1" indent="0" eaLnBrk="1" hangingPunct="1">
              <a:lnSpc>
                <a:spcPct val="90000"/>
              </a:lnSpc>
              <a:buNone/>
            </a:pPr>
            <a:r>
              <a:rPr lang="en-US" dirty="0" smtClean="0">
                <a:solidFill>
                  <a:srgbClr val="FFFF00"/>
                </a:solidFill>
              </a:rPr>
              <a:t>$  </a:t>
            </a:r>
            <a:r>
              <a:rPr lang="en-US" dirty="0" err="1" smtClean="0">
                <a:solidFill>
                  <a:srgbClr val="FFFF00"/>
                </a:solidFill>
              </a:rPr>
              <a:t>perl</a:t>
            </a:r>
            <a:r>
              <a:rPr lang="en-US" dirty="0" smtClean="0">
                <a:solidFill>
                  <a:srgbClr val="FFFF00"/>
                </a:solidFill>
              </a:rPr>
              <a:t>  work_queue_example.pl</a:t>
            </a:r>
          </a:p>
          <a:p>
            <a:pPr marL="514350" indent="-457200" eaLnBrk="1" hangingPunct="1">
              <a:lnSpc>
                <a:spcPct val="150000"/>
              </a:lnSpc>
            </a:pPr>
            <a:r>
              <a:rPr lang="en-US" sz="2800" dirty="0" smtClean="0"/>
              <a:t>C:</a:t>
            </a:r>
          </a:p>
          <a:p>
            <a:pPr marL="57150" indent="0" eaLnBrk="1" hangingPunct="1">
              <a:lnSpc>
                <a:spcPct val="90000"/>
              </a:lnSpc>
              <a:buNone/>
            </a:pPr>
            <a:r>
              <a:rPr lang="en-US" sz="2800" dirty="0"/>
              <a:t>     </a:t>
            </a:r>
            <a:r>
              <a:rPr lang="en-US" sz="2200" dirty="0" smtClean="0">
                <a:solidFill>
                  <a:srgbClr val="FFFF00"/>
                </a:solidFill>
              </a:rPr>
              <a:t>$   </a:t>
            </a:r>
            <a:r>
              <a:rPr lang="en-US" sz="2200" dirty="0" err="1" smtClean="0">
                <a:solidFill>
                  <a:srgbClr val="FFFF00"/>
                </a:solidFill>
              </a:rPr>
              <a:t>gcc</a:t>
            </a:r>
            <a:r>
              <a:rPr lang="en-US" sz="2200" dirty="0" smtClean="0">
                <a:solidFill>
                  <a:srgbClr val="FFFF00"/>
                </a:solidFill>
              </a:rPr>
              <a:t>  </a:t>
            </a:r>
            <a:r>
              <a:rPr lang="en-US" sz="2200" dirty="0" err="1" smtClean="0">
                <a:solidFill>
                  <a:srgbClr val="FFFF00"/>
                </a:solidFill>
              </a:rPr>
              <a:t>work_queue_example.c</a:t>
            </a:r>
            <a:r>
              <a:rPr lang="en-US" sz="2200" dirty="0" smtClean="0">
                <a:solidFill>
                  <a:srgbClr val="FFFF00"/>
                </a:solidFill>
              </a:rPr>
              <a:t>   -</a:t>
            </a:r>
            <a:r>
              <a:rPr lang="en-US" sz="2200" dirty="0">
                <a:solidFill>
                  <a:srgbClr val="FFFF00"/>
                </a:solidFill>
              </a:rPr>
              <a:t>o </a:t>
            </a:r>
            <a:r>
              <a:rPr lang="en-US" sz="2200" dirty="0" err="1" smtClean="0">
                <a:solidFill>
                  <a:srgbClr val="FFFF00"/>
                </a:solidFill>
              </a:rPr>
              <a:t>work_queue_example</a:t>
            </a:r>
            <a:r>
              <a:rPr lang="en-US" sz="2200" dirty="0">
                <a:solidFill>
                  <a:srgbClr val="FFFF00"/>
                </a:solidFill>
              </a:rPr>
              <a:t> </a:t>
            </a:r>
            <a:r>
              <a:rPr lang="en-US" sz="2200" dirty="0" smtClean="0">
                <a:solidFill>
                  <a:srgbClr val="FFFF00"/>
                </a:solidFill>
              </a:rPr>
              <a:t> </a:t>
            </a:r>
          </a:p>
          <a:p>
            <a:pPr marL="57150" indent="0" eaLnBrk="1" hangingPunct="1">
              <a:lnSpc>
                <a:spcPct val="90000"/>
              </a:lnSpc>
              <a:buNone/>
            </a:pPr>
            <a:r>
              <a:rPr lang="en-US" sz="2200" dirty="0">
                <a:solidFill>
                  <a:srgbClr val="FFFF00"/>
                </a:solidFill>
              </a:rPr>
              <a:t> </a:t>
            </a:r>
            <a:r>
              <a:rPr lang="en-US" sz="2200" dirty="0" smtClean="0">
                <a:solidFill>
                  <a:srgbClr val="FFFF00"/>
                </a:solidFill>
              </a:rPr>
              <a:t>                                    -I~/</a:t>
            </a:r>
            <a:r>
              <a:rPr lang="en-US" sz="2200" dirty="0" err="1" smtClean="0">
                <a:solidFill>
                  <a:srgbClr val="FFFF00"/>
                </a:solidFill>
              </a:rPr>
              <a:t>cctools</a:t>
            </a:r>
            <a:r>
              <a:rPr lang="en-US" sz="2200" dirty="0" smtClean="0">
                <a:solidFill>
                  <a:srgbClr val="FFFF00"/>
                </a:solidFill>
              </a:rPr>
              <a:t>/include/</a:t>
            </a:r>
            <a:r>
              <a:rPr lang="en-US" sz="2200" dirty="0" err="1" smtClean="0">
                <a:solidFill>
                  <a:srgbClr val="FFFF00"/>
                </a:solidFill>
              </a:rPr>
              <a:t>cctools</a:t>
            </a:r>
            <a:r>
              <a:rPr lang="en-US" sz="2200" dirty="0" smtClean="0">
                <a:solidFill>
                  <a:srgbClr val="FFFF00"/>
                </a:solidFill>
              </a:rPr>
              <a:t>  -L~/</a:t>
            </a:r>
            <a:r>
              <a:rPr lang="en-US" sz="2200" dirty="0" err="1" smtClean="0">
                <a:solidFill>
                  <a:srgbClr val="FFFF00"/>
                </a:solidFill>
              </a:rPr>
              <a:t>cctools</a:t>
            </a:r>
            <a:r>
              <a:rPr lang="en-US" sz="2200" dirty="0" smtClean="0">
                <a:solidFill>
                  <a:srgbClr val="FFFF00"/>
                </a:solidFill>
              </a:rPr>
              <a:t>/lib  -</a:t>
            </a:r>
            <a:r>
              <a:rPr lang="en-US" sz="2200" dirty="0" err="1">
                <a:solidFill>
                  <a:srgbClr val="FFFF00"/>
                </a:solidFill>
              </a:rPr>
              <a:t>ldttools</a:t>
            </a:r>
            <a:r>
              <a:rPr lang="en-US" sz="2200" dirty="0">
                <a:solidFill>
                  <a:srgbClr val="FFFF00"/>
                </a:solidFill>
              </a:rPr>
              <a:t> </a:t>
            </a:r>
            <a:r>
              <a:rPr lang="en-US" sz="2200" dirty="0" smtClean="0">
                <a:solidFill>
                  <a:srgbClr val="FFFF00"/>
                </a:solidFill>
              </a:rPr>
              <a:t> -lm</a:t>
            </a:r>
          </a:p>
          <a:p>
            <a:pPr marL="57150" indent="0" eaLnBrk="1" hangingPunct="1">
              <a:lnSpc>
                <a:spcPct val="90000"/>
              </a:lnSpc>
              <a:buNone/>
            </a:pPr>
            <a:r>
              <a:rPr lang="en-US" sz="2200" dirty="0" smtClean="0">
                <a:solidFill>
                  <a:srgbClr val="FFFF00"/>
                </a:solidFill>
              </a:rPr>
              <a:t>       </a:t>
            </a:r>
          </a:p>
          <a:p>
            <a:pPr marL="57150" indent="0" eaLnBrk="1" hangingPunct="1">
              <a:lnSpc>
                <a:spcPct val="90000"/>
              </a:lnSpc>
              <a:buNone/>
            </a:pPr>
            <a:r>
              <a:rPr lang="en-US" sz="2200" dirty="0">
                <a:solidFill>
                  <a:srgbClr val="FFFF00"/>
                </a:solidFill>
              </a:rPr>
              <a:t> </a:t>
            </a:r>
            <a:r>
              <a:rPr lang="en-US" sz="2200" dirty="0" smtClean="0">
                <a:solidFill>
                  <a:srgbClr val="FFFF00"/>
                </a:solidFill>
              </a:rPr>
              <a:t>     $  ./</a:t>
            </a:r>
            <a:r>
              <a:rPr lang="en-US" sz="2200" dirty="0" err="1" smtClean="0">
                <a:solidFill>
                  <a:srgbClr val="FFFF00"/>
                </a:solidFill>
              </a:rPr>
              <a:t>work_queue_example</a:t>
            </a:r>
            <a:endParaRPr lang="en-US" sz="2200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en-US" sz="2800" dirty="0" smtClean="0"/>
          </a:p>
          <a:p>
            <a:pPr eaLnBrk="1" hangingPunct="1">
              <a:lnSpc>
                <a:spcPct val="50000"/>
              </a:lnSpc>
              <a:buFont typeface="Arial" charset="0"/>
              <a:buNone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610651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 idx="4294967295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smtClean="0"/>
              <a:t>Start workers for your </a:t>
            </a:r>
            <a:br>
              <a:rPr lang="en-US" sz="4000" smtClean="0"/>
            </a:br>
            <a:r>
              <a:rPr lang="en-US" sz="4000" smtClean="0"/>
              <a:t>Work Queue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52400" y="1600200"/>
            <a:ext cx="899160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Start one local worker: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z="2800" smtClean="0">
                <a:solidFill>
                  <a:srgbClr val="FFFF00"/>
                </a:solidFill>
              </a:rPr>
              <a:t>work_queue_worker</a:t>
            </a:r>
            <a:r>
              <a:rPr lang="en-US" sz="2800" smtClean="0"/>
              <a:t>  $MASTERHOST  $MASTERPORT</a:t>
            </a:r>
          </a:p>
          <a:p>
            <a:pPr eaLnBrk="1" hangingPunct="1">
              <a:lnSpc>
                <a:spcPct val="50000"/>
              </a:lnSpc>
              <a:buFont typeface="Arial" charset="0"/>
              <a:buNone/>
            </a:pPr>
            <a:endParaRPr lang="en-US" sz="2800" smtClean="0"/>
          </a:p>
          <a:p>
            <a:pPr eaLnBrk="1" hangingPunct="1">
              <a:lnSpc>
                <a:spcPct val="50000"/>
              </a:lnSpc>
              <a:buFont typeface="Arial" charset="0"/>
              <a:buNone/>
            </a:pPr>
            <a:endParaRPr lang="en-US" sz="2800" smtClean="0"/>
          </a:p>
          <a:p>
            <a:pPr eaLnBrk="1" hangingPunct="1"/>
            <a:endParaRPr lang="en-US" sz="2800" smtClean="0"/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Submit (10) workers to Torque:</a:t>
            </a:r>
          </a:p>
          <a:p>
            <a:pPr eaLnBrk="1" hangingPunct="1">
              <a:buFont typeface="Arial" charset="0"/>
              <a:buNone/>
            </a:pPr>
            <a:r>
              <a:rPr lang="en-US" sz="2800" smtClean="0">
                <a:solidFill>
                  <a:srgbClr val="FFFF00"/>
                </a:solidFill>
              </a:rPr>
              <a:t>torque</a:t>
            </a:r>
            <a:r>
              <a:rPr lang="en-US" sz="2800" smtClean="0"/>
              <a:t>_submit_workers  $MASTERHOST  $MASTERPORT  10</a:t>
            </a:r>
          </a:p>
          <a:p>
            <a:pPr eaLnBrk="1" hangingPunct="1"/>
            <a:endParaRPr lang="en-US" sz="2800" smtClean="0"/>
          </a:p>
          <a:p>
            <a:pPr eaLnBrk="1" hangingPunct="1"/>
            <a:r>
              <a:rPr lang="en-US" sz="2800" smtClean="0"/>
              <a:t>Submit (10) workers to Condor:</a:t>
            </a:r>
          </a:p>
          <a:p>
            <a:pPr eaLnBrk="1" hangingPunct="1">
              <a:buFont typeface="Arial" charset="0"/>
              <a:buNone/>
            </a:pPr>
            <a:r>
              <a:rPr lang="en-US" sz="2800" smtClean="0">
                <a:solidFill>
                  <a:srgbClr val="FFFF00"/>
                </a:solidFill>
              </a:rPr>
              <a:t>condor</a:t>
            </a:r>
            <a:r>
              <a:rPr lang="en-US" sz="2800" smtClean="0"/>
              <a:t>_submit_workers  $MASTERHOST  $MASTERPORT 10</a:t>
            </a:r>
          </a:p>
          <a:p>
            <a:pPr eaLnBrk="1" hangingPunct="1">
              <a:lnSpc>
                <a:spcPct val="50000"/>
              </a:lnSpc>
              <a:buFont typeface="Arial" charset="0"/>
              <a:buNone/>
            </a:pPr>
            <a:endParaRPr lang="en-US" sz="2800" smtClean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0" y="2743200"/>
            <a:ext cx="91440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500" i="1"/>
              <a:t>     $MASTERHOST =</a:t>
            </a:r>
            <a:r>
              <a:rPr lang="en-US" sz="1500" b="1" i="1"/>
              <a:t> </a:t>
            </a:r>
            <a:r>
              <a:rPr lang="en-US" sz="1500" i="1"/>
              <a:t>Name of machine where Work Queue program runs. </a:t>
            </a:r>
            <a:r>
              <a:rPr lang="en-US" sz="1500" b="1" i="1"/>
              <a:t>(e.g., opteron.crc.nd.edu)</a:t>
            </a:r>
          </a:p>
          <a:p>
            <a:r>
              <a:rPr lang="en-US" sz="1500" i="1"/>
              <a:t>     $MASTERPORT =</a:t>
            </a:r>
            <a:r>
              <a:rPr lang="en-US" sz="1500" b="1" i="1"/>
              <a:t> </a:t>
            </a:r>
            <a:r>
              <a:rPr lang="en-US" sz="1500" i="1"/>
              <a:t>Port on which Work Queue program is listening. </a:t>
            </a:r>
            <a:r>
              <a:rPr lang="en-US" sz="1500" b="1" i="1"/>
              <a:t>(e.g., 1024)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ounded Rectangle 67"/>
          <p:cNvSpPr/>
          <p:nvPr/>
        </p:nvSpPr>
        <p:spPr>
          <a:xfrm>
            <a:off x="3657600" y="1814394"/>
            <a:ext cx="2057400" cy="19812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FutureGrid</a:t>
            </a:r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Torque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Cluster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657600" y="4100394"/>
            <a:ext cx="2057400" cy="19812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Campus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Condor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Pool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96000" y="4100394"/>
            <a:ext cx="2057400" cy="19812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Public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Cloud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Provider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096000" y="1802726"/>
            <a:ext cx="2057400" cy="19812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Private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Cluster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372394" y="4825663"/>
            <a:ext cx="533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524794" y="4978063"/>
            <a:ext cx="533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677194" y="5130463"/>
            <a:ext cx="533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829594" y="5282863"/>
            <a:ext cx="533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10394" y="2158663"/>
            <a:ext cx="2057400" cy="6858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Work Queue Application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610394" y="3530263"/>
            <a:ext cx="2057400" cy="6858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Work Queue Library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 rot="5400000">
            <a:off x="1365560" y="3187363"/>
            <a:ext cx="685800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762794" y="5663863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Local Files and Programs</a:t>
            </a:r>
            <a:endParaRPr lang="en-US" dirty="0"/>
          </a:p>
        </p:txBody>
      </p:sp>
      <p:cxnSp>
        <p:nvCxnSpPr>
          <p:cNvPr id="66" name="Straight Arrow Connector 65"/>
          <p:cNvCxnSpPr>
            <a:stCxn id="21" idx="0"/>
            <a:endCxn id="20" idx="2"/>
          </p:cNvCxnSpPr>
          <p:nvPr/>
        </p:nvCxnSpPr>
        <p:spPr>
          <a:xfrm rot="5400000" flipH="1" flipV="1">
            <a:off x="1334294" y="4520863"/>
            <a:ext cx="609600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55389" y="43780"/>
            <a:ext cx="86362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900" dirty="0" smtClean="0">
                <a:solidFill>
                  <a:srgbClr val="FFFF00"/>
                </a:solidFill>
              </a:rPr>
              <a:t>Harness resources from multiple </a:t>
            </a:r>
            <a:r>
              <a:rPr lang="en-US" sz="3900" dirty="0">
                <a:solidFill>
                  <a:srgbClr val="FFFF00"/>
                </a:solidFill>
              </a:rPr>
              <a:t>p</a:t>
            </a:r>
            <a:r>
              <a:rPr lang="en-US" sz="3900" dirty="0" smtClean="0">
                <a:solidFill>
                  <a:srgbClr val="FFFF00"/>
                </a:solidFill>
              </a:rPr>
              <a:t>latforms to achieve scale</a:t>
            </a:r>
            <a:endParaRPr lang="en-US" sz="3900" dirty="0">
              <a:solidFill>
                <a:srgbClr val="FFFF00"/>
              </a:solidFill>
            </a:endParaRPr>
          </a:p>
        </p:txBody>
      </p:sp>
      <p:grpSp>
        <p:nvGrpSpPr>
          <p:cNvPr id="2" name="Group 54"/>
          <p:cNvGrpSpPr/>
          <p:nvPr/>
        </p:nvGrpSpPr>
        <p:grpSpPr>
          <a:xfrm>
            <a:off x="6477000" y="2107526"/>
            <a:ext cx="1524000" cy="1524000"/>
            <a:chOff x="6477000" y="1981200"/>
            <a:chExt cx="1524000" cy="1524000"/>
          </a:xfrm>
        </p:grpSpPr>
        <p:sp>
          <p:nvSpPr>
            <p:cNvPr id="32" name="Oval 31"/>
            <p:cNvSpPr/>
            <p:nvPr/>
          </p:nvSpPr>
          <p:spPr bwMode="auto">
            <a:xfrm>
              <a:off x="6477000" y="1981200"/>
              <a:ext cx="533400" cy="533400"/>
            </a:xfrm>
            <a:prstGeom prst="ellipse">
              <a:avLst/>
            </a:prstGeom>
            <a:solidFill>
              <a:srgbClr val="0070C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W</a:t>
              </a:r>
            </a:p>
          </p:txBody>
        </p:sp>
        <p:sp>
          <p:nvSpPr>
            <p:cNvPr id="33" name="Oval 32"/>
            <p:cNvSpPr/>
            <p:nvPr/>
          </p:nvSpPr>
          <p:spPr bwMode="auto">
            <a:xfrm>
              <a:off x="6477000" y="2971800"/>
              <a:ext cx="533400" cy="533400"/>
            </a:xfrm>
            <a:prstGeom prst="ellipse">
              <a:avLst/>
            </a:prstGeom>
            <a:solidFill>
              <a:srgbClr val="0070C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W</a:t>
              </a:r>
            </a:p>
          </p:txBody>
        </p:sp>
        <p:sp>
          <p:nvSpPr>
            <p:cNvPr id="39" name="Oval 38"/>
            <p:cNvSpPr/>
            <p:nvPr/>
          </p:nvSpPr>
          <p:spPr bwMode="auto">
            <a:xfrm>
              <a:off x="7467600" y="2514600"/>
              <a:ext cx="533400" cy="533400"/>
            </a:xfrm>
            <a:prstGeom prst="ellipse">
              <a:avLst/>
            </a:prstGeom>
            <a:solidFill>
              <a:srgbClr val="0070C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W</a:t>
              </a:r>
            </a:p>
          </p:txBody>
        </p:sp>
      </p:grpSp>
      <p:grpSp>
        <p:nvGrpSpPr>
          <p:cNvPr id="3" name="Group 52"/>
          <p:cNvGrpSpPr/>
          <p:nvPr/>
        </p:nvGrpSpPr>
        <p:grpSpPr>
          <a:xfrm>
            <a:off x="5806680" y="4241126"/>
            <a:ext cx="2651520" cy="2590800"/>
            <a:chOff x="5806680" y="4114800"/>
            <a:chExt cx="2651520" cy="2590800"/>
          </a:xfrm>
        </p:grpSpPr>
        <p:sp>
          <p:nvSpPr>
            <p:cNvPr id="49" name="TextBox 48"/>
            <p:cNvSpPr txBox="1"/>
            <p:nvPr/>
          </p:nvSpPr>
          <p:spPr>
            <a:xfrm>
              <a:off x="5806680" y="6336268"/>
              <a:ext cx="26515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/>
                <a:t>ssh</a:t>
              </a:r>
              <a:endParaRPr lang="en-US" dirty="0"/>
            </a:p>
          </p:txBody>
        </p:sp>
        <p:cxnSp>
          <p:nvCxnSpPr>
            <p:cNvPr id="50" name="Straight Arrow Connector 49"/>
            <p:cNvCxnSpPr>
              <a:stCxn id="49" idx="0"/>
              <a:endCxn id="5" idx="2"/>
            </p:cNvCxnSpPr>
            <p:nvPr/>
          </p:nvCxnSpPr>
          <p:spPr>
            <a:xfrm flipH="1" flipV="1">
              <a:off x="7124700" y="6018431"/>
              <a:ext cx="7740" cy="31783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Oval 39"/>
            <p:cNvSpPr/>
            <p:nvPr/>
          </p:nvSpPr>
          <p:spPr bwMode="auto">
            <a:xfrm>
              <a:off x="7391400" y="4114800"/>
              <a:ext cx="533400" cy="533400"/>
            </a:xfrm>
            <a:prstGeom prst="ellipse">
              <a:avLst/>
            </a:prstGeom>
            <a:solidFill>
              <a:srgbClr val="0070C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W</a:t>
              </a:r>
            </a:p>
          </p:txBody>
        </p:sp>
        <p:sp>
          <p:nvSpPr>
            <p:cNvPr id="41" name="Oval 40"/>
            <p:cNvSpPr/>
            <p:nvPr/>
          </p:nvSpPr>
          <p:spPr bwMode="auto">
            <a:xfrm>
              <a:off x="6324600" y="4114800"/>
              <a:ext cx="533400" cy="533400"/>
            </a:xfrm>
            <a:prstGeom prst="ellipse">
              <a:avLst/>
            </a:prstGeom>
            <a:solidFill>
              <a:srgbClr val="0070C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W</a:t>
              </a:r>
            </a:p>
          </p:txBody>
        </p:sp>
        <p:sp>
          <p:nvSpPr>
            <p:cNvPr id="42" name="Oval 41"/>
            <p:cNvSpPr/>
            <p:nvPr/>
          </p:nvSpPr>
          <p:spPr bwMode="auto">
            <a:xfrm>
              <a:off x="7391400" y="5181600"/>
              <a:ext cx="533400" cy="533400"/>
            </a:xfrm>
            <a:prstGeom prst="ellipse">
              <a:avLst/>
            </a:prstGeom>
            <a:solidFill>
              <a:srgbClr val="0070C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W</a:t>
              </a:r>
            </a:p>
          </p:txBody>
        </p:sp>
        <p:sp>
          <p:nvSpPr>
            <p:cNvPr id="43" name="Oval 42"/>
            <p:cNvSpPr/>
            <p:nvPr/>
          </p:nvSpPr>
          <p:spPr bwMode="auto">
            <a:xfrm>
              <a:off x="6324600" y="5181600"/>
              <a:ext cx="533400" cy="533400"/>
            </a:xfrm>
            <a:prstGeom prst="ellipse">
              <a:avLst/>
            </a:prstGeom>
            <a:solidFill>
              <a:srgbClr val="0070C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/>
                <a:t>W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8" name="Group 53"/>
          <p:cNvGrpSpPr/>
          <p:nvPr/>
        </p:nvGrpSpPr>
        <p:grpSpPr>
          <a:xfrm>
            <a:off x="3200400" y="1193126"/>
            <a:ext cx="2590800" cy="2362200"/>
            <a:chOff x="3200400" y="1066800"/>
            <a:chExt cx="2590800" cy="2362200"/>
          </a:xfrm>
        </p:grpSpPr>
        <p:sp>
          <p:nvSpPr>
            <p:cNvPr id="10" name="TextBox 9"/>
            <p:cNvSpPr txBox="1"/>
            <p:nvPr/>
          </p:nvSpPr>
          <p:spPr>
            <a:xfrm>
              <a:off x="3200400" y="1066800"/>
              <a:ext cx="2590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torque_submit_workers</a:t>
              </a:r>
              <a:r>
                <a:rPr lang="en-US" dirty="0" smtClean="0"/>
                <a:t> </a:t>
              </a:r>
              <a:endParaRPr lang="en-US" dirty="0"/>
            </a:p>
          </p:txBody>
        </p:sp>
        <p:cxnSp>
          <p:nvCxnSpPr>
            <p:cNvPr id="13" name="Straight Arrow Connector 12"/>
            <p:cNvCxnSpPr>
              <a:stCxn id="10" idx="2"/>
              <a:endCxn id="68" idx="0"/>
            </p:cNvCxnSpPr>
            <p:nvPr/>
          </p:nvCxnSpPr>
          <p:spPr>
            <a:xfrm>
              <a:off x="4495800" y="1436132"/>
              <a:ext cx="190500" cy="31509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Group 54"/>
            <p:cNvGrpSpPr/>
            <p:nvPr/>
          </p:nvGrpSpPr>
          <p:grpSpPr>
            <a:xfrm>
              <a:off x="3962400" y="1981200"/>
              <a:ext cx="1524000" cy="1447800"/>
              <a:chOff x="3962400" y="1981200"/>
              <a:chExt cx="1524000" cy="1447800"/>
            </a:xfrm>
          </p:grpSpPr>
          <p:sp>
            <p:nvSpPr>
              <p:cNvPr id="46" name="Oval 45"/>
              <p:cNvSpPr/>
              <p:nvPr/>
            </p:nvSpPr>
            <p:spPr bwMode="auto">
              <a:xfrm>
                <a:off x="4953000" y="2895600"/>
                <a:ext cx="533400" cy="533400"/>
              </a:xfrm>
              <a:prstGeom prst="ellipse">
                <a:avLst/>
              </a:prstGeom>
              <a:solidFill>
                <a:srgbClr val="0070C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W</a:t>
                </a:r>
              </a:p>
            </p:txBody>
          </p:sp>
          <p:sp>
            <p:nvSpPr>
              <p:cNvPr id="47" name="Oval 46"/>
              <p:cNvSpPr/>
              <p:nvPr/>
            </p:nvSpPr>
            <p:spPr bwMode="auto">
              <a:xfrm>
                <a:off x="4648200" y="1981200"/>
                <a:ext cx="533400" cy="533400"/>
              </a:xfrm>
              <a:prstGeom prst="ellipse">
                <a:avLst/>
              </a:prstGeom>
              <a:solidFill>
                <a:srgbClr val="0070C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W</a:t>
                </a:r>
              </a:p>
            </p:txBody>
          </p:sp>
          <p:sp>
            <p:nvSpPr>
              <p:cNvPr id="48" name="Oval 47"/>
              <p:cNvSpPr/>
              <p:nvPr/>
            </p:nvSpPr>
            <p:spPr bwMode="auto">
              <a:xfrm>
                <a:off x="3962400" y="2819400"/>
                <a:ext cx="533400" cy="533400"/>
              </a:xfrm>
              <a:prstGeom prst="ellipse">
                <a:avLst/>
              </a:prstGeom>
              <a:solidFill>
                <a:srgbClr val="0070C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W</a:t>
                </a:r>
              </a:p>
            </p:txBody>
          </p:sp>
        </p:grpSp>
      </p:grpSp>
      <p:sp>
        <p:nvSpPr>
          <p:cNvPr id="11" name="TextBox 10"/>
          <p:cNvSpPr txBox="1"/>
          <p:nvPr/>
        </p:nvSpPr>
        <p:spPr>
          <a:xfrm>
            <a:off x="3360540" y="6475631"/>
            <a:ext cx="2651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condor_submit_workers</a:t>
            </a:r>
            <a:r>
              <a:rPr lang="en-US" dirty="0" smtClean="0"/>
              <a:t> 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4652875" y="6081595"/>
            <a:ext cx="0" cy="39403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"/>
          <p:cNvSpPr/>
          <p:nvPr/>
        </p:nvSpPr>
        <p:spPr bwMode="auto">
          <a:xfrm>
            <a:off x="4953000" y="5307926"/>
            <a:ext cx="533400" cy="533400"/>
          </a:xfrm>
          <a:prstGeom prst="ellipse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W</a:t>
            </a:r>
          </a:p>
        </p:txBody>
      </p:sp>
      <p:sp>
        <p:nvSpPr>
          <p:cNvPr id="45" name="Oval 44"/>
          <p:cNvSpPr/>
          <p:nvPr/>
        </p:nvSpPr>
        <p:spPr bwMode="auto">
          <a:xfrm>
            <a:off x="4419600" y="4164926"/>
            <a:ext cx="533400" cy="533400"/>
          </a:xfrm>
          <a:prstGeom prst="ellipse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W</a:t>
            </a:r>
          </a:p>
        </p:txBody>
      </p:sp>
      <p:sp>
        <p:nvSpPr>
          <p:cNvPr id="51" name="Oval 50"/>
          <p:cNvSpPr/>
          <p:nvPr/>
        </p:nvSpPr>
        <p:spPr bwMode="auto">
          <a:xfrm>
            <a:off x="3810000" y="5307926"/>
            <a:ext cx="533400" cy="533400"/>
          </a:xfrm>
          <a:prstGeom prst="ellipse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W</a:t>
            </a:r>
          </a:p>
        </p:txBody>
      </p:sp>
      <p:grpSp>
        <p:nvGrpSpPr>
          <p:cNvPr id="14" name="Group 29"/>
          <p:cNvGrpSpPr/>
          <p:nvPr/>
        </p:nvGrpSpPr>
        <p:grpSpPr>
          <a:xfrm>
            <a:off x="2667000" y="2564726"/>
            <a:ext cx="4495800" cy="2590800"/>
            <a:chOff x="2667000" y="2450068"/>
            <a:chExt cx="4495800" cy="2590800"/>
          </a:xfrm>
          <a:solidFill>
            <a:schemeClr val="tx1">
              <a:lumMod val="65000"/>
            </a:schemeClr>
          </a:solidFill>
        </p:grpSpPr>
        <p:sp>
          <p:nvSpPr>
            <p:cNvPr id="7" name="Cloud 6"/>
            <p:cNvSpPr/>
            <p:nvPr/>
          </p:nvSpPr>
          <p:spPr>
            <a:xfrm>
              <a:off x="4572000" y="2450068"/>
              <a:ext cx="2590800" cy="2590800"/>
            </a:xfrm>
            <a:prstGeom prst="cloud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Thousands of Workers in a</a:t>
              </a:r>
            </a:p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Personal Cloud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667000" y="2895600"/>
              <a:ext cx="86433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/>
                <a:t>submit</a:t>
              </a:r>
            </a:p>
            <a:p>
              <a:pPr algn="r"/>
              <a:r>
                <a:rPr lang="en-US" dirty="0" smtClean="0"/>
                <a:t>tasks</a:t>
              </a:r>
              <a:endParaRPr lang="en-US" dirty="0"/>
            </a:p>
          </p:txBody>
        </p:sp>
        <p:cxnSp>
          <p:nvCxnSpPr>
            <p:cNvPr id="34" name="Straight Arrow Connector 33"/>
            <p:cNvCxnSpPr>
              <a:stCxn id="20" idx="3"/>
            </p:cNvCxnSpPr>
            <p:nvPr/>
          </p:nvCxnSpPr>
          <p:spPr>
            <a:xfrm flipV="1">
              <a:off x="2667794" y="3414594"/>
              <a:ext cx="1980406" cy="458569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>
              <a:stCxn id="20" idx="3"/>
            </p:cNvCxnSpPr>
            <p:nvPr/>
          </p:nvCxnSpPr>
          <p:spPr>
            <a:xfrm flipV="1">
              <a:off x="2667794" y="3719394"/>
              <a:ext cx="1828006" cy="153769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>
              <a:stCxn id="20" idx="3"/>
            </p:cNvCxnSpPr>
            <p:nvPr/>
          </p:nvCxnSpPr>
          <p:spPr>
            <a:xfrm>
              <a:off x="2667794" y="3873163"/>
              <a:ext cx="1904206" cy="608231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>
              <a:stCxn id="20" idx="3"/>
            </p:cNvCxnSpPr>
            <p:nvPr/>
          </p:nvCxnSpPr>
          <p:spPr>
            <a:xfrm>
              <a:off x="2667794" y="3873163"/>
              <a:ext cx="1904206" cy="303431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>
              <a:stCxn id="20" idx="3"/>
            </p:cNvCxnSpPr>
            <p:nvPr/>
          </p:nvCxnSpPr>
          <p:spPr>
            <a:xfrm>
              <a:off x="2667794" y="3873163"/>
              <a:ext cx="1828006" cy="74831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39368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4" grpId="0" animBg="1"/>
      <p:bldP spid="45" grpId="0" animBg="1"/>
      <p:bldP spid="5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Advantages of Using Work Queue</a:t>
            </a:r>
          </a:p>
        </p:txBody>
      </p:sp>
      <p:sp>
        <p:nvSpPr>
          <p:cNvPr id="34818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Harness multiple resources simultaneously.</a:t>
            </a:r>
          </a:p>
          <a:p>
            <a:pPr eaLnBrk="1" hangingPunct="1"/>
            <a:r>
              <a:rPr lang="en-US" smtClean="0"/>
              <a:t>Hold on to cluster nodes to execute multiple tasks rapidly.  (ms/task instead of min/task)</a:t>
            </a:r>
          </a:p>
          <a:p>
            <a:pPr eaLnBrk="1" hangingPunct="1"/>
            <a:r>
              <a:rPr lang="en-US" smtClean="0"/>
              <a:t>Scale resources up and down as needed.</a:t>
            </a:r>
          </a:p>
          <a:p>
            <a:pPr eaLnBrk="1" hangingPunct="1"/>
            <a:r>
              <a:rPr lang="en-US" smtClean="0"/>
              <a:t>Better management of data, with local caching for data intensive tasks.</a:t>
            </a:r>
          </a:p>
          <a:p>
            <a:pPr eaLnBrk="1" hangingPunct="1"/>
            <a:r>
              <a:rPr lang="en-US" smtClean="0"/>
              <a:t>Matching of tasks to nodes with data.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>
          <a:xfrm>
            <a:off x="454025" y="152400"/>
            <a:ext cx="8229600" cy="1143000"/>
          </a:xfrm>
        </p:spPr>
        <p:txBody>
          <a:bodyPr/>
          <a:lstStyle/>
          <a:p>
            <a:r>
              <a:rPr lang="en-US" smtClean="0"/>
              <a:t>Project Names in Work Queue</a:t>
            </a:r>
          </a:p>
        </p:txBody>
      </p:sp>
      <p:sp>
        <p:nvSpPr>
          <p:cNvPr id="6" name="Oval 5"/>
          <p:cNvSpPr/>
          <p:nvPr/>
        </p:nvSpPr>
        <p:spPr>
          <a:xfrm>
            <a:off x="5578475" y="2292350"/>
            <a:ext cx="13716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/>
              <a:t>Worker</a:t>
            </a:r>
          </a:p>
        </p:txBody>
      </p:sp>
      <p:sp>
        <p:nvSpPr>
          <p:cNvPr id="20" name="Oval 19"/>
          <p:cNvSpPr/>
          <p:nvPr/>
        </p:nvSpPr>
        <p:spPr>
          <a:xfrm>
            <a:off x="3902075" y="4425950"/>
            <a:ext cx="1371600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/>
              <a:t>Catalog</a:t>
            </a:r>
          </a:p>
        </p:txBody>
      </p:sp>
      <p:grpSp>
        <p:nvGrpSpPr>
          <p:cNvPr id="5" name="Group 55"/>
          <p:cNvGrpSpPr>
            <a:grpSpLocks/>
          </p:cNvGrpSpPr>
          <p:nvPr/>
        </p:nvGrpSpPr>
        <p:grpSpPr bwMode="auto">
          <a:xfrm>
            <a:off x="3368675" y="2216150"/>
            <a:ext cx="2254250" cy="723900"/>
            <a:chOff x="3429000" y="2667000"/>
            <a:chExt cx="2254342" cy="723900"/>
          </a:xfrm>
        </p:grpSpPr>
        <p:cxnSp>
          <p:nvCxnSpPr>
            <p:cNvPr id="10" name="Straight Arrow Connector 9"/>
            <p:cNvCxnSpPr>
              <a:stCxn id="6" idx="2"/>
              <a:endCxn id="4" idx="6"/>
            </p:cNvCxnSpPr>
            <p:nvPr/>
          </p:nvCxnSpPr>
          <p:spPr>
            <a:xfrm flipH="1">
              <a:off x="3429000" y="3390900"/>
              <a:ext cx="220989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861" name="TextBox 32"/>
            <p:cNvSpPr txBox="1">
              <a:spLocks noChangeArrowheads="1"/>
            </p:cNvSpPr>
            <p:nvPr/>
          </p:nvSpPr>
          <p:spPr bwMode="auto">
            <a:xfrm>
              <a:off x="3446832" y="2667000"/>
              <a:ext cx="223651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/>
                <a:t>connect to</a:t>
              </a:r>
            </a:p>
            <a:p>
              <a:pPr algn="ctr"/>
              <a:r>
                <a:rPr lang="en-US"/>
                <a:t>ccl.cse.nd.edu:9037</a:t>
              </a:r>
            </a:p>
          </p:txBody>
        </p:sp>
      </p:grpSp>
      <p:grpSp>
        <p:nvGrpSpPr>
          <p:cNvPr id="7" name="Group 51"/>
          <p:cNvGrpSpPr>
            <a:grpSpLocks/>
          </p:cNvGrpSpPr>
          <p:nvPr/>
        </p:nvGrpSpPr>
        <p:grpSpPr bwMode="auto">
          <a:xfrm>
            <a:off x="2378075" y="3397250"/>
            <a:ext cx="1724025" cy="1206500"/>
            <a:chOff x="2438400" y="3848893"/>
            <a:chExt cx="1724866" cy="1206455"/>
          </a:xfrm>
        </p:grpSpPr>
        <p:cxnSp>
          <p:nvCxnSpPr>
            <p:cNvPr id="29" name="Straight Arrow Connector 28"/>
            <p:cNvCxnSpPr>
              <a:stCxn id="4" idx="5"/>
              <a:endCxn id="20" idx="1"/>
            </p:cNvCxnSpPr>
            <p:nvPr/>
          </p:nvCxnSpPr>
          <p:spPr>
            <a:xfrm>
              <a:off x="3216654" y="3848893"/>
              <a:ext cx="946612" cy="120645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859" name="TextBox 33"/>
            <p:cNvSpPr txBox="1">
              <a:spLocks noChangeArrowheads="1"/>
            </p:cNvSpPr>
            <p:nvPr/>
          </p:nvSpPr>
          <p:spPr bwMode="auto">
            <a:xfrm>
              <a:off x="2438400" y="4343400"/>
              <a:ext cx="10496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/>
                <a:t>advertise</a:t>
              </a:r>
            </a:p>
          </p:txBody>
        </p:sp>
      </p:grpSp>
      <p:sp>
        <p:nvSpPr>
          <p:cNvPr id="35846" name="TextBox 34"/>
          <p:cNvSpPr txBox="1">
            <a:spLocks noChangeArrowheads="1"/>
          </p:cNvSpPr>
          <p:nvPr/>
        </p:nvSpPr>
        <p:spPr bwMode="auto">
          <a:xfrm>
            <a:off x="3230563" y="5608638"/>
            <a:ext cx="27241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“myproject”</a:t>
            </a:r>
          </a:p>
          <a:p>
            <a:pPr algn="ctr"/>
            <a:r>
              <a:rPr lang="en-US"/>
              <a:t>is at ccl.cse.nd.edu:9037</a:t>
            </a:r>
          </a:p>
        </p:txBody>
      </p:sp>
      <p:grpSp>
        <p:nvGrpSpPr>
          <p:cNvPr id="8" name="Group 54"/>
          <p:cNvGrpSpPr>
            <a:grpSpLocks/>
          </p:cNvGrpSpPr>
          <p:nvPr/>
        </p:nvGrpSpPr>
        <p:grpSpPr bwMode="auto">
          <a:xfrm>
            <a:off x="5011738" y="3289300"/>
            <a:ext cx="1295400" cy="1206500"/>
            <a:chOff x="5072639" y="3740172"/>
            <a:chExt cx="1295400" cy="1206455"/>
          </a:xfrm>
        </p:grpSpPr>
        <p:cxnSp>
          <p:nvCxnSpPr>
            <p:cNvPr id="36" name="Straight Arrow Connector 35"/>
            <p:cNvCxnSpPr>
              <a:stCxn id="6" idx="3"/>
              <a:endCxn id="20" idx="7"/>
            </p:cNvCxnSpPr>
            <p:nvPr/>
          </p:nvCxnSpPr>
          <p:spPr>
            <a:xfrm flipH="1">
              <a:off x="5072639" y="3740172"/>
              <a:ext cx="706437" cy="120645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857" name="TextBox 39"/>
            <p:cNvSpPr txBox="1">
              <a:spLocks noChangeArrowheads="1"/>
            </p:cNvSpPr>
            <p:nvPr/>
          </p:nvSpPr>
          <p:spPr bwMode="auto">
            <a:xfrm>
              <a:off x="5638800" y="4419600"/>
              <a:ext cx="72923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/>
                <a:t>query</a:t>
              </a:r>
            </a:p>
          </p:txBody>
        </p:sp>
      </p:grpSp>
      <p:grpSp>
        <p:nvGrpSpPr>
          <p:cNvPr id="9" name="Group 50"/>
          <p:cNvGrpSpPr>
            <a:grpSpLocks/>
          </p:cNvGrpSpPr>
          <p:nvPr/>
        </p:nvGrpSpPr>
        <p:grpSpPr bwMode="auto">
          <a:xfrm>
            <a:off x="889000" y="1225550"/>
            <a:ext cx="2479675" cy="2362200"/>
            <a:chOff x="949953" y="1676400"/>
            <a:chExt cx="2479047" cy="2362200"/>
          </a:xfrm>
        </p:grpSpPr>
        <p:sp>
          <p:nvSpPr>
            <p:cNvPr id="4" name="Oval 3"/>
            <p:cNvSpPr/>
            <p:nvPr/>
          </p:nvSpPr>
          <p:spPr>
            <a:xfrm>
              <a:off x="1981567" y="2743200"/>
              <a:ext cx="1447433" cy="1295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/>
                <a:t>Work Queue</a:t>
              </a:r>
            </a:p>
            <a:p>
              <a:pPr algn="ctr">
                <a:defRPr/>
              </a:pPr>
              <a:r>
                <a:rPr lang="en-US" sz="1400" dirty="0"/>
                <a:t>(port 9037)</a:t>
              </a:r>
            </a:p>
          </p:txBody>
        </p:sp>
        <p:sp>
          <p:nvSpPr>
            <p:cNvPr id="35855" name="TextBox 29"/>
            <p:cNvSpPr txBox="1">
              <a:spLocks noChangeArrowheads="1"/>
            </p:cNvSpPr>
            <p:nvPr/>
          </p:nvSpPr>
          <p:spPr bwMode="auto">
            <a:xfrm>
              <a:off x="949953" y="1676400"/>
              <a:ext cx="18473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sz="2400">
                <a:solidFill>
                  <a:srgbClr val="FFFF00"/>
                </a:solidFill>
              </a:endParaRPr>
            </a:p>
          </p:txBody>
        </p:sp>
      </p:grpSp>
      <p:cxnSp>
        <p:nvCxnSpPr>
          <p:cNvPr id="41" name="Straight Arrow Connector 40"/>
          <p:cNvCxnSpPr>
            <a:endCxn id="20" idx="2"/>
          </p:cNvCxnSpPr>
          <p:nvPr/>
        </p:nvCxnSpPr>
        <p:spPr>
          <a:xfrm>
            <a:off x="2987675" y="5032375"/>
            <a:ext cx="914400" cy="317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2987675" y="5046663"/>
            <a:ext cx="7286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query</a:t>
            </a: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168275" y="4802188"/>
            <a:ext cx="26558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FF00"/>
                </a:solidFill>
              </a:rPr>
              <a:t>work_queue_status</a:t>
            </a:r>
          </a:p>
        </p:txBody>
      </p:sp>
      <p:sp>
        <p:nvSpPr>
          <p:cNvPr id="35852" name="TextBox 11"/>
          <p:cNvSpPr txBox="1">
            <a:spLocks noChangeArrowheads="1"/>
          </p:cNvSpPr>
          <p:nvPr/>
        </p:nvSpPr>
        <p:spPr bwMode="auto">
          <a:xfrm>
            <a:off x="4206875" y="1377950"/>
            <a:ext cx="4495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endParaRPr lang="en-US">
              <a:solidFill>
                <a:srgbClr val="FFFF00"/>
              </a:solidFill>
            </a:endParaRPr>
          </a:p>
          <a:p>
            <a:endParaRPr lang="en-US"/>
          </a:p>
        </p:txBody>
      </p:sp>
      <p:sp>
        <p:nvSpPr>
          <p:cNvPr id="35853" name="TextBox 12"/>
          <p:cNvSpPr txBox="1">
            <a:spLocks noChangeArrowheads="1"/>
          </p:cNvSpPr>
          <p:nvPr/>
        </p:nvSpPr>
        <p:spPr bwMode="auto">
          <a:xfrm>
            <a:off x="5095875" y="1839913"/>
            <a:ext cx="40386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FF00"/>
                </a:solidFill>
              </a:rPr>
              <a:t> work_queue_worker –a –N myproject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Content Placeholder 2"/>
          <p:cNvSpPr>
            <a:spLocks noGrp="1"/>
          </p:cNvSpPr>
          <p:nvPr>
            <p:ph idx="1"/>
          </p:nvPr>
        </p:nvSpPr>
        <p:spPr>
          <a:xfrm>
            <a:off x="338138" y="1447800"/>
            <a:ext cx="8653462" cy="50292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smtClean="0"/>
              <a:t>Specify Project Name for Work Queue master:</a:t>
            </a:r>
          </a:p>
          <a:p>
            <a:pPr>
              <a:buFont typeface="Arial" charset="0"/>
              <a:buNone/>
            </a:pPr>
            <a:endParaRPr lang="en-US" smtClean="0"/>
          </a:p>
          <a:p>
            <a:pPr>
              <a:buFont typeface="Arial" charset="0"/>
              <a:buNone/>
            </a:pPr>
            <a:endParaRPr lang="en-US" smtClean="0"/>
          </a:p>
          <a:p>
            <a:pPr>
              <a:buFont typeface="Arial" charset="0"/>
              <a:buNone/>
            </a:pPr>
            <a:endParaRPr lang="en-US" smtClean="0"/>
          </a:p>
          <a:p>
            <a:pPr>
              <a:buFont typeface="Arial" charset="0"/>
              <a:buNone/>
            </a:pPr>
            <a:r>
              <a:rPr lang="en-US" smtClean="0"/>
              <a:t>      </a:t>
            </a:r>
          </a:p>
        </p:txBody>
      </p:sp>
      <p:sp>
        <p:nvSpPr>
          <p:cNvPr id="36866" name="Content Placeholder 2"/>
          <p:cNvSpPr txBox="1">
            <a:spLocks/>
          </p:cNvSpPr>
          <p:nvPr/>
        </p:nvSpPr>
        <p:spPr bwMode="auto">
          <a:xfrm>
            <a:off x="627063" y="5238750"/>
            <a:ext cx="7772400" cy="495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endParaRPr lang="en-US" b="1">
              <a:latin typeface="Lucida Console" pitchFamily="49" charset="0"/>
            </a:endParaRPr>
          </a:p>
        </p:txBody>
      </p:sp>
      <p:sp>
        <p:nvSpPr>
          <p:cNvPr id="36867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6800"/>
          </a:xfrm>
        </p:spPr>
        <p:txBody>
          <a:bodyPr/>
          <a:lstStyle/>
          <a:p>
            <a:r>
              <a:rPr lang="en-US" smtClean="0"/>
              <a:t>Specify Project Names in </a:t>
            </a:r>
            <a:br>
              <a:rPr lang="en-US" smtClean="0"/>
            </a:br>
            <a:r>
              <a:rPr lang="en-US" smtClean="0"/>
              <a:t>Work Queue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3403" y="5238794"/>
            <a:ext cx="7817821" cy="7386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 err="1">
                <a:ln>
                  <a:solidFill>
                    <a:srgbClr val="FFFF00"/>
                  </a:solidFill>
                </a:ln>
                <a:solidFill>
                  <a:srgbClr val="FFFF66"/>
                </a:solidFill>
              </a:rPr>
              <a:t>work_queue_specify_name</a:t>
            </a:r>
            <a:r>
              <a:rPr lang="en-US" sz="2400" dirty="0">
                <a:ln>
                  <a:solidFill>
                    <a:srgbClr val="FFFF00"/>
                  </a:solidFill>
                </a:ln>
                <a:solidFill>
                  <a:srgbClr val="FFFF66"/>
                </a:solidFill>
              </a:rPr>
              <a:t> (q, “</a:t>
            </a:r>
            <a:r>
              <a:rPr lang="en-US" sz="2400" dirty="0" err="1">
                <a:ln>
                  <a:solidFill>
                    <a:srgbClr val="FFFF00"/>
                  </a:solidFill>
                </a:ln>
                <a:solidFill>
                  <a:srgbClr val="FFFF66"/>
                </a:solidFill>
              </a:rPr>
              <a:t>ccgrid</a:t>
            </a:r>
            <a:r>
              <a:rPr lang="en-US" sz="2400" dirty="0">
                <a:ln>
                  <a:solidFill>
                    <a:srgbClr val="FFFF00"/>
                  </a:solidFill>
                </a:ln>
                <a:solidFill>
                  <a:srgbClr val="FFFF66"/>
                </a:solidFill>
              </a:rPr>
              <a:t>-tutorial”); </a:t>
            </a:r>
          </a:p>
          <a:p>
            <a:pPr>
              <a:defRPr/>
            </a:pPr>
            <a:endParaRPr lang="en-US" dirty="0">
              <a:solidFill>
                <a:srgbClr val="FFFF66"/>
              </a:solidFill>
            </a:endParaRPr>
          </a:p>
        </p:txBody>
      </p:sp>
      <p:sp>
        <p:nvSpPr>
          <p:cNvPr id="36869" name="Content Placeholder 2"/>
          <p:cNvSpPr txBox="1">
            <a:spLocks/>
          </p:cNvSpPr>
          <p:nvPr/>
        </p:nvSpPr>
        <p:spPr bwMode="auto">
          <a:xfrm>
            <a:off x="609600" y="2743200"/>
            <a:ext cx="7772400" cy="495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endParaRPr lang="en-US" b="1">
              <a:latin typeface="Lucida Console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2743200"/>
            <a:ext cx="7772400" cy="7386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ln>
                  <a:solidFill>
                    <a:srgbClr val="FFFF00"/>
                  </a:solidFill>
                </a:ln>
                <a:solidFill>
                  <a:srgbClr val="FFFF66"/>
                </a:solidFill>
              </a:rPr>
              <a:t>          </a:t>
            </a:r>
            <a:r>
              <a:rPr lang="en-US" sz="2400" dirty="0" err="1">
                <a:ln>
                  <a:solidFill>
                    <a:srgbClr val="FFFF00"/>
                  </a:solidFill>
                </a:ln>
                <a:solidFill>
                  <a:srgbClr val="FFFF66"/>
                </a:solidFill>
              </a:rPr>
              <a:t>q.specify_name</a:t>
            </a:r>
            <a:r>
              <a:rPr lang="en-US" sz="2400" dirty="0">
                <a:ln>
                  <a:solidFill>
                    <a:srgbClr val="FFFF00"/>
                  </a:solidFill>
                </a:ln>
                <a:solidFill>
                  <a:srgbClr val="FFFF66"/>
                </a:solidFill>
              </a:rPr>
              <a:t> (“</a:t>
            </a:r>
            <a:r>
              <a:rPr lang="en-US" sz="2400" dirty="0" err="1">
                <a:ln>
                  <a:solidFill>
                    <a:srgbClr val="FFFF00"/>
                  </a:solidFill>
                </a:ln>
                <a:solidFill>
                  <a:srgbClr val="FFFF66"/>
                </a:solidFill>
              </a:rPr>
              <a:t>ccgrid</a:t>
            </a:r>
            <a:r>
              <a:rPr lang="en-US" sz="2400" dirty="0">
                <a:ln>
                  <a:solidFill>
                    <a:srgbClr val="FFFF00"/>
                  </a:solidFill>
                </a:ln>
                <a:solidFill>
                  <a:srgbClr val="FFFF66"/>
                </a:solidFill>
              </a:rPr>
              <a:t>-tutorial”) </a:t>
            </a:r>
          </a:p>
          <a:p>
            <a:pPr>
              <a:defRPr/>
            </a:pPr>
            <a:endParaRPr lang="en-US" dirty="0">
              <a:solidFill>
                <a:srgbClr val="FFFF66"/>
              </a:solidFill>
            </a:endParaRPr>
          </a:p>
        </p:txBody>
      </p:sp>
      <p:sp>
        <p:nvSpPr>
          <p:cNvPr id="36871" name="Content Placeholder 2"/>
          <p:cNvSpPr txBox="1">
            <a:spLocks/>
          </p:cNvSpPr>
          <p:nvPr/>
        </p:nvSpPr>
        <p:spPr bwMode="auto">
          <a:xfrm>
            <a:off x="609600" y="4008438"/>
            <a:ext cx="7772400" cy="495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endParaRPr lang="en-US" b="1">
              <a:latin typeface="Lucida Console" pitchFamily="49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0" y="4007882"/>
            <a:ext cx="7848600" cy="7386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 err="1">
                <a:ln>
                  <a:solidFill>
                    <a:srgbClr val="FFFF00"/>
                  </a:solidFill>
                </a:ln>
                <a:solidFill>
                  <a:srgbClr val="FFFF66"/>
                </a:solidFill>
              </a:rPr>
              <a:t>work_queue_specify_name</a:t>
            </a:r>
            <a:r>
              <a:rPr lang="en-US" sz="2400" dirty="0">
                <a:ln>
                  <a:solidFill>
                    <a:srgbClr val="FFFF00"/>
                  </a:solidFill>
                </a:ln>
                <a:solidFill>
                  <a:srgbClr val="FFFF66"/>
                </a:solidFill>
              </a:rPr>
              <a:t> ($q, “</a:t>
            </a:r>
            <a:r>
              <a:rPr lang="en-US" sz="2400" dirty="0" err="1">
                <a:ln>
                  <a:solidFill>
                    <a:srgbClr val="FFFF00"/>
                  </a:solidFill>
                </a:ln>
                <a:solidFill>
                  <a:srgbClr val="FFFF66"/>
                </a:solidFill>
              </a:rPr>
              <a:t>ccgrid</a:t>
            </a:r>
            <a:r>
              <a:rPr lang="en-US" sz="2400" dirty="0">
                <a:ln>
                  <a:solidFill>
                    <a:srgbClr val="FFFF00"/>
                  </a:solidFill>
                </a:ln>
                <a:solidFill>
                  <a:srgbClr val="FFFF66"/>
                </a:solidFill>
              </a:rPr>
              <a:t>-tutorial”); </a:t>
            </a:r>
          </a:p>
          <a:p>
            <a:pPr>
              <a:defRPr/>
            </a:pPr>
            <a:endParaRPr lang="en-US" dirty="0">
              <a:solidFill>
                <a:srgbClr val="FFFF66"/>
              </a:solidFill>
            </a:endParaRPr>
          </a:p>
        </p:txBody>
      </p:sp>
      <p:sp>
        <p:nvSpPr>
          <p:cNvPr id="36873" name="TextBox 10"/>
          <p:cNvSpPr txBox="1">
            <a:spLocks noChangeArrowheads="1"/>
          </p:cNvSpPr>
          <p:nvPr/>
        </p:nvSpPr>
        <p:spPr bwMode="auto">
          <a:xfrm>
            <a:off x="609600" y="2312988"/>
            <a:ext cx="3276600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 b="1"/>
              <a:t>Python:</a:t>
            </a:r>
          </a:p>
        </p:txBody>
      </p:sp>
      <p:sp>
        <p:nvSpPr>
          <p:cNvPr id="36874" name="TextBox 11"/>
          <p:cNvSpPr txBox="1">
            <a:spLocks noChangeArrowheads="1"/>
          </p:cNvSpPr>
          <p:nvPr/>
        </p:nvSpPr>
        <p:spPr bwMode="auto">
          <a:xfrm>
            <a:off x="534988" y="3605213"/>
            <a:ext cx="3276600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 b="1"/>
              <a:t>Perl:</a:t>
            </a:r>
          </a:p>
        </p:txBody>
      </p:sp>
      <p:sp>
        <p:nvSpPr>
          <p:cNvPr id="36875" name="TextBox 12"/>
          <p:cNvSpPr txBox="1">
            <a:spLocks noChangeArrowheads="1"/>
          </p:cNvSpPr>
          <p:nvPr/>
        </p:nvSpPr>
        <p:spPr bwMode="auto">
          <a:xfrm>
            <a:off x="534988" y="4808538"/>
            <a:ext cx="3276600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 b="1"/>
              <a:t> C: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805863" cy="50292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dirty="0" smtClean="0"/>
              <a:t>Specify catalog server mode in Work Queue master:</a:t>
            </a:r>
          </a:p>
          <a:p>
            <a:pPr>
              <a:buFont typeface="Arial" charset="0"/>
              <a:buNone/>
            </a:pPr>
            <a:endParaRPr lang="en-US" dirty="0" smtClean="0"/>
          </a:p>
          <a:p>
            <a:pPr>
              <a:buFont typeface="Arial" charset="0"/>
              <a:buNone/>
            </a:pPr>
            <a:endParaRPr lang="en-US" dirty="0" smtClean="0"/>
          </a:p>
          <a:p>
            <a:pPr>
              <a:buFont typeface="Arial" charset="0"/>
              <a:buNone/>
            </a:pPr>
            <a:endParaRPr lang="en-US" dirty="0" smtClean="0"/>
          </a:p>
          <a:p>
            <a:pPr>
              <a:buFont typeface="Arial" charset="0"/>
              <a:buNone/>
            </a:pPr>
            <a:endParaRPr lang="en-US" dirty="0" smtClean="0"/>
          </a:p>
          <a:p>
            <a:pPr>
              <a:buFont typeface="Arial" charset="0"/>
              <a:buNone/>
            </a:pPr>
            <a:r>
              <a:rPr lang="en-US" dirty="0" smtClean="0"/>
              <a:t>     </a:t>
            </a:r>
          </a:p>
        </p:txBody>
      </p:sp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mtClean="0"/>
              <a:t>Advertise Project Names to Catalog Server in Work Queue</a:t>
            </a:r>
          </a:p>
        </p:txBody>
      </p:sp>
      <p:sp>
        <p:nvSpPr>
          <p:cNvPr id="37891" name="Content Placeholder 2"/>
          <p:cNvSpPr txBox="1">
            <a:spLocks/>
          </p:cNvSpPr>
          <p:nvPr/>
        </p:nvSpPr>
        <p:spPr bwMode="auto">
          <a:xfrm>
            <a:off x="152400" y="2792413"/>
            <a:ext cx="8982075" cy="495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endParaRPr lang="en-US" b="1">
              <a:latin typeface="Lucida Console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9635" y="2793087"/>
            <a:ext cx="8695765" cy="6617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 err="1">
                <a:ln>
                  <a:solidFill>
                    <a:srgbClr val="FFFF00"/>
                  </a:solidFill>
                </a:ln>
                <a:solidFill>
                  <a:srgbClr val="FFFF66"/>
                </a:solidFill>
              </a:rPr>
              <a:t>q.specify_master_mode</a:t>
            </a:r>
            <a:r>
              <a:rPr lang="en-US" sz="2000" dirty="0">
                <a:ln>
                  <a:solidFill>
                    <a:srgbClr val="FFFF00"/>
                  </a:solidFill>
                </a:ln>
                <a:solidFill>
                  <a:srgbClr val="FFFF66"/>
                </a:solidFill>
              </a:rPr>
              <a:t> (WORK_QUEUE_MASTER_MODE_CATALOG) </a:t>
            </a:r>
          </a:p>
          <a:p>
            <a:pPr>
              <a:defRPr/>
            </a:pPr>
            <a:endParaRPr lang="en-US" sz="1700" dirty="0">
              <a:solidFill>
                <a:srgbClr val="FFFF66"/>
              </a:solidFill>
            </a:endParaRPr>
          </a:p>
        </p:txBody>
      </p:sp>
      <p:sp>
        <p:nvSpPr>
          <p:cNvPr id="37893" name="Content Placeholder 2"/>
          <p:cNvSpPr txBox="1">
            <a:spLocks/>
          </p:cNvSpPr>
          <p:nvPr/>
        </p:nvSpPr>
        <p:spPr bwMode="auto">
          <a:xfrm>
            <a:off x="152400" y="4102100"/>
            <a:ext cx="8982075" cy="495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endParaRPr lang="en-US" b="1">
              <a:latin typeface="Lucida Console" pitchFamily="49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9379" y="4101643"/>
            <a:ext cx="1059180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n>
                  <a:solidFill>
                    <a:srgbClr val="FFFF00"/>
                  </a:solidFill>
                </a:ln>
                <a:solidFill>
                  <a:srgbClr val="FFFF66"/>
                </a:solidFill>
              </a:rPr>
              <a:t>work_queue_specify_master_mode</a:t>
            </a:r>
            <a:r>
              <a:rPr lang="en-US" dirty="0">
                <a:ln>
                  <a:solidFill>
                    <a:srgbClr val="FFFF00"/>
                  </a:solidFill>
                </a:ln>
                <a:solidFill>
                  <a:srgbClr val="FFFF66"/>
                </a:solidFill>
              </a:rPr>
              <a:t>($</a:t>
            </a:r>
            <a:r>
              <a:rPr lang="en-US" dirty="0" err="1">
                <a:ln>
                  <a:solidFill>
                    <a:srgbClr val="FFFF00"/>
                  </a:solidFill>
                </a:ln>
                <a:solidFill>
                  <a:srgbClr val="FFFF66"/>
                </a:solidFill>
              </a:rPr>
              <a:t>q</a:t>
            </a:r>
            <a:r>
              <a:rPr lang="en-US" dirty="0" err="1" smtClean="0">
                <a:ln>
                  <a:solidFill>
                    <a:srgbClr val="FFFF00"/>
                  </a:solidFill>
                </a:ln>
                <a:solidFill>
                  <a:srgbClr val="FFFF66"/>
                </a:solidFill>
              </a:rPr>
              <a:t>,$WORK_QUEUE_MASTER_MODE_CATALOG</a:t>
            </a:r>
            <a:r>
              <a:rPr lang="en-US" dirty="0">
                <a:ln>
                  <a:solidFill>
                    <a:srgbClr val="FFFF00"/>
                  </a:solidFill>
                </a:ln>
                <a:solidFill>
                  <a:srgbClr val="FFFF66"/>
                </a:solidFill>
              </a:rPr>
              <a:t>); </a:t>
            </a:r>
            <a:endParaRPr lang="en-US" dirty="0">
              <a:solidFill>
                <a:srgbClr val="FFFF66"/>
              </a:solidFill>
            </a:endParaRPr>
          </a:p>
        </p:txBody>
      </p:sp>
      <p:sp>
        <p:nvSpPr>
          <p:cNvPr id="37895" name="TextBox 3"/>
          <p:cNvSpPr txBox="1">
            <a:spLocks noChangeArrowheads="1"/>
          </p:cNvSpPr>
          <p:nvPr/>
        </p:nvSpPr>
        <p:spPr bwMode="auto">
          <a:xfrm>
            <a:off x="533400" y="2362200"/>
            <a:ext cx="32766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 b="1"/>
              <a:t>Python:</a:t>
            </a:r>
          </a:p>
        </p:txBody>
      </p:sp>
      <p:sp>
        <p:nvSpPr>
          <p:cNvPr id="37896" name="TextBox 10"/>
          <p:cNvSpPr txBox="1">
            <a:spLocks noChangeArrowheads="1"/>
          </p:cNvSpPr>
          <p:nvPr/>
        </p:nvSpPr>
        <p:spPr bwMode="auto">
          <a:xfrm>
            <a:off x="534988" y="3621088"/>
            <a:ext cx="3276600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 b="1"/>
              <a:t>Perl:</a:t>
            </a:r>
          </a:p>
        </p:txBody>
      </p:sp>
      <p:sp>
        <p:nvSpPr>
          <p:cNvPr id="37897" name="Content Placeholder 2"/>
          <p:cNvSpPr txBox="1">
            <a:spLocks/>
          </p:cNvSpPr>
          <p:nvPr/>
        </p:nvSpPr>
        <p:spPr bwMode="auto">
          <a:xfrm>
            <a:off x="152400" y="5335588"/>
            <a:ext cx="8982075" cy="495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endParaRPr lang="en-US" b="1">
              <a:latin typeface="Lucida Console" pitchFamily="49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9379" y="5336017"/>
            <a:ext cx="9481821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n>
                  <a:solidFill>
                    <a:srgbClr val="FFFF00"/>
                  </a:solidFill>
                </a:ln>
                <a:solidFill>
                  <a:srgbClr val="FFFF66"/>
                </a:solidFill>
              </a:rPr>
              <a:t>work_queue_specify_master_mode</a:t>
            </a:r>
            <a:r>
              <a:rPr lang="en-US" dirty="0">
                <a:ln>
                  <a:solidFill>
                    <a:srgbClr val="FFFF00"/>
                  </a:solidFill>
                </a:ln>
                <a:solidFill>
                  <a:srgbClr val="FFFF66"/>
                </a:solidFill>
              </a:rPr>
              <a:t>(q, WORK_QUEUE_MASTER_MODE_CATALOG); </a:t>
            </a:r>
            <a:endParaRPr lang="en-US" dirty="0">
              <a:solidFill>
                <a:srgbClr val="FFFF66"/>
              </a:solidFill>
            </a:endParaRPr>
          </a:p>
        </p:txBody>
      </p:sp>
      <p:sp>
        <p:nvSpPr>
          <p:cNvPr id="37899" name="TextBox 15"/>
          <p:cNvSpPr txBox="1">
            <a:spLocks noChangeArrowheads="1"/>
          </p:cNvSpPr>
          <p:nvPr/>
        </p:nvSpPr>
        <p:spPr bwMode="auto">
          <a:xfrm>
            <a:off x="457200" y="4902200"/>
            <a:ext cx="32766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 b="1"/>
              <a:t> C: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Start Workers with Project Names</a:t>
            </a:r>
          </a:p>
        </p:txBody>
      </p:sp>
      <p:sp>
        <p:nvSpPr>
          <p:cNvPr id="39938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029200"/>
          </a:xfrm>
        </p:spPr>
        <p:txBody>
          <a:bodyPr/>
          <a:lstStyle/>
          <a:p>
            <a:pPr>
              <a:buFont typeface="Arial" charset="0"/>
              <a:buNone/>
            </a:pPr>
            <a:endParaRPr lang="en-US" smtClean="0"/>
          </a:p>
          <a:p>
            <a:pPr>
              <a:buFont typeface="Arial" charset="0"/>
              <a:buNone/>
            </a:pPr>
            <a:r>
              <a:rPr lang="en-US" smtClean="0"/>
              <a:t>Start one worker:</a:t>
            </a:r>
          </a:p>
          <a:p>
            <a:pPr>
              <a:buFont typeface="Arial" charset="0"/>
              <a:buNone/>
            </a:pPr>
            <a:r>
              <a:rPr lang="en-US" smtClean="0">
                <a:solidFill>
                  <a:srgbClr val="FFFF66"/>
                </a:solidFill>
              </a:rPr>
              <a:t>work_queue_worker  -a -N ccgrid-tutorial</a:t>
            </a:r>
          </a:p>
          <a:p>
            <a:pPr>
              <a:buFont typeface="Arial" charset="0"/>
              <a:buNone/>
            </a:pPr>
            <a:endParaRPr lang="en-US" smtClean="0"/>
          </a:p>
          <a:p>
            <a:pPr>
              <a:buFont typeface="Arial" charset="0"/>
              <a:buNone/>
            </a:pPr>
            <a:r>
              <a:rPr lang="en-US" smtClean="0"/>
              <a:t>Start many workers:</a:t>
            </a:r>
          </a:p>
          <a:p>
            <a:pPr>
              <a:buFont typeface="Arial" charset="0"/>
              <a:buNone/>
            </a:pPr>
            <a:r>
              <a:rPr lang="en-US" smtClean="0">
                <a:solidFill>
                  <a:srgbClr val="FFFF66"/>
                </a:solidFill>
              </a:rPr>
              <a:t>torque_submit_workers –a –N ccgrid-tutorial  </a:t>
            </a:r>
            <a:r>
              <a:rPr lang="en-US" b="1" smtClean="0">
                <a:solidFill>
                  <a:srgbClr val="FFFF66"/>
                </a:solidFill>
              </a:rPr>
              <a:t>5</a:t>
            </a:r>
          </a:p>
          <a:p>
            <a:pPr>
              <a:buFont typeface="Arial" charset="0"/>
              <a:buNone/>
            </a:pPr>
            <a:r>
              <a:rPr lang="en-US" smtClean="0">
                <a:solidFill>
                  <a:srgbClr val="FFFF66"/>
                </a:solidFill>
              </a:rPr>
              <a:t>condor_submit_workers –a –N ccgrid-tutorial  </a:t>
            </a:r>
            <a:r>
              <a:rPr lang="en-US" b="1" smtClean="0">
                <a:solidFill>
                  <a:srgbClr val="FFFF66"/>
                </a:solidFill>
              </a:rPr>
              <a:t>5</a:t>
            </a:r>
          </a:p>
          <a:p>
            <a:pPr>
              <a:buFont typeface="Arial" charset="0"/>
              <a:buNone/>
            </a:pPr>
            <a:endParaRPr lang="en-US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171" y="2560638"/>
            <a:ext cx="8229600" cy="1143000"/>
          </a:xfrm>
        </p:spPr>
        <p:txBody>
          <a:bodyPr/>
          <a:lstStyle/>
          <a:p>
            <a:r>
              <a:rPr lang="en-US" dirty="0" smtClean="0"/>
              <a:t>Advanced Features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534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Content Placeholder 2"/>
          <p:cNvSpPr>
            <a:spLocks noGrp="1"/>
          </p:cNvSpPr>
          <p:nvPr>
            <p:ph idx="4294967295"/>
          </p:nvPr>
        </p:nvSpPr>
        <p:spPr>
          <a:xfrm>
            <a:off x="457200" y="1371600"/>
            <a:ext cx="8305800" cy="5410200"/>
          </a:xfrm>
        </p:spPr>
        <p:txBody>
          <a:bodyPr/>
          <a:lstStyle/>
          <a:p>
            <a:r>
              <a:rPr lang="en-US" sz="2600" dirty="0" smtClean="0"/>
              <a:t>The Work Queue task structure contains information about the task and its execution. </a:t>
            </a:r>
          </a:p>
          <a:p>
            <a:r>
              <a:rPr lang="en-US" sz="2600" dirty="0" smtClean="0"/>
              <a:t>The following information is available in the task structure:</a:t>
            </a:r>
          </a:p>
          <a:p>
            <a:pPr lvl="1"/>
            <a:r>
              <a:rPr lang="en-US" dirty="0" smtClean="0"/>
              <a:t>Task command (command line arguments)</a:t>
            </a:r>
          </a:p>
          <a:p>
            <a:pPr lvl="1"/>
            <a:r>
              <a:rPr lang="en-US" dirty="0" smtClean="0"/>
              <a:t>Task output (</a:t>
            </a:r>
            <a:r>
              <a:rPr lang="en-US" dirty="0" err="1" smtClean="0"/>
              <a:t>stdout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Task return status (exit code of command)</a:t>
            </a:r>
          </a:p>
          <a:p>
            <a:pPr lvl="1"/>
            <a:r>
              <a:rPr lang="en-US" dirty="0" smtClean="0"/>
              <a:t>Task host (hostname and port on which it ran)</a:t>
            </a:r>
          </a:p>
          <a:p>
            <a:pPr lvl="1"/>
            <a:r>
              <a:rPr lang="en-US" dirty="0" smtClean="0"/>
              <a:t>Task submit time, Task completion time</a:t>
            </a:r>
          </a:p>
          <a:p>
            <a:pPr lvl="1"/>
            <a:r>
              <a:rPr lang="en-US" dirty="0" smtClean="0"/>
              <a:t>Task execution time (command)</a:t>
            </a:r>
          </a:p>
          <a:p>
            <a:pPr lvl="1"/>
            <a:r>
              <a:rPr lang="en-US" dirty="0" smtClean="0"/>
              <a:t>And more..</a:t>
            </a:r>
          </a:p>
          <a:p>
            <a:pPr marL="457200" lvl="1" indent="0">
              <a:buNone/>
            </a:pPr>
            <a:endParaRPr lang="en-US" dirty="0" smtClean="0"/>
          </a:p>
          <a:p>
            <a:pPr>
              <a:buFont typeface="Arial" charset="0"/>
              <a:buNone/>
            </a:pPr>
            <a:endParaRPr lang="en-US" dirty="0" smtClean="0"/>
          </a:p>
          <a:p>
            <a:pPr>
              <a:buFont typeface="Arial" charset="0"/>
              <a:buNone/>
            </a:pPr>
            <a:r>
              <a:rPr lang="en-US" dirty="0" smtClean="0"/>
              <a:t>      </a:t>
            </a:r>
          </a:p>
        </p:txBody>
      </p:sp>
      <p:sp>
        <p:nvSpPr>
          <p:cNvPr id="57347" name="Title 1"/>
          <p:cNvSpPr>
            <a:spLocks noGrp="1"/>
          </p:cNvSpPr>
          <p:nvPr>
            <p:ph type="title" idx="4294967295"/>
          </p:nvPr>
        </p:nvSpPr>
        <p:spPr>
          <a:xfrm>
            <a:off x="457200" y="152400"/>
            <a:ext cx="8229600" cy="1066800"/>
          </a:xfrm>
        </p:spPr>
        <p:txBody>
          <a:bodyPr/>
          <a:lstStyle/>
          <a:p>
            <a:r>
              <a:rPr lang="en-US" dirty="0" smtClean="0"/>
              <a:t>Work Queue Task Structure</a:t>
            </a:r>
          </a:p>
        </p:txBody>
      </p:sp>
    </p:spTree>
    <p:extLst>
      <p:ext uri="{BB962C8B-B14F-4D97-AF65-F5344CB8AC3E}">
        <p14:creationId xmlns:p14="http://schemas.microsoft.com/office/powerpoint/2010/main" val="2582059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 idx="4294967295"/>
          </p:nvPr>
        </p:nvSpPr>
        <p:spPr>
          <a:xfrm>
            <a:off x="381000" y="2209800"/>
            <a:ext cx="8305800" cy="1828800"/>
          </a:xfrm>
        </p:spPr>
        <p:txBody>
          <a:bodyPr/>
          <a:lstStyle/>
          <a:p>
            <a:pPr eaLnBrk="1" hangingPunct="1"/>
            <a:r>
              <a:rPr lang="en-US" sz="4000" smtClean="0"/>
              <a:t>Use Work Queue!</a:t>
            </a:r>
            <a:br>
              <a:rPr lang="en-US" sz="4000" smtClean="0"/>
            </a:br>
            <a:r>
              <a:rPr lang="en-US" sz="4000" smtClean="0"/>
              <a:t/>
            </a:r>
            <a:br>
              <a:rPr lang="en-US" sz="4000" smtClean="0"/>
            </a:br>
            <a:endParaRPr lang="en-US" sz="4000" smtClean="0"/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276600" y="3124200"/>
            <a:ext cx="3200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API available for:</a:t>
            </a:r>
          </a:p>
          <a:p>
            <a:pPr lvl="1">
              <a:lnSpc>
                <a:spcPct val="90000"/>
              </a:lnSpc>
              <a:spcBef>
                <a:spcPct val="35000"/>
              </a:spcBef>
              <a:buFontTx/>
              <a:buChar char="•"/>
            </a:pPr>
            <a:r>
              <a:rPr lang="en-US" sz="2400" b="1"/>
              <a:t>  Python</a:t>
            </a:r>
          </a:p>
          <a:p>
            <a:pPr lvl="1">
              <a:lnSpc>
                <a:spcPct val="90000"/>
              </a:lnSpc>
              <a:spcBef>
                <a:spcPct val="35000"/>
              </a:spcBef>
              <a:buFontTx/>
              <a:buChar char="•"/>
            </a:pPr>
            <a:r>
              <a:rPr lang="en-US" sz="2400" b="1"/>
              <a:t>  C</a:t>
            </a:r>
          </a:p>
          <a:p>
            <a:pPr lvl="1">
              <a:lnSpc>
                <a:spcPct val="90000"/>
              </a:lnSpc>
              <a:spcBef>
                <a:spcPct val="35000"/>
              </a:spcBef>
              <a:buFontTx/>
              <a:buChar char="•"/>
            </a:pPr>
            <a:r>
              <a:rPr lang="en-US" sz="2400" b="1"/>
              <a:t>  Perl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Content Placeholder 2"/>
          <p:cNvSpPr>
            <a:spLocks noGrp="1"/>
          </p:cNvSpPr>
          <p:nvPr>
            <p:ph idx="1"/>
          </p:nvPr>
        </p:nvSpPr>
        <p:spPr>
          <a:xfrm>
            <a:off x="438150" y="1371600"/>
            <a:ext cx="8197850" cy="5029200"/>
          </a:xfrm>
        </p:spPr>
        <p:txBody>
          <a:bodyPr/>
          <a:lstStyle/>
          <a:p>
            <a:pPr>
              <a:buFont typeface="Arial" charset="0"/>
              <a:buNone/>
            </a:pPr>
            <a:endParaRPr lang="en-US" smtClean="0"/>
          </a:p>
          <a:p>
            <a:pPr>
              <a:buFont typeface="Arial" charset="0"/>
              <a:buNone/>
            </a:pPr>
            <a:endParaRPr lang="en-US" smtClean="0"/>
          </a:p>
          <a:p>
            <a:pPr>
              <a:buFont typeface="Arial" charset="0"/>
              <a:buNone/>
            </a:pPr>
            <a:r>
              <a:rPr lang="en-US" smtClean="0"/>
              <a:t>      </a:t>
            </a:r>
          </a:p>
        </p:txBody>
      </p:sp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323403" y="76200"/>
            <a:ext cx="8751737" cy="1066800"/>
          </a:xfrm>
        </p:spPr>
        <p:txBody>
          <a:bodyPr/>
          <a:lstStyle/>
          <a:p>
            <a:r>
              <a:rPr lang="en-US" dirty="0" smtClean="0"/>
              <a:t>Accessing Work Queue Task structure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8606" y="1516063"/>
            <a:ext cx="9086906" cy="111593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endParaRPr lang="en-US" b="1">
              <a:latin typeface="Lucida Console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581" y="1524000"/>
            <a:ext cx="8588019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200" dirty="0">
                <a:ln>
                  <a:solidFill>
                    <a:srgbClr val="FFFF00"/>
                  </a:solidFill>
                </a:ln>
                <a:solidFill>
                  <a:srgbClr val="FFFF66"/>
                </a:solidFill>
              </a:rPr>
              <a:t> </a:t>
            </a:r>
            <a:r>
              <a:rPr lang="en-US" sz="2200" dirty="0" smtClean="0">
                <a:ln>
                  <a:solidFill>
                    <a:srgbClr val="FFFF00"/>
                  </a:solidFill>
                </a:ln>
                <a:solidFill>
                  <a:srgbClr val="FFFF66"/>
                </a:solidFill>
              </a:rPr>
              <a:t># After ‘t’  has been retrieved through </a:t>
            </a:r>
            <a:r>
              <a:rPr lang="en-US" sz="2200" dirty="0" err="1" smtClean="0">
                <a:ln>
                  <a:solidFill>
                    <a:srgbClr val="FFFF00"/>
                  </a:solidFill>
                </a:ln>
                <a:solidFill>
                  <a:srgbClr val="FFFF66"/>
                </a:solidFill>
              </a:rPr>
              <a:t>q.wait</a:t>
            </a:r>
            <a:r>
              <a:rPr lang="en-US" sz="2200" dirty="0" smtClean="0">
                <a:ln>
                  <a:solidFill>
                    <a:srgbClr val="FFFF00"/>
                  </a:solidFill>
                </a:ln>
                <a:solidFill>
                  <a:srgbClr val="FFFF66"/>
                </a:solidFill>
              </a:rPr>
              <a:t>()</a:t>
            </a:r>
          </a:p>
          <a:p>
            <a:pPr>
              <a:defRPr/>
            </a:pPr>
            <a:r>
              <a:rPr lang="en-US" sz="2200" dirty="0">
                <a:ln>
                  <a:solidFill>
                    <a:srgbClr val="FFFF00"/>
                  </a:solidFill>
                </a:ln>
                <a:solidFill>
                  <a:srgbClr val="FFFF66"/>
                </a:solidFill>
              </a:rPr>
              <a:t> </a:t>
            </a:r>
            <a:r>
              <a:rPr lang="en-US" sz="2200" dirty="0" smtClean="0">
                <a:ln>
                  <a:solidFill>
                    <a:srgbClr val="FFFF00"/>
                  </a:solidFill>
                </a:ln>
                <a:solidFill>
                  <a:srgbClr val="FFFF66"/>
                </a:solidFill>
              </a:rPr>
              <a:t>print % </a:t>
            </a:r>
            <a:r>
              <a:rPr lang="en-US" sz="2200" dirty="0" err="1" smtClean="0">
                <a:ln>
                  <a:solidFill>
                    <a:srgbClr val="FFFF00"/>
                  </a:solidFill>
                </a:ln>
                <a:solidFill>
                  <a:srgbClr val="FFFF66"/>
                </a:solidFill>
              </a:rPr>
              <a:t>t.output</a:t>
            </a:r>
            <a:endParaRPr lang="en-US" sz="2200" dirty="0" smtClean="0">
              <a:ln>
                <a:solidFill>
                  <a:srgbClr val="FFFF00"/>
                </a:solidFill>
              </a:ln>
              <a:solidFill>
                <a:srgbClr val="FFFF66"/>
              </a:solidFill>
            </a:endParaRPr>
          </a:p>
          <a:p>
            <a:pPr>
              <a:defRPr/>
            </a:pPr>
            <a:r>
              <a:rPr lang="en-US" sz="2200" dirty="0" smtClean="0">
                <a:ln>
                  <a:solidFill>
                    <a:srgbClr val="FFFF00"/>
                  </a:solidFill>
                </a:ln>
                <a:solidFill>
                  <a:srgbClr val="FFFF66"/>
                </a:solidFill>
              </a:rPr>
              <a:t> print  % </a:t>
            </a:r>
            <a:r>
              <a:rPr lang="en-US" sz="2200" dirty="0" err="1" smtClean="0">
                <a:ln>
                  <a:solidFill>
                    <a:srgbClr val="FFFF00"/>
                  </a:solidFill>
                </a:ln>
                <a:solidFill>
                  <a:srgbClr val="FFFF66"/>
                </a:solidFill>
              </a:rPr>
              <a:t>t.host</a:t>
            </a:r>
            <a:endParaRPr lang="en-US" dirty="0">
              <a:solidFill>
                <a:srgbClr val="FFFF66"/>
              </a:solidFill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13281" y="1084263"/>
            <a:ext cx="31813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 b="1" dirty="0"/>
              <a:t>Python: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14344" y="3368284"/>
            <a:ext cx="9103826" cy="119131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endParaRPr lang="en-US" b="1">
              <a:latin typeface="Lucida Console" pitchFamily="49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851" y="3451607"/>
            <a:ext cx="905525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200" dirty="0" smtClean="0">
                <a:ln>
                  <a:solidFill>
                    <a:srgbClr val="FFFF00"/>
                  </a:solidFill>
                </a:ln>
                <a:solidFill>
                  <a:srgbClr val="FFFF66"/>
                </a:solidFill>
              </a:rPr>
              <a:t># After ‘t’ has been retrieved through </a:t>
            </a:r>
            <a:r>
              <a:rPr lang="en-US" sz="2200" dirty="0" err="1" smtClean="0">
                <a:ln>
                  <a:solidFill>
                    <a:srgbClr val="FFFF00"/>
                  </a:solidFill>
                </a:ln>
                <a:solidFill>
                  <a:srgbClr val="FFFF66"/>
                </a:solidFill>
              </a:rPr>
              <a:t>work_queue_wait</a:t>
            </a:r>
            <a:r>
              <a:rPr lang="en-US" sz="2200" dirty="0" smtClean="0">
                <a:ln>
                  <a:solidFill>
                    <a:srgbClr val="FFFF00"/>
                  </a:solidFill>
                </a:ln>
                <a:solidFill>
                  <a:srgbClr val="FFFF66"/>
                </a:solidFill>
              </a:rPr>
              <a:t>()</a:t>
            </a:r>
          </a:p>
          <a:p>
            <a:pPr>
              <a:defRPr/>
            </a:pPr>
            <a:r>
              <a:rPr lang="en-US" sz="2200" dirty="0">
                <a:ln>
                  <a:solidFill>
                    <a:srgbClr val="FFFF00"/>
                  </a:solidFill>
                </a:ln>
                <a:solidFill>
                  <a:srgbClr val="FFFF66"/>
                </a:solidFill>
              </a:rPr>
              <a:t>p</a:t>
            </a:r>
            <a:r>
              <a:rPr lang="en-US" sz="2200" dirty="0" smtClean="0">
                <a:ln>
                  <a:solidFill>
                    <a:srgbClr val="FFFF00"/>
                  </a:solidFill>
                </a:ln>
                <a:solidFill>
                  <a:srgbClr val="FFFF66"/>
                </a:solidFill>
              </a:rPr>
              <a:t>rint “$t-&gt;{output}\n”;</a:t>
            </a:r>
          </a:p>
          <a:p>
            <a:pPr>
              <a:defRPr/>
            </a:pPr>
            <a:r>
              <a:rPr lang="en-US" sz="2200" dirty="0" smtClean="0">
                <a:ln>
                  <a:solidFill>
                    <a:srgbClr val="FFFF00"/>
                  </a:solidFill>
                </a:ln>
                <a:solidFill>
                  <a:srgbClr val="FFFF66"/>
                </a:solidFill>
              </a:rPr>
              <a:t>print “$t-&gt;{host})\n”: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84269" y="2968403"/>
            <a:ext cx="31813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 b="1" dirty="0"/>
              <a:t>Perl: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5549" y="5234400"/>
            <a:ext cx="9103826" cy="114965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endParaRPr lang="en-US" b="1">
              <a:latin typeface="Lucida Console" pitchFamily="49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056" y="5276062"/>
            <a:ext cx="905525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200" dirty="0" smtClean="0">
                <a:ln>
                  <a:solidFill>
                    <a:srgbClr val="FFFF00"/>
                  </a:solidFill>
                </a:ln>
                <a:solidFill>
                  <a:srgbClr val="FFFF66"/>
                </a:solidFill>
              </a:rPr>
              <a:t>// After ‘t’ has been retrieved through </a:t>
            </a:r>
            <a:r>
              <a:rPr lang="en-US" sz="2200" dirty="0" err="1" smtClean="0">
                <a:ln>
                  <a:solidFill>
                    <a:srgbClr val="FFFF00"/>
                  </a:solidFill>
                </a:ln>
                <a:solidFill>
                  <a:srgbClr val="FFFF66"/>
                </a:solidFill>
              </a:rPr>
              <a:t>work_queue_wait</a:t>
            </a:r>
            <a:r>
              <a:rPr lang="en-US" sz="2200" dirty="0" smtClean="0">
                <a:ln>
                  <a:solidFill>
                    <a:srgbClr val="FFFF00"/>
                  </a:solidFill>
                </a:ln>
                <a:solidFill>
                  <a:srgbClr val="FFFF66"/>
                </a:solidFill>
              </a:rPr>
              <a:t>()</a:t>
            </a:r>
          </a:p>
          <a:p>
            <a:pPr>
              <a:defRPr/>
            </a:pPr>
            <a:r>
              <a:rPr lang="en-US" sz="2200" dirty="0" err="1" smtClean="0">
                <a:ln>
                  <a:solidFill>
                    <a:srgbClr val="FFFF00"/>
                  </a:solidFill>
                </a:ln>
                <a:solidFill>
                  <a:srgbClr val="FFFF66"/>
                </a:solidFill>
              </a:rPr>
              <a:t>printf</a:t>
            </a:r>
            <a:r>
              <a:rPr lang="en-US" sz="2200" dirty="0" smtClean="0">
                <a:ln>
                  <a:solidFill>
                    <a:srgbClr val="FFFF00"/>
                  </a:solidFill>
                </a:ln>
                <a:solidFill>
                  <a:srgbClr val="FFFF66"/>
                </a:solidFill>
              </a:rPr>
              <a:t> (“%s\n”, t-&gt;output);</a:t>
            </a:r>
          </a:p>
          <a:p>
            <a:pPr>
              <a:defRPr/>
            </a:pPr>
            <a:r>
              <a:rPr lang="en-US" sz="2200" dirty="0" err="1" smtClean="0">
                <a:ln>
                  <a:solidFill>
                    <a:srgbClr val="FFFF00"/>
                  </a:solidFill>
                </a:ln>
                <a:solidFill>
                  <a:srgbClr val="FFFF66"/>
                </a:solidFill>
              </a:rPr>
              <a:t>printf</a:t>
            </a:r>
            <a:r>
              <a:rPr lang="en-US" sz="2200" dirty="0" smtClean="0">
                <a:ln>
                  <a:solidFill>
                    <a:srgbClr val="FFFF00"/>
                  </a:solidFill>
                </a:ln>
                <a:solidFill>
                  <a:srgbClr val="FFFF66"/>
                </a:solidFill>
              </a:rPr>
              <a:t> (“%s\n”, t-&gt;host):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684269" y="4835102"/>
            <a:ext cx="31813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 b="1" dirty="0" smtClean="0"/>
              <a:t>C:</a:t>
            </a: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2308532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/>
      <p:bldP spid="9" grpId="0" animBg="1"/>
      <p:bldP spid="12" grpId="0"/>
      <p:bldP spid="16" grpId="0" animBg="1"/>
      <p:bldP spid="1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52400" y="1143000"/>
            <a:ext cx="8824913" cy="54864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600" smtClean="0"/>
              <a:t>Work Queue collects statistics on tasks &amp; workers during run time</a:t>
            </a:r>
          </a:p>
          <a:p>
            <a:pPr>
              <a:lnSpc>
                <a:spcPct val="90000"/>
              </a:lnSpc>
            </a:pPr>
            <a:r>
              <a:rPr lang="en-US" sz="2600" smtClean="0"/>
              <a:t>The statistics can be retrieved anytime during run time</a:t>
            </a:r>
          </a:p>
          <a:p>
            <a:pPr>
              <a:lnSpc>
                <a:spcPct val="90000"/>
              </a:lnSpc>
            </a:pPr>
            <a:r>
              <a:rPr lang="en-US" sz="2600" smtClean="0">
                <a:solidFill>
                  <a:srgbClr val="FFFF00"/>
                </a:solidFill>
              </a:rPr>
              <a:t>Global statistics</a:t>
            </a:r>
          </a:p>
          <a:p>
            <a:pPr lvl="1">
              <a:lnSpc>
                <a:spcPct val="90000"/>
              </a:lnSpc>
            </a:pPr>
            <a:r>
              <a:rPr lang="en-US" sz="2200" smtClean="0"/>
              <a:t>Total bytes sent, Total send time</a:t>
            </a:r>
          </a:p>
          <a:p>
            <a:pPr lvl="1">
              <a:lnSpc>
                <a:spcPct val="90000"/>
              </a:lnSpc>
            </a:pPr>
            <a:r>
              <a:rPr lang="en-US" sz="2200" smtClean="0"/>
              <a:t>Total bytes received, Total receive time</a:t>
            </a:r>
          </a:p>
          <a:p>
            <a:pPr lvl="1">
              <a:lnSpc>
                <a:spcPct val="90000"/>
              </a:lnSpc>
            </a:pPr>
            <a:r>
              <a:rPr lang="en-US" sz="2200" smtClean="0"/>
              <a:t>Total tasks dispatched, Total tasks complete</a:t>
            </a:r>
          </a:p>
          <a:p>
            <a:pPr lvl="1">
              <a:lnSpc>
                <a:spcPct val="90000"/>
              </a:lnSpc>
            </a:pPr>
            <a:r>
              <a:rPr lang="en-US" sz="2200" smtClean="0"/>
              <a:t>Total workers joined, Total workers removed</a:t>
            </a:r>
          </a:p>
          <a:p>
            <a:pPr>
              <a:lnSpc>
                <a:spcPct val="90000"/>
              </a:lnSpc>
            </a:pPr>
            <a:r>
              <a:rPr lang="en-US" sz="2600" smtClean="0">
                <a:solidFill>
                  <a:srgbClr val="FFFF00"/>
                </a:solidFill>
              </a:rPr>
              <a:t>Statistics on Tasks</a:t>
            </a:r>
          </a:p>
          <a:p>
            <a:pPr lvl="1">
              <a:lnSpc>
                <a:spcPct val="90000"/>
              </a:lnSpc>
            </a:pPr>
            <a:r>
              <a:rPr lang="en-US" sz="2200" smtClean="0"/>
              <a:t>Tasks running, Tasks complete, Tasks waiting</a:t>
            </a:r>
          </a:p>
          <a:p>
            <a:pPr>
              <a:lnSpc>
                <a:spcPct val="90000"/>
              </a:lnSpc>
            </a:pPr>
            <a:r>
              <a:rPr lang="en-US" sz="2600" smtClean="0">
                <a:solidFill>
                  <a:srgbClr val="FFFF00"/>
                </a:solidFill>
              </a:rPr>
              <a:t>Statistics on Workers</a:t>
            </a:r>
          </a:p>
          <a:p>
            <a:pPr lvl="1">
              <a:lnSpc>
                <a:spcPct val="90000"/>
              </a:lnSpc>
            </a:pPr>
            <a:r>
              <a:rPr lang="en-US" sz="2200" smtClean="0"/>
              <a:t>Workers ready, workers busy, workers cancelling</a:t>
            </a:r>
          </a:p>
          <a:p>
            <a:pPr>
              <a:lnSpc>
                <a:spcPct val="90000"/>
              </a:lnSpc>
            </a:pPr>
            <a:r>
              <a:rPr lang="en-US" sz="2600" smtClean="0"/>
              <a:t>And more…</a:t>
            </a:r>
          </a:p>
        </p:txBody>
      </p:sp>
      <p:sp>
        <p:nvSpPr>
          <p:cNvPr id="53251" name="Title 1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r>
              <a:rPr lang="en-US" smtClean="0"/>
              <a:t>Work Queue Statistics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Content Placeholder 2"/>
          <p:cNvSpPr>
            <a:spLocks noGrp="1"/>
          </p:cNvSpPr>
          <p:nvPr>
            <p:ph idx="4294967295"/>
          </p:nvPr>
        </p:nvSpPr>
        <p:spPr>
          <a:xfrm>
            <a:off x="457200" y="1371600"/>
            <a:ext cx="8197850" cy="5029200"/>
          </a:xfrm>
        </p:spPr>
        <p:txBody>
          <a:bodyPr/>
          <a:lstStyle/>
          <a:p>
            <a:r>
              <a:rPr lang="en-US" sz="2600" dirty="0" smtClean="0"/>
              <a:t>You can access the Work Queue statistics anytime during run time as follows:</a:t>
            </a:r>
          </a:p>
          <a:p>
            <a:pPr>
              <a:buFont typeface="Arial" charset="0"/>
              <a:buNone/>
            </a:pPr>
            <a:endParaRPr lang="en-US" dirty="0" smtClean="0"/>
          </a:p>
          <a:p>
            <a:pPr>
              <a:buFont typeface="Arial" charset="0"/>
              <a:buNone/>
            </a:pPr>
            <a:endParaRPr lang="en-US" dirty="0" smtClean="0"/>
          </a:p>
          <a:p>
            <a:pPr>
              <a:buFont typeface="Arial" charset="0"/>
              <a:buNone/>
            </a:pPr>
            <a:r>
              <a:rPr lang="en-US" dirty="0" smtClean="0"/>
              <a:t>      </a:t>
            </a:r>
          </a:p>
        </p:txBody>
      </p:sp>
      <p:sp>
        <p:nvSpPr>
          <p:cNvPr id="57347" name="Title 1"/>
          <p:cNvSpPr>
            <a:spLocks noGrp="1"/>
          </p:cNvSpPr>
          <p:nvPr>
            <p:ph type="title" idx="4294967295"/>
          </p:nvPr>
        </p:nvSpPr>
        <p:spPr>
          <a:xfrm>
            <a:off x="457200" y="152400"/>
            <a:ext cx="8229600" cy="1066800"/>
          </a:xfrm>
        </p:spPr>
        <p:txBody>
          <a:bodyPr/>
          <a:lstStyle/>
          <a:p>
            <a:r>
              <a:rPr lang="en-US" smtClean="0"/>
              <a:t>Work Queue Statistics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175" y="2781300"/>
            <a:ext cx="9126538" cy="9525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endParaRPr lang="en-US" b="1">
              <a:latin typeface="Lucida Console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261" y="2775426"/>
            <a:ext cx="8921339" cy="1246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500" dirty="0">
                <a:ln>
                  <a:solidFill>
                    <a:srgbClr val="FFFF00"/>
                  </a:solidFill>
                </a:ln>
                <a:solidFill>
                  <a:srgbClr val="FFFF66"/>
                </a:solidFill>
              </a:rPr>
              <a:t>p</a:t>
            </a:r>
            <a:r>
              <a:rPr lang="en-US" sz="2500" dirty="0" smtClean="0">
                <a:ln>
                  <a:solidFill>
                    <a:srgbClr val="FFFF00"/>
                  </a:solidFill>
                </a:ln>
                <a:solidFill>
                  <a:srgbClr val="FFFF66"/>
                </a:solidFill>
              </a:rPr>
              <a:t>rint  </a:t>
            </a:r>
            <a:r>
              <a:rPr lang="en-US" sz="2500" dirty="0" err="1" smtClean="0">
                <a:ln>
                  <a:solidFill>
                    <a:srgbClr val="FFFF00"/>
                  </a:solidFill>
                </a:ln>
                <a:solidFill>
                  <a:srgbClr val="FFFF66"/>
                </a:solidFill>
              </a:rPr>
              <a:t>q.stats</a:t>
            </a:r>
            <a:endParaRPr lang="en-US" sz="2500" dirty="0" smtClean="0">
              <a:ln>
                <a:solidFill>
                  <a:srgbClr val="FFFF00"/>
                </a:solidFill>
              </a:ln>
              <a:solidFill>
                <a:srgbClr val="FFFF66"/>
              </a:solidFill>
            </a:endParaRPr>
          </a:p>
          <a:p>
            <a:pPr>
              <a:defRPr/>
            </a:pPr>
            <a:r>
              <a:rPr lang="en-US" sz="2500" dirty="0">
                <a:ln>
                  <a:solidFill>
                    <a:srgbClr val="FFFF00"/>
                  </a:solidFill>
                </a:ln>
                <a:solidFill>
                  <a:srgbClr val="FFFF66"/>
                </a:solidFill>
              </a:rPr>
              <a:t>p</a:t>
            </a:r>
            <a:r>
              <a:rPr lang="en-US" sz="2500" dirty="0" smtClean="0">
                <a:ln>
                  <a:solidFill>
                    <a:srgbClr val="FFFF00"/>
                  </a:solidFill>
                </a:ln>
                <a:solidFill>
                  <a:srgbClr val="FFFF66"/>
                </a:solidFill>
              </a:rPr>
              <a:t>rint  </a:t>
            </a:r>
            <a:r>
              <a:rPr lang="en-US" sz="2500" dirty="0" err="1" smtClean="0">
                <a:ln>
                  <a:solidFill>
                    <a:srgbClr val="FFFF00"/>
                  </a:solidFill>
                </a:ln>
                <a:solidFill>
                  <a:srgbClr val="FFFF66"/>
                </a:solidFill>
              </a:rPr>
              <a:t>q.stats.tasks_running</a:t>
            </a:r>
            <a:endParaRPr lang="en-US" sz="2500" dirty="0">
              <a:ln>
                <a:solidFill>
                  <a:srgbClr val="FFFF00"/>
                </a:solidFill>
              </a:ln>
              <a:solidFill>
                <a:srgbClr val="FFFF66"/>
              </a:solidFill>
            </a:endParaRPr>
          </a:p>
          <a:p>
            <a:pPr>
              <a:defRPr/>
            </a:pPr>
            <a:endParaRPr lang="en-US" sz="2500" dirty="0">
              <a:solidFill>
                <a:srgbClr val="FFFF66"/>
              </a:solidFill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93725" y="2351088"/>
            <a:ext cx="3181350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 b="1"/>
              <a:t>Python: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0" y="4376738"/>
            <a:ext cx="9144000" cy="13382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endParaRPr lang="en-US" b="1">
              <a:latin typeface="Lucida Console" pitchFamily="49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068" y="4376568"/>
            <a:ext cx="9067800" cy="163121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500" dirty="0">
                <a:ln>
                  <a:solidFill>
                    <a:srgbClr val="FFFF00"/>
                  </a:solidFill>
                </a:ln>
                <a:solidFill>
                  <a:srgbClr val="FFFF66"/>
                </a:solidFill>
              </a:rPr>
              <a:t>m</a:t>
            </a:r>
            <a:r>
              <a:rPr lang="en-US" sz="2500" dirty="0" smtClean="0">
                <a:ln>
                  <a:solidFill>
                    <a:srgbClr val="FFFF00"/>
                  </a:solidFill>
                </a:ln>
                <a:solidFill>
                  <a:srgbClr val="FFFF66"/>
                </a:solidFill>
              </a:rPr>
              <a:t>y $</a:t>
            </a:r>
            <a:r>
              <a:rPr lang="en-US" sz="2500" dirty="0" err="1" smtClean="0">
                <a:ln>
                  <a:solidFill>
                    <a:srgbClr val="FFFF00"/>
                  </a:solidFill>
                </a:ln>
                <a:solidFill>
                  <a:srgbClr val="FFFF66"/>
                </a:solidFill>
              </a:rPr>
              <a:t>work_queue_stats</a:t>
            </a:r>
            <a:r>
              <a:rPr lang="en-US" sz="2500" dirty="0" smtClean="0">
                <a:ln>
                  <a:solidFill>
                    <a:srgbClr val="FFFF00"/>
                  </a:solidFill>
                </a:ln>
                <a:solidFill>
                  <a:srgbClr val="FFFF66"/>
                </a:solidFill>
              </a:rPr>
              <a:t> = </a:t>
            </a:r>
            <a:r>
              <a:rPr lang="en-US" sz="2500" dirty="0" err="1" smtClean="0">
                <a:ln>
                  <a:solidFill>
                    <a:srgbClr val="FFFF00"/>
                  </a:solidFill>
                </a:ln>
                <a:solidFill>
                  <a:srgbClr val="FFFF66"/>
                </a:solidFill>
              </a:rPr>
              <a:t>work_queue_stats</a:t>
            </a:r>
            <a:r>
              <a:rPr lang="en-US" sz="2500" dirty="0" smtClean="0">
                <a:ln>
                  <a:solidFill>
                    <a:srgbClr val="FFFF00"/>
                  </a:solidFill>
                </a:ln>
                <a:solidFill>
                  <a:srgbClr val="FFFF66"/>
                </a:solidFill>
              </a:rPr>
              <a:t>-&gt;new();</a:t>
            </a:r>
          </a:p>
          <a:p>
            <a:pPr>
              <a:defRPr/>
            </a:pPr>
            <a:r>
              <a:rPr lang="en-US" sz="2500" dirty="0" err="1">
                <a:ln>
                  <a:solidFill>
                    <a:srgbClr val="FFFF00"/>
                  </a:solidFill>
                </a:ln>
                <a:solidFill>
                  <a:srgbClr val="FFFF66"/>
                </a:solidFill>
              </a:rPr>
              <a:t>w</a:t>
            </a:r>
            <a:r>
              <a:rPr lang="en-US" sz="2500" dirty="0" err="1" smtClean="0">
                <a:ln>
                  <a:solidFill>
                    <a:srgbClr val="FFFF00"/>
                  </a:solidFill>
                </a:ln>
                <a:solidFill>
                  <a:srgbClr val="FFFF66"/>
                </a:solidFill>
              </a:rPr>
              <a:t>ork_queue_get_stats</a:t>
            </a:r>
            <a:r>
              <a:rPr lang="en-US" sz="2500" dirty="0" smtClean="0">
                <a:ln>
                  <a:solidFill>
                    <a:srgbClr val="FFFF00"/>
                  </a:solidFill>
                </a:ln>
                <a:solidFill>
                  <a:srgbClr val="FFFF66"/>
                </a:solidFill>
              </a:rPr>
              <a:t> ($q, $</a:t>
            </a:r>
            <a:r>
              <a:rPr lang="en-US" sz="2500" dirty="0" err="1" smtClean="0">
                <a:ln>
                  <a:solidFill>
                    <a:srgbClr val="FFFF00"/>
                  </a:solidFill>
                </a:ln>
                <a:solidFill>
                  <a:srgbClr val="FFFF66"/>
                </a:solidFill>
              </a:rPr>
              <a:t>work_queue_stats</a:t>
            </a:r>
            <a:r>
              <a:rPr lang="en-US" sz="2500" dirty="0" smtClean="0">
                <a:ln>
                  <a:solidFill>
                    <a:srgbClr val="FFFF00"/>
                  </a:solidFill>
                </a:ln>
                <a:solidFill>
                  <a:srgbClr val="FFFF66"/>
                </a:solidFill>
              </a:rPr>
              <a:t>);</a:t>
            </a:r>
            <a:endParaRPr lang="en-US" sz="2500" dirty="0">
              <a:ln>
                <a:solidFill>
                  <a:srgbClr val="FFFF00"/>
                </a:solidFill>
              </a:ln>
              <a:solidFill>
                <a:srgbClr val="FFFF66"/>
              </a:solidFill>
            </a:endParaRPr>
          </a:p>
          <a:p>
            <a:pPr>
              <a:defRPr/>
            </a:pPr>
            <a:r>
              <a:rPr lang="en-US" sz="2500" dirty="0" smtClean="0">
                <a:ln>
                  <a:solidFill>
                    <a:srgbClr val="FFFF00"/>
                  </a:solidFill>
                </a:ln>
                <a:solidFill>
                  <a:srgbClr val="FFFF66"/>
                </a:solidFill>
              </a:rPr>
              <a:t>print “$</a:t>
            </a:r>
            <a:r>
              <a:rPr lang="en-US" sz="2500" dirty="0" err="1" smtClean="0">
                <a:ln>
                  <a:solidFill>
                    <a:srgbClr val="FFFF00"/>
                  </a:solidFill>
                </a:ln>
                <a:solidFill>
                  <a:srgbClr val="FFFF66"/>
                </a:solidFill>
              </a:rPr>
              <a:t>work_queue_stats</a:t>
            </a:r>
            <a:r>
              <a:rPr lang="en-US" sz="2500" dirty="0" smtClean="0">
                <a:ln>
                  <a:solidFill>
                    <a:srgbClr val="FFFF00"/>
                  </a:solidFill>
                </a:ln>
                <a:solidFill>
                  <a:srgbClr val="FFFF66"/>
                </a:solidFill>
              </a:rPr>
              <a:t>-&gt;{</a:t>
            </a:r>
            <a:r>
              <a:rPr lang="en-US" sz="2500" dirty="0" err="1" smtClean="0">
                <a:ln>
                  <a:solidFill>
                    <a:srgbClr val="FFFF00"/>
                  </a:solidFill>
                </a:ln>
                <a:solidFill>
                  <a:srgbClr val="FFFF66"/>
                </a:solidFill>
              </a:rPr>
              <a:t>tasks_running</a:t>
            </a:r>
            <a:r>
              <a:rPr lang="en-US" sz="2500" dirty="0" smtClean="0">
                <a:ln>
                  <a:solidFill>
                    <a:srgbClr val="FFFF00"/>
                  </a:solidFill>
                </a:ln>
                <a:solidFill>
                  <a:srgbClr val="FFFF66"/>
                </a:solidFill>
              </a:rPr>
              <a:t>}”;</a:t>
            </a:r>
            <a:endParaRPr lang="en-US" sz="2500" dirty="0">
              <a:ln>
                <a:solidFill>
                  <a:srgbClr val="FFFF00"/>
                </a:solidFill>
              </a:ln>
              <a:solidFill>
                <a:srgbClr val="FFFF66"/>
              </a:solidFill>
            </a:endParaRPr>
          </a:p>
          <a:p>
            <a:pPr>
              <a:defRPr/>
            </a:pPr>
            <a:endParaRPr lang="en-US" sz="2500" dirty="0">
              <a:solidFill>
                <a:srgbClr val="FFFF66"/>
              </a:solidFill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69925" y="3944938"/>
            <a:ext cx="31813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 b="1" dirty="0"/>
              <a:t>Perl: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/>
      <p:bldP spid="9" grpId="0" animBg="1"/>
      <p:bldP spid="1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Content Placeholder 2"/>
          <p:cNvSpPr>
            <a:spLocks noGrp="1"/>
          </p:cNvSpPr>
          <p:nvPr>
            <p:ph idx="4294967295"/>
          </p:nvPr>
        </p:nvSpPr>
        <p:spPr>
          <a:xfrm>
            <a:off x="457200" y="1371600"/>
            <a:ext cx="8197850" cy="5029200"/>
          </a:xfrm>
        </p:spPr>
        <p:txBody>
          <a:bodyPr/>
          <a:lstStyle/>
          <a:p>
            <a:r>
              <a:rPr lang="en-US" sz="2600" dirty="0" smtClean="0"/>
              <a:t>You can access the Work Queue statistics anytime during run time as follows:</a:t>
            </a:r>
          </a:p>
          <a:p>
            <a:pPr>
              <a:buFont typeface="Arial" charset="0"/>
              <a:buNone/>
            </a:pPr>
            <a:endParaRPr lang="en-US" dirty="0" smtClean="0"/>
          </a:p>
          <a:p>
            <a:pPr>
              <a:buFont typeface="Arial" charset="0"/>
              <a:buNone/>
            </a:pPr>
            <a:endParaRPr lang="en-US" dirty="0" smtClean="0"/>
          </a:p>
          <a:p>
            <a:pPr>
              <a:buFont typeface="Arial" charset="0"/>
              <a:buNone/>
            </a:pPr>
            <a:r>
              <a:rPr lang="en-US" dirty="0" smtClean="0"/>
              <a:t>      </a:t>
            </a:r>
          </a:p>
        </p:txBody>
      </p:sp>
      <p:sp>
        <p:nvSpPr>
          <p:cNvPr id="57347" name="Title 1"/>
          <p:cNvSpPr>
            <a:spLocks noGrp="1"/>
          </p:cNvSpPr>
          <p:nvPr>
            <p:ph type="title" idx="4294967295"/>
          </p:nvPr>
        </p:nvSpPr>
        <p:spPr>
          <a:xfrm>
            <a:off x="457200" y="152400"/>
            <a:ext cx="8229600" cy="1066800"/>
          </a:xfrm>
        </p:spPr>
        <p:txBody>
          <a:bodyPr/>
          <a:lstStyle/>
          <a:p>
            <a:r>
              <a:rPr lang="en-US" smtClean="0"/>
              <a:t>Work Queue Statistics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22888" y="3048170"/>
            <a:ext cx="9129713" cy="137143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endParaRPr lang="en-US" b="1">
              <a:latin typeface="Lucida Console" pitchFamily="49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956" y="3048000"/>
            <a:ext cx="9067800" cy="163121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500" dirty="0" err="1">
                <a:ln>
                  <a:solidFill>
                    <a:srgbClr val="FFFF00"/>
                  </a:solidFill>
                </a:ln>
                <a:solidFill>
                  <a:srgbClr val="FFFF66"/>
                </a:solidFill>
              </a:rPr>
              <a:t>s</a:t>
            </a:r>
            <a:r>
              <a:rPr lang="en-US" sz="2500" dirty="0" err="1" smtClean="0">
                <a:ln>
                  <a:solidFill>
                    <a:srgbClr val="FFFF00"/>
                  </a:solidFill>
                </a:ln>
                <a:solidFill>
                  <a:srgbClr val="FFFF66"/>
                </a:solidFill>
              </a:rPr>
              <a:t>truct</a:t>
            </a:r>
            <a:r>
              <a:rPr lang="en-US" sz="2500" dirty="0" smtClean="0">
                <a:ln>
                  <a:solidFill>
                    <a:srgbClr val="FFFF00"/>
                  </a:solidFill>
                </a:ln>
                <a:solidFill>
                  <a:srgbClr val="FFFF66"/>
                </a:solidFill>
              </a:rPr>
              <a:t> </a:t>
            </a:r>
            <a:r>
              <a:rPr lang="en-US" sz="2500" dirty="0" err="1" smtClean="0">
                <a:ln>
                  <a:solidFill>
                    <a:srgbClr val="FFFF00"/>
                  </a:solidFill>
                </a:ln>
                <a:solidFill>
                  <a:srgbClr val="FFFF66"/>
                </a:solidFill>
              </a:rPr>
              <a:t>work_queue_stats</a:t>
            </a:r>
            <a:r>
              <a:rPr lang="en-US" sz="2500" dirty="0" smtClean="0">
                <a:ln>
                  <a:solidFill>
                    <a:srgbClr val="FFFF00"/>
                  </a:solidFill>
                </a:ln>
                <a:solidFill>
                  <a:srgbClr val="FFFF66"/>
                </a:solidFill>
              </a:rPr>
              <a:t> *</a:t>
            </a:r>
            <a:r>
              <a:rPr lang="en-US" sz="2500" dirty="0" err="1" smtClean="0">
                <a:ln>
                  <a:solidFill>
                    <a:srgbClr val="FFFF00"/>
                  </a:solidFill>
                </a:ln>
                <a:solidFill>
                  <a:srgbClr val="FFFF66"/>
                </a:solidFill>
              </a:rPr>
              <a:t>wq_stats</a:t>
            </a:r>
            <a:r>
              <a:rPr lang="en-US" sz="2500" dirty="0" smtClean="0">
                <a:ln>
                  <a:solidFill>
                    <a:srgbClr val="FFFF00"/>
                  </a:solidFill>
                </a:ln>
                <a:solidFill>
                  <a:srgbClr val="FFFF66"/>
                </a:solidFill>
              </a:rPr>
              <a:t>;</a:t>
            </a:r>
          </a:p>
          <a:p>
            <a:pPr>
              <a:defRPr/>
            </a:pPr>
            <a:r>
              <a:rPr lang="en-US" sz="2500" dirty="0" err="1">
                <a:ln>
                  <a:solidFill>
                    <a:srgbClr val="FFFF00"/>
                  </a:solidFill>
                </a:ln>
                <a:solidFill>
                  <a:srgbClr val="FFFF66"/>
                </a:solidFill>
              </a:rPr>
              <a:t>w</a:t>
            </a:r>
            <a:r>
              <a:rPr lang="en-US" sz="2500" dirty="0" err="1" smtClean="0">
                <a:ln>
                  <a:solidFill>
                    <a:srgbClr val="FFFF00"/>
                  </a:solidFill>
                </a:ln>
                <a:solidFill>
                  <a:srgbClr val="FFFF66"/>
                </a:solidFill>
              </a:rPr>
              <a:t>ork_queue_get_stats</a:t>
            </a:r>
            <a:r>
              <a:rPr lang="en-US" sz="2500" dirty="0" smtClean="0">
                <a:ln>
                  <a:solidFill>
                    <a:srgbClr val="FFFF00"/>
                  </a:solidFill>
                </a:ln>
                <a:solidFill>
                  <a:srgbClr val="FFFF66"/>
                </a:solidFill>
              </a:rPr>
              <a:t> (q, </a:t>
            </a:r>
            <a:r>
              <a:rPr lang="en-US" sz="2500" dirty="0" err="1" smtClean="0">
                <a:ln>
                  <a:solidFill>
                    <a:srgbClr val="FFFF00"/>
                  </a:solidFill>
                </a:ln>
                <a:solidFill>
                  <a:srgbClr val="FFFF66"/>
                </a:solidFill>
              </a:rPr>
              <a:t>wq_stats</a:t>
            </a:r>
            <a:r>
              <a:rPr lang="en-US" sz="2500" dirty="0" smtClean="0">
                <a:ln>
                  <a:solidFill>
                    <a:srgbClr val="FFFF00"/>
                  </a:solidFill>
                </a:ln>
                <a:solidFill>
                  <a:srgbClr val="FFFF66"/>
                </a:solidFill>
              </a:rPr>
              <a:t>);</a:t>
            </a:r>
            <a:endParaRPr lang="en-US" sz="2500" dirty="0">
              <a:ln>
                <a:solidFill>
                  <a:srgbClr val="FFFF00"/>
                </a:solidFill>
              </a:ln>
              <a:solidFill>
                <a:srgbClr val="FFFF66"/>
              </a:solidFill>
            </a:endParaRPr>
          </a:p>
          <a:p>
            <a:pPr>
              <a:defRPr/>
            </a:pPr>
            <a:r>
              <a:rPr lang="en-US" sz="2500" dirty="0" err="1">
                <a:ln>
                  <a:solidFill>
                    <a:srgbClr val="FFFF00"/>
                  </a:solidFill>
                </a:ln>
                <a:solidFill>
                  <a:srgbClr val="FFFF66"/>
                </a:solidFill>
              </a:rPr>
              <a:t>p</a:t>
            </a:r>
            <a:r>
              <a:rPr lang="en-US" sz="2500" dirty="0" err="1" smtClean="0">
                <a:ln>
                  <a:solidFill>
                    <a:srgbClr val="FFFF00"/>
                  </a:solidFill>
                </a:ln>
                <a:solidFill>
                  <a:srgbClr val="FFFF66"/>
                </a:solidFill>
              </a:rPr>
              <a:t>rintf</a:t>
            </a:r>
            <a:r>
              <a:rPr lang="en-US" sz="2500" dirty="0" smtClean="0">
                <a:ln>
                  <a:solidFill>
                    <a:srgbClr val="FFFF00"/>
                  </a:solidFill>
                </a:ln>
                <a:solidFill>
                  <a:srgbClr val="FFFF66"/>
                </a:solidFill>
              </a:rPr>
              <a:t> (“%d”, </a:t>
            </a:r>
            <a:r>
              <a:rPr lang="en-US" sz="2500" dirty="0" err="1" smtClean="0">
                <a:ln>
                  <a:solidFill>
                    <a:srgbClr val="FFFF00"/>
                  </a:solidFill>
                </a:ln>
                <a:solidFill>
                  <a:srgbClr val="FFFF66"/>
                </a:solidFill>
              </a:rPr>
              <a:t>work_queue_stats</a:t>
            </a:r>
            <a:r>
              <a:rPr lang="en-US" sz="2500" dirty="0" smtClean="0">
                <a:ln>
                  <a:solidFill>
                    <a:srgbClr val="FFFF00"/>
                  </a:solidFill>
                </a:ln>
                <a:solidFill>
                  <a:srgbClr val="FFFF66"/>
                </a:solidFill>
              </a:rPr>
              <a:t>-&gt;</a:t>
            </a:r>
            <a:r>
              <a:rPr lang="en-US" sz="2500" dirty="0" err="1" smtClean="0">
                <a:ln>
                  <a:solidFill>
                    <a:srgbClr val="FFFF00"/>
                  </a:solidFill>
                </a:ln>
                <a:solidFill>
                  <a:srgbClr val="FFFF66"/>
                </a:solidFill>
              </a:rPr>
              <a:t>tasks_running</a:t>
            </a:r>
            <a:r>
              <a:rPr lang="en-US" sz="2500" dirty="0" smtClean="0">
                <a:ln>
                  <a:solidFill>
                    <a:srgbClr val="FFFF00"/>
                  </a:solidFill>
                </a:ln>
                <a:solidFill>
                  <a:srgbClr val="FFFF66"/>
                </a:solidFill>
              </a:rPr>
              <a:t>);</a:t>
            </a:r>
            <a:endParaRPr lang="en-US" sz="2500" dirty="0">
              <a:ln>
                <a:solidFill>
                  <a:srgbClr val="FFFF00"/>
                </a:solidFill>
              </a:ln>
              <a:solidFill>
                <a:srgbClr val="FFFF66"/>
              </a:solidFill>
            </a:endParaRPr>
          </a:p>
          <a:p>
            <a:pPr>
              <a:defRPr/>
            </a:pPr>
            <a:endParaRPr lang="en-US" sz="2500" dirty="0">
              <a:solidFill>
                <a:srgbClr val="FFFF66"/>
              </a:solidFill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28600" y="2514600"/>
            <a:ext cx="31813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 b="1" dirty="0"/>
              <a:t> </a:t>
            </a:r>
            <a:r>
              <a:rPr lang="en-US" sz="2200" b="1" dirty="0" smtClean="0"/>
              <a:t>C:</a:t>
            </a: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2119827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Content Placeholder 2"/>
          <p:cNvSpPr>
            <a:spLocks noGrp="1"/>
          </p:cNvSpPr>
          <p:nvPr>
            <p:ph idx="1"/>
          </p:nvPr>
        </p:nvSpPr>
        <p:spPr>
          <a:xfrm>
            <a:off x="438150" y="1268413"/>
            <a:ext cx="8197850" cy="5029200"/>
          </a:xfrm>
        </p:spPr>
        <p:txBody>
          <a:bodyPr/>
          <a:lstStyle/>
          <a:p>
            <a:r>
              <a:rPr lang="en-US" sz="2600" smtClean="0"/>
              <a:t>You can specify a tag for a task </a:t>
            </a:r>
          </a:p>
          <a:p>
            <a:pPr lvl="1"/>
            <a:r>
              <a:rPr lang="en-US" sz="2200" smtClean="0"/>
              <a:t>Batch together related tasks with a tag</a:t>
            </a:r>
          </a:p>
          <a:p>
            <a:pPr lvl="1"/>
            <a:r>
              <a:rPr lang="en-US" sz="2200" smtClean="0"/>
              <a:t>Add a unique identifier as tag to quickly identify on completed. </a:t>
            </a:r>
            <a:endParaRPr lang="en-US" smtClean="0"/>
          </a:p>
          <a:p>
            <a:pPr>
              <a:buFont typeface="Arial" charset="0"/>
              <a:buNone/>
            </a:pPr>
            <a:endParaRPr lang="en-US" smtClean="0"/>
          </a:p>
          <a:p>
            <a:pPr>
              <a:buFont typeface="Arial" charset="0"/>
              <a:buNone/>
            </a:pPr>
            <a:r>
              <a:rPr lang="en-US" smtClean="0"/>
              <a:t>      </a:t>
            </a:r>
          </a:p>
        </p:txBody>
      </p:sp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6800"/>
          </a:xfrm>
        </p:spPr>
        <p:txBody>
          <a:bodyPr/>
          <a:lstStyle/>
          <a:p>
            <a:r>
              <a:rPr lang="en-US" smtClean="0"/>
              <a:t>Tag a Work Queue task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175" y="3151188"/>
            <a:ext cx="9144000" cy="520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endParaRPr lang="en-US" b="1">
              <a:latin typeface="Lucida Console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86" y="3151257"/>
            <a:ext cx="906780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200" dirty="0">
                <a:ln>
                  <a:solidFill>
                    <a:srgbClr val="FFFF00"/>
                  </a:solidFill>
                </a:ln>
                <a:solidFill>
                  <a:srgbClr val="FFFF66"/>
                </a:solidFill>
              </a:rPr>
              <a:t>	</a:t>
            </a:r>
            <a:r>
              <a:rPr lang="en-US" sz="2200" dirty="0" err="1">
                <a:ln>
                  <a:solidFill>
                    <a:srgbClr val="FFFF00"/>
                  </a:solidFill>
                </a:ln>
                <a:solidFill>
                  <a:srgbClr val="FFFF66"/>
                </a:solidFill>
              </a:rPr>
              <a:t>t.specify_tag</a:t>
            </a:r>
            <a:r>
              <a:rPr lang="en-US" sz="2200" dirty="0">
                <a:ln>
                  <a:solidFill>
                    <a:srgbClr val="FFFF00"/>
                  </a:solidFill>
                </a:ln>
                <a:solidFill>
                  <a:srgbClr val="FFFF66"/>
                </a:solidFill>
              </a:rPr>
              <a:t>(“iteration_1”) </a:t>
            </a:r>
          </a:p>
          <a:p>
            <a:pPr>
              <a:defRPr/>
            </a:pPr>
            <a:endParaRPr lang="en-US" dirty="0">
              <a:solidFill>
                <a:srgbClr val="FFFF66"/>
              </a:solidFill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93725" y="2720975"/>
            <a:ext cx="318135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 b="1"/>
              <a:t>Python: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11113" y="4579938"/>
            <a:ext cx="9144000" cy="5953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endParaRPr lang="en-US" b="1">
              <a:latin typeface="Lucida Console" pitchFamily="49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826" y="4579844"/>
            <a:ext cx="9067800" cy="430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200" dirty="0">
                <a:ln>
                  <a:solidFill>
                    <a:srgbClr val="FFFF00"/>
                  </a:solidFill>
                </a:ln>
                <a:solidFill>
                  <a:srgbClr val="FFFF66"/>
                </a:solidFill>
              </a:rPr>
              <a:t>	</a:t>
            </a:r>
            <a:r>
              <a:rPr lang="en-US" sz="2200" dirty="0" err="1">
                <a:ln>
                  <a:solidFill>
                    <a:srgbClr val="FFFF00"/>
                  </a:solidFill>
                </a:ln>
                <a:solidFill>
                  <a:srgbClr val="FFFF66"/>
                </a:solidFill>
              </a:rPr>
              <a:t>work_queue_task_specify_tag</a:t>
            </a:r>
            <a:r>
              <a:rPr lang="en-US" sz="2200" dirty="0">
                <a:ln>
                  <a:solidFill>
                    <a:srgbClr val="FFFF00"/>
                  </a:solidFill>
                </a:ln>
                <a:solidFill>
                  <a:srgbClr val="FFFF66"/>
                </a:solidFill>
              </a:rPr>
              <a:t>($t, “iteration_1”); 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81038" y="4184650"/>
            <a:ext cx="31813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 b="1"/>
              <a:t>Perl: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69925" y="5556250"/>
            <a:ext cx="31813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 b="1"/>
              <a:t>C: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0" y="5972175"/>
            <a:ext cx="9144000" cy="5953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endParaRPr lang="en-US" b="1">
              <a:latin typeface="Lucida Console" pitchFamily="49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686" y="5971675"/>
            <a:ext cx="9067800" cy="430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200" dirty="0">
                <a:ln>
                  <a:solidFill>
                    <a:srgbClr val="FFFF00"/>
                  </a:solidFill>
                </a:ln>
                <a:solidFill>
                  <a:srgbClr val="FFFF66"/>
                </a:solidFill>
              </a:rPr>
              <a:t>	</a:t>
            </a:r>
            <a:r>
              <a:rPr lang="en-US" sz="2200" dirty="0" err="1">
                <a:ln>
                  <a:solidFill>
                    <a:srgbClr val="FFFF00"/>
                  </a:solidFill>
                </a:ln>
                <a:solidFill>
                  <a:srgbClr val="FFFF66"/>
                </a:solidFill>
              </a:rPr>
              <a:t>work_queue_task_specify_tag</a:t>
            </a:r>
            <a:r>
              <a:rPr lang="en-US" sz="2200" dirty="0">
                <a:ln>
                  <a:solidFill>
                    <a:srgbClr val="FFFF00"/>
                  </a:solidFill>
                </a:ln>
                <a:solidFill>
                  <a:srgbClr val="FFFF66"/>
                </a:solidFill>
              </a:rPr>
              <a:t>(t, “iteration_1”);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/>
      <p:bldP spid="9" grpId="0" animBg="1"/>
      <p:bldP spid="12" grpId="0"/>
      <p:bldP spid="15" grpId="0"/>
      <p:bldP spid="1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Content Placeholder 2"/>
          <p:cNvSpPr>
            <a:spLocks noGrp="1"/>
          </p:cNvSpPr>
          <p:nvPr>
            <p:ph idx="1"/>
          </p:nvPr>
        </p:nvSpPr>
        <p:spPr>
          <a:xfrm>
            <a:off x="438150" y="1371600"/>
            <a:ext cx="8197850" cy="5029200"/>
          </a:xfrm>
        </p:spPr>
        <p:txBody>
          <a:bodyPr/>
          <a:lstStyle/>
          <a:p>
            <a:r>
              <a:rPr lang="en-US" sz="2600" smtClean="0"/>
              <a:t>You can cancel any task anytime after it has been submitted to Work Queue as follows:</a:t>
            </a:r>
          </a:p>
          <a:p>
            <a:pPr>
              <a:buFont typeface="Arial" charset="0"/>
              <a:buNone/>
            </a:pPr>
            <a:endParaRPr lang="en-US" smtClean="0"/>
          </a:p>
          <a:p>
            <a:pPr>
              <a:buFont typeface="Arial" charset="0"/>
              <a:buNone/>
            </a:pPr>
            <a:endParaRPr lang="en-US" smtClean="0"/>
          </a:p>
          <a:p>
            <a:pPr>
              <a:buFont typeface="Arial" charset="0"/>
              <a:buNone/>
            </a:pPr>
            <a:r>
              <a:rPr lang="en-US" smtClean="0"/>
              <a:t>      </a:t>
            </a:r>
          </a:p>
        </p:txBody>
      </p:sp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6800"/>
          </a:xfrm>
        </p:spPr>
        <p:txBody>
          <a:bodyPr/>
          <a:lstStyle/>
          <a:p>
            <a:r>
              <a:rPr lang="en-US" smtClean="0"/>
              <a:t>Cancel Work Queue task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175" y="2781300"/>
            <a:ext cx="9144000" cy="876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endParaRPr lang="en-US" b="1">
              <a:latin typeface="Lucida Console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86" y="2781776"/>
            <a:ext cx="9067800" cy="104644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200" dirty="0" err="1">
                <a:ln>
                  <a:solidFill>
                    <a:srgbClr val="FFFF00"/>
                  </a:solidFill>
                </a:ln>
                <a:solidFill>
                  <a:srgbClr val="FFFF66"/>
                </a:solidFill>
              </a:rPr>
              <a:t>q.cancel_by_taskid</a:t>
            </a:r>
            <a:r>
              <a:rPr lang="en-US" sz="2200" dirty="0">
                <a:ln>
                  <a:solidFill>
                    <a:srgbClr val="FFFF00"/>
                  </a:solidFill>
                </a:ln>
                <a:solidFill>
                  <a:srgbClr val="FFFF66"/>
                </a:solidFill>
              </a:rPr>
              <a:t>(q, </a:t>
            </a:r>
            <a:r>
              <a:rPr lang="en-US" sz="2200" dirty="0" err="1">
                <a:ln>
                  <a:solidFill>
                    <a:srgbClr val="FFFF00"/>
                  </a:solidFill>
                </a:ln>
                <a:solidFill>
                  <a:srgbClr val="FFFF66"/>
                </a:solidFill>
              </a:rPr>
              <a:t>cancel_taskid</a:t>
            </a:r>
            <a:r>
              <a:rPr lang="en-US" sz="2200" dirty="0">
                <a:ln>
                  <a:solidFill>
                    <a:srgbClr val="FFFF00"/>
                  </a:solidFill>
                </a:ln>
                <a:solidFill>
                  <a:srgbClr val="FFFF66"/>
                </a:solidFill>
              </a:rPr>
              <a:t>) </a:t>
            </a:r>
          </a:p>
          <a:p>
            <a:pPr>
              <a:defRPr/>
            </a:pPr>
            <a:r>
              <a:rPr lang="en-US" sz="2200" dirty="0" err="1">
                <a:ln>
                  <a:solidFill>
                    <a:srgbClr val="FFFF00"/>
                  </a:solidFill>
                </a:ln>
                <a:solidFill>
                  <a:srgbClr val="FFFF66"/>
                </a:solidFill>
              </a:rPr>
              <a:t>q.cancel_by_tasktag</a:t>
            </a:r>
            <a:r>
              <a:rPr lang="en-US" sz="2200" dirty="0">
                <a:ln>
                  <a:solidFill>
                    <a:srgbClr val="FFFF00"/>
                  </a:solidFill>
                </a:ln>
                <a:solidFill>
                  <a:srgbClr val="FFFF66"/>
                </a:solidFill>
              </a:rPr>
              <a:t>(q, “</a:t>
            </a:r>
            <a:r>
              <a:rPr lang="en-US" sz="2200" dirty="0" err="1">
                <a:ln>
                  <a:solidFill>
                    <a:srgbClr val="FFFF00"/>
                  </a:solidFill>
                </a:ln>
                <a:solidFill>
                  <a:srgbClr val="FFFF66"/>
                </a:solidFill>
              </a:rPr>
              <a:t>redudant_task</a:t>
            </a:r>
            <a:r>
              <a:rPr lang="en-US" sz="2200" dirty="0">
                <a:ln>
                  <a:solidFill>
                    <a:srgbClr val="FFFF00"/>
                  </a:solidFill>
                </a:ln>
                <a:solidFill>
                  <a:srgbClr val="FFFF66"/>
                </a:solidFill>
              </a:rPr>
              <a:t>”)</a:t>
            </a:r>
          </a:p>
          <a:p>
            <a:pPr>
              <a:defRPr/>
            </a:pPr>
            <a:endParaRPr lang="en-US" dirty="0">
              <a:solidFill>
                <a:srgbClr val="FFFF66"/>
              </a:solidFill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93725" y="2351088"/>
            <a:ext cx="3181350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 b="1"/>
              <a:t>Python: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0" y="4376738"/>
            <a:ext cx="9144000" cy="876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endParaRPr lang="en-US" b="1">
              <a:latin typeface="Lucida Console" pitchFamily="49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068" y="4376568"/>
            <a:ext cx="9067800" cy="104644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200" dirty="0" err="1">
                <a:ln>
                  <a:solidFill>
                    <a:srgbClr val="FFFF00"/>
                  </a:solidFill>
                </a:ln>
                <a:solidFill>
                  <a:srgbClr val="FFFF66"/>
                </a:solidFill>
              </a:rPr>
              <a:t>work_queue_cancel_by_taskid</a:t>
            </a:r>
            <a:r>
              <a:rPr lang="en-US" sz="2200" dirty="0">
                <a:ln>
                  <a:solidFill>
                    <a:srgbClr val="FFFF00"/>
                  </a:solidFill>
                </a:ln>
                <a:solidFill>
                  <a:srgbClr val="FFFF66"/>
                </a:solidFill>
              </a:rPr>
              <a:t>($q, $</a:t>
            </a:r>
            <a:r>
              <a:rPr lang="en-US" sz="2200" dirty="0" err="1">
                <a:ln>
                  <a:solidFill>
                    <a:srgbClr val="FFFF00"/>
                  </a:solidFill>
                </a:ln>
                <a:solidFill>
                  <a:srgbClr val="FFFF66"/>
                </a:solidFill>
              </a:rPr>
              <a:t>cancel_taskid</a:t>
            </a:r>
            <a:r>
              <a:rPr lang="en-US" sz="2200" dirty="0">
                <a:ln>
                  <a:solidFill>
                    <a:srgbClr val="FFFF00"/>
                  </a:solidFill>
                </a:ln>
                <a:solidFill>
                  <a:srgbClr val="FFFF66"/>
                </a:solidFill>
              </a:rPr>
              <a:t>); </a:t>
            </a:r>
          </a:p>
          <a:p>
            <a:pPr>
              <a:defRPr/>
            </a:pPr>
            <a:r>
              <a:rPr lang="en-US" sz="2200" dirty="0" err="1">
                <a:ln>
                  <a:solidFill>
                    <a:srgbClr val="FFFF00"/>
                  </a:solidFill>
                </a:ln>
                <a:solidFill>
                  <a:srgbClr val="FFFF66"/>
                </a:solidFill>
              </a:rPr>
              <a:t>work_queue_cancel_by_tasktag</a:t>
            </a:r>
            <a:r>
              <a:rPr lang="en-US" sz="2200" dirty="0">
                <a:ln>
                  <a:solidFill>
                    <a:srgbClr val="FFFF00"/>
                  </a:solidFill>
                </a:ln>
                <a:solidFill>
                  <a:srgbClr val="FFFF66"/>
                </a:solidFill>
              </a:rPr>
              <a:t>($q, “</a:t>
            </a:r>
            <a:r>
              <a:rPr lang="en-US" sz="2200" dirty="0" err="1">
                <a:ln>
                  <a:solidFill>
                    <a:srgbClr val="FFFF00"/>
                  </a:solidFill>
                </a:ln>
                <a:solidFill>
                  <a:srgbClr val="FFFF66"/>
                </a:solidFill>
              </a:rPr>
              <a:t>redudant_task</a:t>
            </a:r>
            <a:r>
              <a:rPr lang="en-US" sz="2200" dirty="0">
                <a:ln>
                  <a:solidFill>
                    <a:srgbClr val="FFFF00"/>
                  </a:solidFill>
                </a:ln>
                <a:solidFill>
                  <a:srgbClr val="FFFF66"/>
                </a:solidFill>
              </a:rPr>
              <a:t>”);</a:t>
            </a:r>
          </a:p>
          <a:p>
            <a:pPr>
              <a:defRPr/>
            </a:pPr>
            <a:endParaRPr lang="en-US" dirty="0">
              <a:solidFill>
                <a:srgbClr val="FFFF66"/>
              </a:solidFill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69925" y="3944938"/>
            <a:ext cx="31813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 b="1"/>
              <a:t>Perl: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-14288" y="5821363"/>
            <a:ext cx="9144001" cy="876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endParaRPr lang="en-US" b="1">
              <a:latin typeface="Lucida Console" pitchFamily="49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826" y="5811560"/>
            <a:ext cx="9067800" cy="104644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200" dirty="0" err="1">
                <a:ln>
                  <a:solidFill>
                    <a:srgbClr val="FFFF00"/>
                  </a:solidFill>
                </a:ln>
                <a:solidFill>
                  <a:srgbClr val="FFFF66"/>
                </a:solidFill>
              </a:rPr>
              <a:t>work_queue_cancel_by_taskid</a:t>
            </a:r>
            <a:r>
              <a:rPr lang="en-US" sz="2200" dirty="0">
                <a:ln>
                  <a:solidFill>
                    <a:srgbClr val="FFFF00"/>
                  </a:solidFill>
                </a:ln>
                <a:solidFill>
                  <a:srgbClr val="FFFF66"/>
                </a:solidFill>
              </a:rPr>
              <a:t>(q, </a:t>
            </a:r>
            <a:r>
              <a:rPr lang="en-US" sz="2200" dirty="0" err="1">
                <a:ln>
                  <a:solidFill>
                    <a:srgbClr val="FFFF00"/>
                  </a:solidFill>
                </a:ln>
                <a:solidFill>
                  <a:srgbClr val="FFFF66"/>
                </a:solidFill>
              </a:rPr>
              <a:t>cancel_taskid</a:t>
            </a:r>
            <a:r>
              <a:rPr lang="en-US" sz="2200" dirty="0">
                <a:ln>
                  <a:solidFill>
                    <a:srgbClr val="FFFF00"/>
                  </a:solidFill>
                </a:ln>
                <a:solidFill>
                  <a:srgbClr val="FFFF66"/>
                </a:solidFill>
              </a:rPr>
              <a:t>); </a:t>
            </a:r>
          </a:p>
          <a:p>
            <a:pPr>
              <a:defRPr/>
            </a:pPr>
            <a:r>
              <a:rPr lang="en-US" sz="2200" dirty="0" err="1">
                <a:ln>
                  <a:solidFill>
                    <a:srgbClr val="FFFF00"/>
                  </a:solidFill>
                </a:ln>
                <a:solidFill>
                  <a:srgbClr val="FFFF66"/>
                </a:solidFill>
              </a:rPr>
              <a:t>work_queue_cancel_by_tasktag</a:t>
            </a:r>
            <a:r>
              <a:rPr lang="en-US" sz="2200" dirty="0">
                <a:ln>
                  <a:solidFill>
                    <a:srgbClr val="FFFF00"/>
                  </a:solidFill>
                </a:ln>
                <a:solidFill>
                  <a:srgbClr val="FFFF66"/>
                </a:solidFill>
              </a:rPr>
              <a:t>(q, “</a:t>
            </a:r>
            <a:r>
              <a:rPr lang="en-US" sz="2200" dirty="0" err="1">
                <a:ln>
                  <a:solidFill>
                    <a:srgbClr val="FFFF00"/>
                  </a:solidFill>
                </a:ln>
                <a:solidFill>
                  <a:srgbClr val="FFFF66"/>
                </a:solidFill>
              </a:rPr>
              <a:t>redudant_task</a:t>
            </a:r>
            <a:r>
              <a:rPr lang="en-US" sz="2200" dirty="0">
                <a:ln>
                  <a:solidFill>
                    <a:srgbClr val="FFFF00"/>
                  </a:solidFill>
                </a:ln>
                <a:solidFill>
                  <a:srgbClr val="FFFF66"/>
                </a:solidFill>
              </a:rPr>
              <a:t>”);</a:t>
            </a:r>
          </a:p>
          <a:p>
            <a:pPr>
              <a:defRPr/>
            </a:pPr>
            <a:endParaRPr lang="en-US" dirty="0">
              <a:solidFill>
                <a:srgbClr val="FFFF66"/>
              </a:solidFill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69925" y="5391150"/>
            <a:ext cx="318135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 b="1"/>
              <a:t>C: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/>
      <p:bldP spid="9" grpId="0" animBg="1"/>
      <p:bldP spid="12" grpId="0"/>
      <p:bldP spid="13" grpId="0" animBg="1"/>
      <p:bldP spid="1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824913" cy="5486400"/>
          </a:xfrm>
        </p:spPr>
        <p:txBody>
          <a:bodyPr>
            <a:normAutofit fontScale="85000" lnSpcReduction="10000"/>
          </a:bodyPr>
          <a:lstStyle/>
          <a:p>
            <a:pPr>
              <a:defRPr/>
            </a:pPr>
            <a:r>
              <a:rPr lang="en-US" sz="3100" dirty="0" smtClean="0"/>
              <a:t>Running on large number of resources</a:t>
            </a:r>
          </a:p>
          <a:p>
            <a:pPr lvl="1">
              <a:defRPr/>
            </a:pPr>
            <a:r>
              <a:rPr lang="en-US" dirty="0" smtClean="0"/>
              <a:t>High probability of stragglers (due to hardware </a:t>
            </a:r>
            <a:r>
              <a:rPr lang="en-US" dirty="0" err="1" smtClean="0"/>
              <a:t>heterogentity</a:t>
            </a:r>
            <a:r>
              <a:rPr lang="en-US" dirty="0" smtClean="0"/>
              <a:t>, increased load, etc.)</a:t>
            </a:r>
          </a:p>
          <a:p>
            <a:pPr lvl="1">
              <a:defRPr/>
            </a:pPr>
            <a:r>
              <a:rPr lang="en-US" dirty="0" smtClean="0"/>
              <a:t>These stragglers slow down completion of your computation</a:t>
            </a:r>
          </a:p>
          <a:p>
            <a:pPr>
              <a:spcBef>
                <a:spcPts val="1200"/>
              </a:spcBef>
              <a:defRPr/>
            </a:pPr>
            <a:r>
              <a:rPr lang="en-US" sz="3100" dirty="0" smtClean="0"/>
              <a:t>Work Queue has a “fast abort” feature to detect stragglers and migrate tasks to other available resources.</a:t>
            </a:r>
          </a:p>
          <a:p>
            <a:pPr lvl="1">
              <a:defRPr/>
            </a:pPr>
            <a:r>
              <a:rPr lang="en-US" dirty="0" smtClean="0"/>
              <a:t>It keeps running average of the task execution times.</a:t>
            </a:r>
          </a:p>
          <a:p>
            <a:pPr lvl="1">
              <a:defRPr/>
            </a:pPr>
            <a:r>
              <a:rPr lang="en-US" dirty="0" smtClean="0"/>
              <a:t>Activate fast abort by specifying a multiple of the average task execution time </a:t>
            </a:r>
          </a:p>
          <a:p>
            <a:pPr lvl="1">
              <a:defRPr/>
            </a:pPr>
            <a:r>
              <a:rPr lang="en-US" dirty="0" smtClean="0"/>
              <a:t>Work Queue will abort any task executing beyond the specified multiple of the task execution time.</a:t>
            </a:r>
          </a:p>
          <a:p>
            <a:pPr lvl="1">
              <a:defRPr/>
            </a:pPr>
            <a:r>
              <a:rPr lang="en-US" dirty="0" smtClean="0"/>
              <a:t>The aborted task will then be retried for execution on another available machine.</a:t>
            </a:r>
            <a:endParaRPr lang="en-US" dirty="0"/>
          </a:p>
        </p:txBody>
      </p:sp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6800"/>
          </a:xfrm>
        </p:spPr>
        <p:txBody>
          <a:bodyPr/>
          <a:lstStyle/>
          <a:p>
            <a:r>
              <a:rPr lang="en-US" smtClean="0"/>
              <a:t>Retry “slow” Work Queue tasks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Content Placeholder 2"/>
          <p:cNvSpPr>
            <a:spLocks noGrp="1"/>
          </p:cNvSpPr>
          <p:nvPr>
            <p:ph idx="1"/>
          </p:nvPr>
        </p:nvSpPr>
        <p:spPr>
          <a:xfrm>
            <a:off x="438150" y="1371600"/>
            <a:ext cx="8197850" cy="5029200"/>
          </a:xfrm>
        </p:spPr>
        <p:txBody>
          <a:bodyPr/>
          <a:lstStyle/>
          <a:p>
            <a:pPr>
              <a:buFont typeface="Arial" charset="0"/>
              <a:buNone/>
            </a:pPr>
            <a:endParaRPr lang="en-US" smtClean="0"/>
          </a:p>
          <a:p>
            <a:pPr>
              <a:buFont typeface="Arial" charset="0"/>
              <a:buNone/>
            </a:pPr>
            <a:endParaRPr lang="en-US" smtClean="0"/>
          </a:p>
          <a:p>
            <a:pPr>
              <a:buFont typeface="Arial" charset="0"/>
              <a:buNone/>
            </a:pPr>
            <a:r>
              <a:rPr lang="en-US" smtClean="0"/>
              <a:t>      </a:t>
            </a:r>
          </a:p>
        </p:txBody>
      </p:sp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328613" y="152400"/>
            <a:ext cx="8458200" cy="1066800"/>
          </a:xfrm>
        </p:spPr>
        <p:txBody>
          <a:bodyPr/>
          <a:lstStyle/>
          <a:p>
            <a:r>
              <a:rPr lang="en-US" smtClean="0"/>
              <a:t>Activating fast abort in Work Queue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28575" y="1973263"/>
            <a:ext cx="9144000" cy="7080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endParaRPr lang="en-US" b="1">
              <a:latin typeface="Lucida Console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550" y="1981200"/>
            <a:ext cx="906780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200" dirty="0" err="1">
                <a:ln>
                  <a:solidFill>
                    <a:srgbClr val="FFFF00"/>
                  </a:solidFill>
                </a:ln>
                <a:solidFill>
                  <a:srgbClr val="FFFF66"/>
                </a:solidFill>
              </a:rPr>
              <a:t>q.activate_fast_abort</a:t>
            </a:r>
            <a:r>
              <a:rPr lang="en-US" sz="2200" dirty="0">
                <a:ln>
                  <a:solidFill>
                    <a:srgbClr val="FFFF00"/>
                  </a:solidFill>
                </a:ln>
                <a:solidFill>
                  <a:srgbClr val="FFFF66"/>
                </a:solidFill>
              </a:rPr>
              <a:t> (2.5)  </a:t>
            </a:r>
            <a:r>
              <a:rPr lang="en-US" sz="2000" dirty="0">
                <a:ln>
                  <a:solidFill>
                    <a:srgbClr val="FFFF00"/>
                  </a:solidFill>
                </a:ln>
                <a:solidFill>
                  <a:srgbClr val="FFFF66"/>
                </a:solidFill>
              </a:rPr>
              <a:t>#abort if task exceeds 2.5 * </a:t>
            </a:r>
            <a:r>
              <a:rPr lang="en-US" sz="2000" dirty="0" err="1">
                <a:ln>
                  <a:solidFill>
                    <a:srgbClr val="FFFF00"/>
                  </a:solidFill>
                </a:ln>
                <a:solidFill>
                  <a:srgbClr val="FFFF66"/>
                </a:solidFill>
              </a:rPr>
              <a:t>avg</a:t>
            </a:r>
            <a:r>
              <a:rPr lang="en-US" sz="2000" dirty="0">
                <a:ln>
                  <a:solidFill>
                    <a:srgbClr val="FFFF00"/>
                  </a:solidFill>
                </a:ln>
                <a:solidFill>
                  <a:srgbClr val="FFFF66"/>
                </a:solidFill>
              </a:rPr>
              <a:t> execution time</a:t>
            </a:r>
          </a:p>
          <a:p>
            <a:pPr>
              <a:defRPr/>
            </a:pPr>
            <a:endParaRPr lang="en-US" dirty="0">
              <a:solidFill>
                <a:srgbClr val="FFFF66"/>
              </a:solidFill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03250" y="1541463"/>
            <a:ext cx="31813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 b="1"/>
              <a:t>Python: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9525" y="3576638"/>
            <a:ext cx="9144000" cy="6905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endParaRPr lang="en-US" b="1">
              <a:latin typeface="Lucida Console" pitchFamily="49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032" y="3659961"/>
            <a:ext cx="906780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200" dirty="0" err="1">
                <a:ln>
                  <a:solidFill>
                    <a:srgbClr val="FFFF00"/>
                  </a:solidFill>
                </a:ln>
                <a:solidFill>
                  <a:srgbClr val="FFFF66"/>
                </a:solidFill>
              </a:rPr>
              <a:t>work_queue_activate_fast_abort</a:t>
            </a:r>
            <a:r>
              <a:rPr lang="en-US" sz="2200" dirty="0">
                <a:ln>
                  <a:solidFill>
                    <a:srgbClr val="FFFF00"/>
                  </a:solidFill>
                </a:ln>
                <a:solidFill>
                  <a:srgbClr val="FFFF66"/>
                </a:solidFill>
              </a:rPr>
              <a:t> ($q, 2.5); </a:t>
            </a:r>
          </a:p>
          <a:p>
            <a:pPr>
              <a:defRPr/>
            </a:pPr>
            <a:endParaRPr lang="en-US" dirty="0">
              <a:solidFill>
                <a:srgbClr val="FFFF66"/>
              </a:solidFill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79450" y="3144838"/>
            <a:ext cx="31813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 b="1"/>
              <a:t>Perl: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-4763" y="5021263"/>
            <a:ext cx="9144001" cy="6381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endParaRPr lang="en-US" b="1">
              <a:latin typeface="Lucida Console" pitchFamily="49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790" y="5105400"/>
            <a:ext cx="8582810" cy="11079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200" dirty="0" err="1">
                <a:ln>
                  <a:solidFill>
                    <a:srgbClr val="FFFF00"/>
                  </a:solidFill>
                </a:ln>
                <a:solidFill>
                  <a:srgbClr val="FFFF66"/>
                </a:solidFill>
              </a:rPr>
              <a:t>work_queue_activate_fast_abort</a:t>
            </a:r>
            <a:r>
              <a:rPr lang="en-US" sz="2200" dirty="0">
                <a:ln>
                  <a:solidFill>
                    <a:srgbClr val="FFFF00"/>
                  </a:solidFill>
                </a:ln>
                <a:solidFill>
                  <a:srgbClr val="FFFF66"/>
                </a:solidFill>
              </a:rPr>
              <a:t> (q, 2.5); </a:t>
            </a:r>
          </a:p>
          <a:p>
            <a:pPr>
              <a:defRPr/>
            </a:pPr>
            <a:endParaRPr lang="en-US" sz="2200" dirty="0">
              <a:solidFill>
                <a:srgbClr val="FFFF66"/>
              </a:solidFill>
            </a:endParaRPr>
          </a:p>
          <a:p>
            <a:pPr>
              <a:defRPr/>
            </a:pPr>
            <a:endParaRPr lang="en-US" sz="2200" dirty="0">
              <a:solidFill>
                <a:srgbClr val="FFFF66"/>
              </a:solidFill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79450" y="4591050"/>
            <a:ext cx="318135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 b="1"/>
              <a:t>C: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/>
      <p:bldP spid="9" grpId="0" animBg="1"/>
      <p:bldP spid="12" grpId="0"/>
      <p:bldP spid="13" grpId="0" animBg="1"/>
      <p:bldP spid="1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Content Placeholder 2"/>
          <p:cNvSpPr>
            <a:spLocks noGrp="1"/>
          </p:cNvSpPr>
          <p:nvPr>
            <p:ph idx="1"/>
          </p:nvPr>
        </p:nvSpPr>
        <p:spPr>
          <a:xfrm>
            <a:off x="277813" y="1676400"/>
            <a:ext cx="8653462" cy="5029200"/>
          </a:xfrm>
        </p:spPr>
        <p:txBody>
          <a:bodyPr/>
          <a:lstStyle/>
          <a:p>
            <a:r>
              <a:rPr lang="en-US" sz="2600" smtClean="0"/>
              <a:t>You may have data stored in a buffer (e.g., output of a computation) that will serve as input for a work queue task.</a:t>
            </a:r>
          </a:p>
          <a:p>
            <a:r>
              <a:rPr lang="en-US" sz="2600" smtClean="0"/>
              <a:t>To send buffer data as input to a task:</a:t>
            </a:r>
          </a:p>
          <a:p>
            <a:pPr>
              <a:buFont typeface="Arial" charset="0"/>
              <a:buNone/>
            </a:pPr>
            <a:endParaRPr lang="en-US" smtClean="0"/>
          </a:p>
          <a:p>
            <a:pPr>
              <a:buFont typeface="Arial" charset="0"/>
              <a:buNone/>
            </a:pPr>
            <a:endParaRPr lang="en-US" smtClean="0"/>
          </a:p>
          <a:p>
            <a:pPr>
              <a:buFont typeface="Arial" charset="0"/>
              <a:buNone/>
            </a:pPr>
            <a:r>
              <a:rPr lang="en-US" smtClean="0"/>
              <a:t>      </a:t>
            </a:r>
          </a:p>
        </p:txBody>
      </p:sp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6800"/>
          </a:xfrm>
        </p:spPr>
        <p:txBody>
          <a:bodyPr/>
          <a:lstStyle/>
          <a:p>
            <a:r>
              <a:rPr lang="en-US" smtClean="0"/>
              <a:t>Send intermediate buffer data as input file for Work Queue Task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1750" y="3873500"/>
            <a:ext cx="9067800" cy="8191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endParaRPr lang="en-US" b="1">
              <a:latin typeface="Lucida Console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273" y="3873964"/>
            <a:ext cx="9067800" cy="104644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200" dirty="0">
                <a:ln>
                  <a:solidFill>
                    <a:srgbClr val="FFFF00"/>
                  </a:solidFill>
                </a:ln>
                <a:solidFill>
                  <a:srgbClr val="FFFF66"/>
                </a:solidFill>
              </a:rPr>
              <a:t>buffer = “This is intermediate buffer data” </a:t>
            </a:r>
          </a:p>
          <a:p>
            <a:pPr>
              <a:defRPr/>
            </a:pPr>
            <a:r>
              <a:rPr lang="en-US" sz="2200" dirty="0" err="1">
                <a:ln>
                  <a:solidFill>
                    <a:srgbClr val="FFFF00"/>
                  </a:solidFill>
                </a:ln>
                <a:solidFill>
                  <a:srgbClr val="FFFF66"/>
                </a:solidFill>
              </a:rPr>
              <a:t>t.specify_buffer</a:t>
            </a:r>
            <a:r>
              <a:rPr lang="en-US" sz="2200" dirty="0">
                <a:ln>
                  <a:solidFill>
                    <a:srgbClr val="FFFF00"/>
                  </a:solidFill>
                </a:ln>
                <a:solidFill>
                  <a:srgbClr val="FFFF66"/>
                </a:solidFill>
              </a:rPr>
              <a:t>(buffer, input.txt, WORK_QUEUE_INPUT, cache=True) </a:t>
            </a:r>
          </a:p>
          <a:p>
            <a:pPr>
              <a:defRPr/>
            </a:pPr>
            <a:endParaRPr lang="en-US" dirty="0">
              <a:solidFill>
                <a:srgbClr val="FFFF66"/>
              </a:solidFill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22300" y="3443288"/>
            <a:ext cx="3181350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 b="1"/>
              <a:t>Python: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Content Placeholder 2"/>
          <p:cNvSpPr>
            <a:spLocks noGrp="1"/>
          </p:cNvSpPr>
          <p:nvPr>
            <p:ph idx="1"/>
          </p:nvPr>
        </p:nvSpPr>
        <p:spPr>
          <a:xfrm>
            <a:off x="338138" y="1447800"/>
            <a:ext cx="8653462" cy="5029200"/>
          </a:xfrm>
        </p:spPr>
        <p:txBody>
          <a:bodyPr/>
          <a:lstStyle/>
          <a:p>
            <a:pPr>
              <a:buFont typeface="Arial" charset="0"/>
              <a:buNone/>
            </a:pPr>
            <a:endParaRPr lang="en-US" dirty="0" smtClean="0"/>
          </a:p>
          <a:p>
            <a:pPr>
              <a:buFont typeface="Arial" charset="0"/>
              <a:buNone/>
            </a:pPr>
            <a:endParaRPr lang="en-US" dirty="0" smtClean="0"/>
          </a:p>
          <a:p>
            <a:pPr>
              <a:buFont typeface="Arial" charset="0"/>
              <a:buNone/>
            </a:pPr>
            <a:r>
              <a:rPr lang="en-US" dirty="0" smtClean="0"/>
              <a:t>      </a:t>
            </a:r>
          </a:p>
        </p:txBody>
      </p:sp>
      <p:sp>
        <p:nvSpPr>
          <p:cNvPr id="47106" name="Content Placeholder 2"/>
          <p:cNvSpPr txBox="1">
            <a:spLocks/>
          </p:cNvSpPr>
          <p:nvPr/>
        </p:nvSpPr>
        <p:spPr bwMode="auto">
          <a:xfrm>
            <a:off x="31750" y="4267200"/>
            <a:ext cx="9128125" cy="9969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endParaRPr lang="en-US" b="1">
              <a:latin typeface="Lucida Console" pitchFamily="49" charset="0"/>
            </a:endParaRPr>
          </a:p>
        </p:txBody>
      </p:sp>
      <p:sp>
        <p:nvSpPr>
          <p:cNvPr id="47107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6800"/>
          </a:xfrm>
        </p:spPr>
        <p:txBody>
          <a:bodyPr/>
          <a:lstStyle/>
          <a:p>
            <a:r>
              <a:rPr lang="en-US" smtClean="0"/>
              <a:t>Send intermediate buffer data as input file for Work Queue Task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4267200"/>
            <a:ext cx="9120691" cy="113877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700" dirty="0" err="1">
                <a:ln>
                  <a:solidFill>
                    <a:srgbClr val="FFFF00"/>
                  </a:solidFill>
                </a:ln>
                <a:solidFill>
                  <a:srgbClr val="FFFF66"/>
                </a:solidFill>
              </a:rPr>
              <a:t>const</a:t>
            </a:r>
            <a:r>
              <a:rPr lang="en-US" sz="1700" dirty="0">
                <a:ln>
                  <a:solidFill>
                    <a:srgbClr val="FFFF00"/>
                  </a:solidFill>
                </a:ln>
                <a:solidFill>
                  <a:srgbClr val="FFFF66"/>
                </a:solidFill>
              </a:rPr>
              <a:t> char * buffer = “This is intermediate buffer data”;</a:t>
            </a:r>
          </a:p>
          <a:p>
            <a:pPr>
              <a:defRPr/>
            </a:pPr>
            <a:r>
              <a:rPr lang="en-US" sz="1700" dirty="0" err="1">
                <a:ln>
                  <a:solidFill>
                    <a:srgbClr val="FFFF00"/>
                  </a:solidFill>
                </a:ln>
                <a:solidFill>
                  <a:srgbClr val="FFFF66"/>
                </a:solidFill>
              </a:rPr>
              <a:t>int</a:t>
            </a:r>
            <a:r>
              <a:rPr lang="en-US" sz="1700" dirty="0">
                <a:ln>
                  <a:solidFill>
                    <a:srgbClr val="FFFF00"/>
                  </a:solidFill>
                </a:ln>
                <a:solidFill>
                  <a:srgbClr val="FFFF66"/>
                </a:solidFill>
              </a:rPr>
              <a:t> </a:t>
            </a:r>
            <a:r>
              <a:rPr lang="en-US" sz="1700" dirty="0" err="1">
                <a:ln>
                  <a:solidFill>
                    <a:srgbClr val="FFFF00"/>
                  </a:solidFill>
                </a:ln>
                <a:solidFill>
                  <a:srgbClr val="FFFF66"/>
                </a:solidFill>
              </a:rPr>
              <a:t>buff_len</a:t>
            </a:r>
            <a:r>
              <a:rPr lang="en-US" sz="1700" dirty="0">
                <a:ln>
                  <a:solidFill>
                    <a:srgbClr val="FFFF00"/>
                  </a:solidFill>
                </a:ln>
                <a:solidFill>
                  <a:srgbClr val="FFFF66"/>
                </a:solidFill>
              </a:rPr>
              <a:t> = </a:t>
            </a:r>
            <a:r>
              <a:rPr lang="en-US" sz="1700" dirty="0" err="1">
                <a:ln>
                  <a:solidFill>
                    <a:srgbClr val="FFFF00"/>
                  </a:solidFill>
                </a:ln>
                <a:solidFill>
                  <a:srgbClr val="FFFF66"/>
                </a:solidFill>
              </a:rPr>
              <a:t>strlen</a:t>
            </a:r>
            <a:r>
              <a:rPr lang="en-US" sz="1700" dirty="0">
                <a:ln>
                  <a:solidFill>
                    <a:srgbClr val="FFFF00"/>
                  </a:solidFill>
                </a:ln>
                <a:solidFill>
                  <a:srgbClr val="FFFF66"/>
                </a:solidFill>
              </a:rPr>
              <a:t>(buffer);</a:t>
            </a:r>
          </a:p>
          <a:p>
            <a:pPr>
              <a:defRPr/>
            </a:pPr>
            <a:r>
              <a:rPr lang="en-US" sz="1700" dirty="0" err="1">
                <a:ln>
                  <a:solidFill>
                    <a:srgbClr val="FFFF00"/>
                  </a:solidFill>
                </a:ln>
                <a:solidFill>
                  <a:srgbClr val="FFFF66"/>
                </a:solidFill>
              </a:rPr>
              <a:t>work_queue_task_specify_buffer</a:t>
            </a:r>
            <a:r>
              <a:rPr lang="en-US" sz="1700" dirty="0">
                <a:ln>
                  <a:solidFill>
                    <a:srgbClr val="FFFF00"/>
                  </a:solidFill>
                </a:ln>
                <a:solidFill>
                  <a:srgbClr val="FFFF66"/>
                </a:solidFill>
              </a:rPr>
              <a:t>(t, buffer, </a:t>
            </a:r>
            <a:r>
              <a:rPr lang="en-US" sz="1700" dirty="0" err="1">
                <a:ln>
                  <a:solidFill>
                    <a:srgbClr val="FFFF00"/>
                  </a:solidFill>
                </a:ln>
                <a:solidFill>
                  <a:srgbClr val="FFFF66"/>
                </a:solidFill>
              </a:rPr>
              <a:t>buff_len</a:t>
            </a:r>
            <a:r>
              <a:rPr lang="en-US" sz="1700" dirty="0">
                <a:ln>
                  <a:solidFill>
                    <a:srgbClr val="FFFF00"/>
                  </a:solidFill>
                </a:ln>
                <a:solidFill>
                  <a:srgbClr val="FFFF66"/>
                </a:solidFill>
              </a:rPr>
              <a:t>,  “input.txt”, WORK_QUEUE_CACHE); </a:t>
            </a:r>
          </a:p>
          <a:p>
            <a:pPr>
              <a:defRPr/>
            </a:pPr>
            <a:endParaRPr lang="en-US" sz="1700" dirty="0">
              <a:solidFill>
                <a:srgbClr val="FFFF66"/>
              </a:solidFill>
            </a:endParaRPr>
          </a:p>
        </p:txBody>
      </p:sp>
      <p:sp>
        <p:nvSpPr>
          <p:cNvPr id="47109" name="Content Placeholder 2"/>
          <p:cNvSpPr txBox="1">
            <a:spLocks/>
          </p:cNvSpPr>
          <p:nvPr/>
        </p:nvSpPr>
        <p:spPr bwMode="auto">
          <a:xfrm>
            <a:off x="15875" y="2319338"/>
            <a:ext cx="9144000" cy="10398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endParaRPr lang="en-US" b="1">
              <a:latin typeface="Lucida Console" pitchFamily="49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64" y="2361247"/>
            <a:ext cx="9151172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>
                <a:ln>
                  <a:solidFill>
                    <a:srgbClr val="FFFF00"/>
                  </a:solidFill>
                </a:ln>
                <a:solidFill>
                  <a:srgbClr val="FFFF66"/>
                </a:solidFill>
              </a:rPr>
              <a:t>my $buffer = “This is intermediate buffer data”</a:t>
            </a:r>
          </a:p>
          <a:p>
            <a:pPr>
              <a:defRPr/>
            </a:pPr>
            <a:r>
              <a:rPr lang="en-US" sz="1600" dirty="0">
                <a:ln>
                  <a:solidFill>
                    <a:srgbClr val="FFFF00"/>
                  </a:solidFill>
                </a:ln>
                <a:solidFill>
                  <a:srgbClr val="FFFF66"/>
                </a:solidFill>
              </a:rPr>
              <a:t>my $</a:t>
            </a:r>
            <a:r>
              <a:rPr lang="en-US" sz="1600" dirty="0" err="1">
                <a:ln>
                  <a:solidFill>
                    <a:srgbClr val="FFFF00"/>
                  </a:solidFill>
                </a:ln>
                <a:solidFill>
                  <a:srgbClr val="FFFF66"/>
                </a:solidFill>
              </a:rPr>
              <a:t>buff_len</a:t>
            </a:r>
            <a:r>
              <a:rPr lang="en-US" sz="1600" dirty="0">
                <a:ln>
                  <a:solidFill>
                    <a:srgbClr val="FFFF00"/>
                  </a:solidFill>
                </a:ln>
                <a:solidFill>
                  <a:srgbClr val="FFFF66"/>
                </a:solidFill>
              </a:rPr>
              <a:t> = length($buffer); </a:t>
            </a:r>
          </a:p>
          <a:p>
            <a:pPr>
              <a:defRPr/>
            </a:pPr>
            <a:r>
              <a:rPr lang="en-US" sz="1600" dirty="0" err="1">
                <a:ln>
                  <a:solidFill>
                    <a:srgbClr val="FFFF00"/>
                  </a:solidFill>
                </a:ln>
                <a:solidFill>
                  <a:srgbClr val="FFFF66"/>
                </a:solidFill>
              </a:rPr>
              <a:t>work_queue_task_specify_buffer</a:t>
            </a:r>
            <a:r>
              <a:rPr lang="en-US" sz="1600" dirty="0">
                <a:ln>
                  <a:solidFill>
                    <a:srgbClr val="FFFF00"/>
                  </a:solidFill>
                </a:ln>
                <a:solidFill>
                  <a:srgbClr val="FFFF66"/>
                </a:solidFill>
              </a:rPr>
              <a:t>($t, $buffer, $</a:t>
            </a:r>
            <a:r>
              <a:rPr lang="en-US" sz="1600" dirty="0" err="1">
                <a:ln>
                  <a:solidFill>
                    <a:srgbClr val="FFFF00"/>
                  </a:solidFill>
                </a:ln>
                <a:solidFill>
                  <a:srgbClr val="FFFF66"/>
                </a:solidFill>
              </a:rPr>
              <a:t>buf_len</a:t>
            </a:r>
            <a:r>
              <a:rPr lang="en-US" sz="1600" dirty="0">
                <a:ln>
                  <a:solidFill>
                    <a:srgbClr val="FFFF00"/>
                  </a:solidFill>
                </a:ln>
                <a:solidFill>
                  <a:srgbClr val="FFFF66"/>
                </a:solidFill>
              </a:rPr>
              <a:t>,  “input.txt”, </a:t>
            </a:r>
            <a:r>
              <a:rPr lang="en-US" sz="1600" dirty="0" smtClean="0">
                <a:ln>
                  <a:solidFill>
                    <a:srgbClr val="FFFF00"/>
                  </a:solidFill>
                </a:ln>
                <a:solidFill>
                  <a:srgbClr val="FFFF66"/>
                </a:solidFill>
              </a:rPr>
              <a:t>$WORK_QUEUE_CACHE</a:t>
            </a:r>
            <a:r>
              <a:rPr lang="en-US" sz="1600" dirty="0">
                <a:ln>
                  <a:solidFill>
                    <a:srgbClr val="FFFF00"/>
                  </a:solidFill>
                </a:ln>
                <a:solidFill>
                  <a:srgbClr val="FFFF66"/>
                </a:solidFill>
              </a:rPr>
              <a:t>); </a:t>
            </a:r>
          </a:p>
        </p:txBody>
      </p:sp>
      <p:sp>
        <p:nvSpPr>
          <p:cNvPr id="47111" name="TextBox 11"/>
          <p:cNvSpPr txBox="1">
            <a:spLocks noChangeArrowheads="1"/>
          </p:cNvSpPr>
          <p:nvPr/>
        </p:nvSpPr>
        <p:spPr bwMode="auto">
          <a:xfrm>
            <a:off x="611188" y="1924050"/>
            <a:ext cx="32766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 b="1"/>
              <a:t>Perl:</a:t>
            </a:r>
          </a:p>
        </p:txBody>
      </p:sp>
      <p:sp>
        <p:nvSpPr>
          <p:cNvPr id="47112" name="TextBox 12"/>
          <p:cNvSpPr txBox="1">
            <a:spLocks noChangeArrowheads="1"/>
          </p:cNvSpPr>
          <p:nvPr/>
        </p:nvSpPr>
        <p:spPr bwMode="auto">
          <a:xfrm>
            <a:off x="611188" y="3816350"/>
            <a:ext cx="32766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 b="1"/>
              <a:t> C: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991600" cy="1143000"/>
          </a:xfrm>
        </p:spPr>
        <p:txBody>
          <a:bodyPr/>
          <a:lstStyle/>
          <a:p>
            <a:pPr eaLnBrk="1" hangingPunct="1"/>
            <a:r>
              <a:rPr lang="en-US" smtClean="0"/>
              <a:t>Protein Folding</a:t>
            </a: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B6C96EBB-624B-44E3-B3ED-056DE3025D43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17411" name="Picture 2" descr="http://www.nd.edu/~dthain/awe/awe-network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2209800"/>
            <a:ext cx="43688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8" descr="http://protomol.sourceforge.net/mmp_vm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2209800"/>
            <a:ext cx="32004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TextBox 13"/>
          <p:cNvSpPr txBox="1">
            <a:spLocks noChangeArrowheads="1"/>
          </p:cNvSpPr>
          <p:nvPr/>
        </p:nvSpPr>
        <p:spPr bwMode="auto">
          <a:xfrm>
            <a:off x="1447800" y="1371600"/>
            <a:ext cx="6629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200">
                <a:latin typeface="Calibri" pitchFamily="34" charset="0"/>
              </a:rPr>
              <a:t>Proteins fold into a number of distinctive states, each of which affects its function in the organism.</a:t>
            </a:r>
          </a:p>
        </p:txBody>
      </p:sp>
      <p:sp>
        <p:nvSpPr>
          <p:cNvPr id="17414" name="TextBox 14"/>
          <p:cNvSpPr txBox="1">
            <a:spLocks noChangeArrowheads="1"/>
          </p:cNvSpPr>
          <p:nvPr/>
        </p:nvSpPr>
        <p:spPr bwMode="auto">
          <a:xfrm>
            <a:off x="1752600" y="5638800"/>
            <a:ext cx="54006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latin typeface="Calibri" pitchFamily="34" charset="0"/>
              </a:rPr>
              <a:t>How common is each state?</a:t>
            </a:r>
          </a:p>
          <a:p>
            <a:pPr algn="ctr"/>
            <a:r>
              <a:rPr lang="en-US" sz="2000">
                <a:latin typeface="Calibri" pitchFamily="34" charset="0"/>
              </a:rPr>
              <a:t>How does the protein transition between states?</a:t>
            </a:r>
          </a:p>
          <a:p>
            <a:pPr algn="ctr"/>
            <a:r>
              <a:rPr lang="en-US" sz="2000">
                <a:latin typeface="Calibri" pitchFamily="34" charset="0"/>
              </a:rPr>
              <a:t>How common are those transitions?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Release: </a:t>
            </a:r>
            <a:br>
              <a:rPr lang="en-US" dirty="0" smtClean="0"/>
            </a:br>
            <a:r>
              <a:rPr lang="en-US" dirty="0" smtClean="0"/>
              <a:t>Password Authentication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057" y="1676400"/>
            <a:ext cx="8871857" cy="5257800"/>
          </a:xfrm>
        </p:spPr>
        <p:txBody>
          <a:bodyPr/>
          <a:lstStyle/>
          <a:p>
            <a:r>
              <a:rPr lang="en-US" dirty="0" smtClean="0"/>
              <a:t>Authentication between Work Queue master (</a:t>
            </a:r>
            <a:r>
              <a:rPr lang="en-US" dirty="0" err="1" smtClean="0"/>
              <a:t>Makeflow</a:t>
            </a:r>
            <a:r>
              <a:rPr lang="en-US" dirty="0" smtClean="0"/>
              <a:t>) and Work Queue workers</a:t>
            </a:r>
          </a:p>
          <a:p>
            <a:r>
              <a:rPr lang="en-US" dirty="0" smtClean="0"/>
              <a:t>Set password to use at master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Only workers started with the same password will be accepted by master</a:t>
            </a:r>
          </a:p>
          <a:p>
            <a:r>
              <a:rPr lang="en-US" dirty="0" smtClean="0"/>
              <a:t>Challenge-response authentication</a:t>
            </a:r>
          </a:p>
          <a:p>
            <a:pPr lvl="1"/>
            <a:r>
              <a:rPr lang="en-US" dirty="0" smtClean="0"/>
              <a:t>Password not sent out in the open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630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Release: Managing Your Workforce</a:t>
            </a:r>
            <a:endParaRPr lang="en-US" dirty="0"/>
          </a:p>
        </p:txBody>
      </p:sp>
      <p:sp>
        <p:nvSpPr>
          <p:cNvPr id="5" name="Cloud 4"/>
          <p:cNvSpPr/>
          <p:nvPr/>
        </p:nvSpPr>
        <p:spPr>
          <a:xfrm>
            <a:off x="3657600" y="4114800"/>
            <a:ext cx="2209800" cy="19812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Torque</a:t>
            </a:r>
          </a:p>
          <a:p>
            <a:pPr algn="ctr"/>
            <a:r>
              <a:rPr lang="en-US" dirty="0" smtClean="0"/>
              <a:t>Cluster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1219200" y="1600200"/>
            <a:ext cx="12192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Master</a:t>
            </a:r>
          </a:p>
          <a:p>
            <a:pPr algn="ctr"/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1219200" y="3276600"/>
            <a:ext cx="12192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Master</a:t>
            </a:r>
          </a:p>
          <a:p>
            <a:pPr algn="ctr"/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1219200" y="4953000"/>
            <a:ext cx="12192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Master</a:t>
            </a:r>
          </a:p>
          <a:p>
            <a:pPr algn="ctr"/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4" name="Cloud 3"/>
          <p:cNvSpPr/>
          <p:nvPr/>
        </p:nvSpPr>
        <p:spPr>
          <a:xfrm>
            <a:off x="3581400" y="1676400"/>
            <a:ext cx="2209800" cy="19812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Condor</a:t>
            </a:r>
          </a:p>
          <a:p>
            <a:pPr algn="ctr"/>
            <a:r>
              <a:rPr lang="en-US" dirty="0" smtClean="0"/>
              <a:t>Pool</a:t>
            </a:r>
            <a:endParaRPr lang="en-US" dirty="0"/>
          </a:p>
        </p:txBody>
      </p:sp>
      <p:grpSp>
        <p:nvGrpSpPr>
          <p:cNvPr id="3" name="Group 46"/>
          <p:cNvGrpSpPr/>
          <p:nvPr/>
        </p:nvGrpSpPr>
        <p:grpSpPr>
          <a:xfrm>
            <a:off x="2259852" y="1981200"/>
            <a:ext cx="3074148" cy="3139188"/>
            <a:chOff x="2259852" y="1981200"/>
            <a:chExt cx="3074148" cy="3139188"/>
          </a:xfrm>
        </p:grpSpPr>
        <p:sp>
          <p:nvSpPr>
            <p:cNvPr id="16" name="Oval 15"/>
            <p:cNvSpPr/>
            <p:nvPr/>
          </p:nvSpPr>
          <p:spPr>
            <a:xfrm>
              <a:off x="4038600" y="2286000"/>
              <a:ext cx="457200" cy="457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W</a:t>
              </a:r>
              <a:endParaRPr lang="en-US" dirty="0"/>
            </a:p>
          </p:txBody>
        </p:sp>
        <p:sp>
          <p:nvSpPr>
            <p:cNvPr id="17" name="Oval 16"/>
            <p:cNvSpPr/>
            <p:nvPr/>
          </p:nvSpPr>
          <p:spPr>
            <a:xfrm>
              <a:off x="4876800" y="1981200"/>
              <a:ext cx="457200" cy="457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W</a:t>
              </a:r>
              <a:endParaRPr lang="en-US" dirty="0"/>
            </a:p>
          </p:txBody>
        </p:sp>
        <p:sp>
          <p:nvSpPr>
            <p:cNvPr id="18" name="Oval 17"/>
            <p:cNvSpPr/>
            <p:nvPr/>
          </p:nvSpPr>
          <p:spPr>
            <a:xfrm>
              <a:off x="4724400" y="2667000"/>
              <a:ext cx="457200" cy="457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W</a:t>
              </a:r>
              <a:endParaRPr lang="en-US" dirty="0"/>
            </a:p>
          </p:txBody>
        </p:sp>
        <p:cxnSp>
          <p:nvCxnSpPr>
            <p:cNvPr id="23" name="Straight Arrow Connector 22"/>
            <p:cNvCxnSpPr>
              <a:stCxn id="16" idx="2"/>
              <a:endCxn id="6" idx="6"/>
            </p:cNvCxnSpPr>
            <p:nvPr/>
          </p:nvCxnSpPr>
          <p:spPr>
            <a:xfrm flipH="1" flipV="1">
              <a:off x="2438400" y="2171700"/>
              <a:ext cx="1600200" cy="3429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stCxn id="17" idx="3"/>
              <a:endCxn id="7" idx="6"/>
            </p:cNvCxnSpPr>
            <p:nvPr/>
          </p:nvCxnSpPr>
          <p:spPr>
            <a:xfrm flipH="1">
              <a:off x="2438400" y="2371445"/>
              <a:ext cx="2505355" cy="147665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stCxn id="18" idx="3"/>
              <a:endCxn id="8" idx="7"/>
            </p:cNvCxnSpPr>
            <p:nvPr/>
          </p:nvCxnSpPr>
          <p:spPr>
            <a:xfrm flipH="1">
              <a:off x="2259852" y="3057245"/>
              <a:ext cx="2531503" cy="206314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59"/>
          <p:cNvGrpSpPr/>
          <p:nvPr/>
        </p:nvGrpSpPr>
        <p:grpSpPr>
          <a:xfrm>
            <a:off x="2259852" y="2575812"/>
            <a:ext cx="3074148" cy="3139188"/>
            <a:chOff x="2259852" y="2575812"/>
            <a:chExt cx="3074148" cy="3139188"/>
          </a:xfrm>
        </p:grpSpPr>
        <p:sp>
          <p:nvSpPr>
            <p:cNvPr id="20" name="Oval 19"/>
            <p:cNvSpPr/>
            <p:nvPr/>
          </p:nvSpPr>
          <p:spPr>
            <a:xfrm>
              <a:off x="4495800" y="5257800"/>
              <a:ext cx="457200" cy="457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W</a:t>
              </a:r>
              <a:endParaRPr lang="en-US" dirty="0"/>
            </a:p>
          </p:txBody>
        </p:sp>
        <p:sp>
          <p:nvSpPr>
            <p:cNvPr id="19" name="Oval 18"/>
            <p:cNvSpPr/>
            <p:nvPr/>
          </p:nvSpPr>
          <p:spPr>
            <a:xfrm>
              <a:off x="4876800" y="4495800"/>
              <a:ext cx="457200" cy="457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W</a:t>
              </a:r>
              <a:endParaRPr lang="en-US" dirty="0"/>
            </a:p>
          </p:txBody>
        </p:sp>
        <p:sp>
          <p:nvSpPr>
            <p:cNvPr id="21" name="Oval 20"/>
            <p:cNvSpPr/>
            <p:nvPr/>
          </p:nvSpPr>
          <p:spPr>
            <a:xfrm>
              <a:off x="4114800" y="4648200"/>
              <a:ext cx="457200" cy="457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W</a:t>
              </a:r>
              <a:endParaRPr lang="en-US" dirty="0"/>
            </a:p>
          </p:txBody>
        </p:sp>
        <p:cxnSp>
          <p:nvCxnSpPr>
            <p:cNvPr id="31" name="Straight Arrow Connector 30"/>
            <p:cNvCxnSpPr>
              <a:stCxn id="21" idx="1"/>
              <a:endCxn id="6" idx="5"/>
            </p:cNvCxnSpPr>
            <p:nvPr/>
          </p:nvCxnSpPr>
          <p:spPr>
            <a:xfrm flipH="1" flipV="1">
              <a:off x="2259852" y="2575812"/>
              <a:ext cx="1921903" cy="213934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>
              <a:stCxn id="19" idx="1"/>
              <a:endCxn id="7" idx="6"/>
            </p:cNvCxnSpPr>
            <p:nvPr/>
          </p:nvCxnSpPr>
          <p:spPr>
            <a:xfrm flipH="1" flipV="1">
              <a:off x="2438400" y="3848100"/>
              <a:ext cx="2505355" cy="71465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>
              <a:stCxn id="20" idx="2"/>
              <a:endCxn id="8" idx="6"/>
            </p:cNvCxnSpPr>
            <p:nvPr/>
          </p:nvCxnSpPr>
          <p:spPr>
            <a:xfrm flipH="1">
              <a:off x="2438400" y="5486400"/>
              <a:ext cx="2057400" cy="381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TextBox 39"/>
          <p:cNvSpPr txBox="1"/>
          <p:nvPr/>
        </p:nvSpPr>
        <p:spPr>
          <a:xfrm>
            <a:off x="6019800" y="3429000"/>
            <a:ext cx="28953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Submits new workers.</a:t>
            </a:r>
          </a:p>
          <a:p>
            <a:r>
              <a:rPr lang="en-US" dirty="0" smtClean="0"/>
              <a:t>Restarts failed workers.</a:t>
            </a:r>
          </a:p>
          <a:p>
            <a:r>
              <a:rPr lang="en-US" dirty="0" smtClean="0"/>
              <a:t>Removes unneeded workers.</a:t>
            </a:r>
            <a:endParaRPr lang="en-US" dirty="0"/>
          </a:p>
        </p:txBody>
      </p:sp>
      <p:grpSp>
        <p:nvGrpSpPr>
          <p:cNvPr id="22" name="Group 42"/>
          <p:cNvGrpSpPr/>
          <p:nvPr/>
        </p:nvGrpSpPr>
        <p:grpSpPr>
          <a:xfrm>
            <a:off x="5943600" y="1371600"/>
            <a:ext cx="2896114" cy="1752600"/>
            <a:chOff x="5943600" y="1371600"/>
            <a:chExt cx="2896114" cy="1752600"/>
          </a:xfrm>
        </p:grpSpPr>
        <p:sp>
          <p:nvSpPr>
            <p:cNvPr id="9" name="Oval 8"/>
            <p:cNvSpPr/>
            <p:nvPr/>
          </p:nvSpPr>
          <p:spPr>
            <a:xfrm>
              <a:off x="6705600" y="1981200"/>
              <a:ext cx="1219200" cy="1143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WQ</a:t>
              </a:r>
            </a:p>
            <a:p>
              <a:pPr algn="ctr"/>
              <a:r>
                <a:rPr lang="en-US" dirty="0" smtClean="0"/>
                <a:t>Pool</a:t>
              </a:r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8077200" y="2209800"/>
              <a:ext cx="685800" cy="685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200</a:t>
              </a:r>
              <a:endParaRPr lang="en-US" dirty="0"/>
            </a:p>
          </p:txBody>
        </p:sp>
        <p:sp>
          <p:nvSpPr>
            <p:cNvPr id="14" name="Right Arrow 13"/>
            <p:cNvSpPr/>
            <p:nvPr/>
          </p:nvSpPr>
          <p:spPr>
            <a:xfrm flipH="1">
              <a:off x="5943600" y="2286000"/>
              <a:ext cx="685800" cy="609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943600" y="1371600"/>
              <a:ext cx="28961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work_queue_pool</a:t>
              </a:r>
              <a:r>
                <a:rPr lang="en-US" dirty="0" smtClean="0"/>
                <a:t> –T condor</a:t>
              </a:r>
              <a:endParaRPr lang="en-US" dirty="0"/>
            </a:p>
          </p:txBody>
        </p:sp>
      </p:grpSp>
      <p:grpSp>
        <p:nvGrpSpPr>
          <p:cNvPr id="24" name="Group 50"/>
          <p:cNvGrpSpPr/>
          <p:nvPr/>
        </p:nvGrpSpPr>
        <p:grpSpPr>
          <a:xfrm>
            <a:off x="5943600" y="4648200"/>
            <a:ext cx="2865400" cy="1740932"/>
            <a:chOff x="5943600" y="4648200"/>
            <a:chExt cx="2865400" cy="1740932"/>
          </a:xfrm>
        </p:grpSpPr>
        <p:sp>
          <p:nvSpPr>
            <p:cNvPr id="11" name="Oval 10"/>
            <p:cNvSpPr/>
            <p:nvPr/>
          </p:nvSpPr>
          <p:spPr>
            <a:xfrm>
              <a:off x="6705600" y="4648200"/>
              <a:ext cx="1219200" cy="1143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WQ</a:t>
              </a:r>
            </a:p>
            <a:p>
              <a:pPr algn="ctr"/>
              <a:r>
                <a:rPr lang="en-US" dirty="0" smtClean="0"/>
                <a:t>Pool</a:t>
              </a:r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8077200" y="4876800"/>
              <a:ext cx="685800" cy="685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200</a:t>
              </a:r>
              <a:endParaRPr lang="en-US" dirty="0"/>
            </a:p>
          </p:txBody>
        </p:sp>
        <p:sp>
          <p:nvSpPr>
            <p:cNvPr id="15" name="Right Arrow 14"/>
            <p:cNvSpPr/>
            <p:nvPr/>
          </p:nvSpPr>
          <p:spPr>
            <a:xfrm flipH="1">
              <a:off x="5943600" y="4953000"/>
              <a:ext cx="685800" cy="609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943600" y="6019800"/>
              <a:ext cx="28654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work_queue_pool</a:t>
              </a:r>
              <a:r>
                <a:rPr lang="en-US" dirty="0" smtClean="0"/>
                <a:t> –T torque</a:t>
              </a:r>
              <a:endParaRPr lang="en-US" dirty="0"/>
            </a:p>
          </p:txBody>
        </p:sp>
      </p:grpSp>
      <p:sp>
        <p:nvSpPr>
          <p:cNvPr id="52" name="Rectangle 51"/>
          <p:cNvSpPr/>
          <p:nvPr/>
        </p:nvSpPr>
        <p:spPr>
          <a:xfrm>
            <a:off x="8077200" y="2209800"/>
            <a:ext cx="6858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500</a:t>
            </a:r>
            <a:endParaRPr lang="en-US" b="1" dirty="0">
              <a:solidFill>
                <a:srgbClr val="FFFF00"/>
              </a:solidFill>
            </a:endParaRPr>
          </a:p>
        </p:txBody>
      </p:sp>
      <p:cxnSp>
        <p:nvCxnSpPr>
          <p:cNvPr id="56" name="Straight Arrow Connector 55"/>
          <p:cNvCxnSpPr/>
          <p:nvPr/>
        </p:nvCxnSpPr>
        <p:spPr>
          <a:xfrm flipH="1">
            <a:off x="3657600" y="3285845"/>
            <a:ext cx="371755" cy="2955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58"/>
          <p:cNvGrpSpPr/>
          <p:nvPr/>
        </p:nvGrpSpPr>
        <p:grpSpPr>
          <a:xfrm>
            <a:off x="3962400" y="2438400"/>
            <a:ext cx="1752600" cy="1219200"/>
            <a:chOff x="3962400" y="2438400"/>
            <a:chExt cx="1752600" cy="1219200"/>
          </a:xfrm>
        </p:grpSpPr>
        <p:sp>
          <p:nvSpPr>
            <p:cNvPr id="54" name="Oval 53"/>
            <p:cNvSpPr/>
            <p:nvPr/>
          </p:nvSpPr>
          <p:spPr>
            <a:xfrm>
              <a:off x="4724400" y="3200400"/>
              <a:ext cx="457200" cy="457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W</a:t>
              </a:r>
              <a:endParaRPr lang="en-US" dirty="0"/>
            </a:p>
          </p:txBody>
        </p:sp>
        <p:sp>
          <p:nvSpPr>
            <p:cNvPr id="57" name="Oval 56"/>
            <p:cNvSpPr/>
            <p:nvPr/>
          </p:nvSpPr>
          <p:spPr>
            <a:xfrm>
              <a:off x="3962400" y="2895600"/>
              <a:ext cx="457200" cy="457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W</a:t>
              </a:r>
              <a:endParaRPr lang="en-US" dirty="0"/>
            </a:p>
          </p:txBody>
        </p:sp>
        <p:sp>
          <p:nvSpPr>
            <p:cNvPr id="58" name="Oval 57"/>
            <p:cNvSpPr/>
            <p:nvPr/>
          </p:nvSpPr>
          <p:spPr>
            <a:xfrm>
              <a:off x="5257800" y="2438400"/>
              <a:ext cx="457200" cy="457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W</a:t>
              </a:r>
              <a:endParaRPr lang="en-US" dirty="0"/>
            </a:p>
          </p:txBody>
        </p:sp>
      </p:grpSp>
      <p:sp>
        <p:nvSpPr>
          <p:cNvPr id="61" name="Rectangle 60"/>
          <p:cNvSpPr/>
          <p:nvPr/>
        </p:nvSpPr>
        <p:spPr>
          <a:xfrm>
            <a:off x="8077200" y="4876800"/>
            <a:ext cx="6858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0</a:t>
            </a:r>
            <a:endParaRPr 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398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52" grpId="0" animBg="1"/>
      <p:bldP spid="61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7686" y="1447800"/>
            <a:ext cx="8824913" cy="5334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600" dirty="0" smtClean="0"/>
              <a:t>Hierarchy in Work Queue: Master, Foremen, Workers</a:t>
            </a:r>
          </a:p>
          <a:p>
            <a:pPr>
              <a:lnSpc>
                <a:spcPct val="90000"/>
              </a:lnSpc>
            </a:pPr>
            <a:endParaRPr lang="en-US" sz="2600" dirty="0"/>
          </a:p>
          <a:p>
            <a:pPr>
              <a:lnSpc>
                <a:spcPct val="90000"/>
              </a:lnSpc>
            </a:pPr>
            <a:endParaRPr lang="en-US" sz="2600" dirty="0"/>
          </a:p>
          <a:p>
            <a:pPr>
              <a:lnSpc>
                <a:spcPct val="90000"/>
              </a:lnSpc>
            </a:pPr>
            <a:endParaRPr lang="en-US" sz="2600" dirty="0" smtClean="0"/>
          </a:p>
          <a:p>
            <a:pPr>
              <a:lnSpc>
                <a:spcPct val="90000"/>
              </a:lnSpc>
            </a:pPr>
            <a:endParaRPr lang="en-US" sz="2600" dirty="0" smtClean="0"/>
          </a:p>
        </p:txBody>
      </p:sp>
      <p:sp>
        <p:nvSpPr>
          <p:cNvPr id="53251" name="Title 1"/>
          <p:cNvSpPr>
            <a:spLocks noGrp="1"/>
          </p:cNvSpPr>
          <p:nvPr>
            <p:ph type="title" idx="4294967295"/>
          </p:nvPr>
        </p:nvSpPr>
        <p:spPr>
          <a:xfrm>
            <a:off x="1066800" y="152400"/>
            <a:ext cx="7162800" cy="1066800"/>
          </a:xfrm>
        </p:spPr>
        <p:txBody>
          <a:bodyPr/>
          <a:lstStyle/>
          <a:p>
            <a:r>
              <a:rPr lang="en-US" dirty="0" smtClean="0"/>
              <a:t>Next Release: Hierarchical Work Queue</a:t>
            </a:r>
          </a:p>
        </p:txBody>
      </p:sp>
      <p:sp>
        <p:nvSpPr>
          <p:cNvPr id="2" name="Oval 1"/>
          <p:cNvSpPr/>
          <p:nvPr/>
        </p:nvSpPr>
        <p:spPr>
          <a:xfrm>
            <a:off x="3701079" y="2015266"/>
            <a:ext cx="1447800" cy="6858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Master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297629" y="3146613"/>
            <a:ext cx="1676400" cy="68580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Foreman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2561665" y="3138544"/>
            <a:ext cx="1676400" cy="68580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Foreman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4876800" y="3138544"/>
            <a:ext cx="1676400" cy="68580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Foreman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7162800" y="3138544"/>
            <a:ext cx="1676400" cy="68580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Foreman</a:t>
            </a:r>
            <a:endParaRPr lang="en-US" dirty="0"/>
          </a:p>
        </p:txBody>
      </p:sp>
      <p:cxnSp>
        <p:nvCxnSpPr>
          <p:cNvPr id="11" name="Straight Arrow Connector 10"/>
          <p:cNvCxnSpPr>
            <a:stCxn id="2" idx="4"/>
            <a:endCxn id="8" idx="0"/>
          </p:cNvCxnSpPr>
          <p:nvPr/>
        </p:nvCxnSpPr>
        <p:spPr>
          <a:xfrm flipH="1">
            <a:off x="3399865" y="2701066"/>
            <a:ext cx="1025114" cy="437478"/>
          </a:xfrm>
          <a:prstGeom prst="straightConnector1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2" idx="4"/>
          </p:cNvCxnSpPr>
          <p:nvPr/>
        </p:nvCxnSpPr>
        <p:spPr>
          <a:xfrm>
            <a:off x="4424979" y="2701066"/>
            <a:ext cx="1100865" cy="387275"/>
          </a:xfrm>
          <a:prstGeom prst="straightConnector1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2" idx="4"/>
            <a:endCxn id="10" idx="0"/>
          </p:cNvCxnSpPr>
          <p:nvPr/>
        </p:nvCxnSpPr>
        <p:spPr>
          <a:xfrm>
            <a:off x="4424979" y="2701066"/>
            <a:ext cx="3576021" cy="437478"/>
          </a:xfrm>
          <a:prstGeom prst="straightConnector1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7" idx="4"/>
          </p:cNvCxnSpPr>
          <p:nvPr/>
        </p:nvCxnSpPr>
        <p:spPr>
          <a:xfrm flipH="1">
            <a:off x="297629" y="3832413"/>
            <a:ext cx="838200" cy="891987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7" idx="4"/>
          </p:cNvCxnSpPr>
          <p:nvPr/>
        </p:nvCxnSpPr>
        <p:spPr>
          <a:xfrm flipH="1">
            <a:off x="838200" y="3832413"/>
            <a:ext cx="297629" cy="66787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7" idx="4"/>
          </p:cNvCxnSpPr>
          <p:nvPr/>
        </p:nvCxnSpPr>
        <p:spPr>
          <a:xfrm>
            <a:off x="1135829" y="3832413"/>
            <a:ext cx="540571" cy="604219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>
            <a:stCxn id="2" idx="4"/>
            <a:endCxn id="7" idx="0"/>
          </p:cNvCxnSpPr>
          <p:nvPr/>
        </p:nvCxnSpPr>
        <p:spPr>
          <a:xfrm flipH="1">
            <a:off x="1135829" y="2701066"/>
            <a:ext cx="3289150" cy="445547"/>
          </a:xfrm>
          <a:prstGeom prst="straightConnector1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H="1">
            <a:off x="5257800" y="3824344"/>
            <a:ext cx="509195" cy="675939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flipH="1">
            <a:off x="7467600" y="3814036"/>
            <a:ext cx="533400" cy="686247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H="1">
            <a:off x="7879529" y="3814036"/>
            <a:ext cx="121471" cy="595256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Cloud 75"/>
          <p:cNvSpPr/>
          <p:nvPr/>
        </p:nvSpPr>
        <p:spPr>
          <a:xfrm>
            <a:off x="24207" y="4409292"/>
            <a:ext cx="2185593" cy="2155114"/>
          </a:xfrm>
          <a:prstGeom prst="cloud">
            <a:avLst/>
          </a:prstGeom>
          <a:solidFill>
            <a:schemeClr val="tx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Thousands of </a:t>
            </a:r>
            <a:r>
              <a:rPr lang="en-US" dirty="0" smtClean="0">
                <a:solidFill>
                  <a:schemeClr val="bg1"/>
                </a:solidFill>
              </a:rPr>
              <a:t>Workers in </a:t>
            </a:r>
            <a:r>
              <a:rPr lang="en-US" b="1" dirty="0" smtClean="0">
                <a:solidFill>
                  <a:schemeClr val="bg1"/>
                </a:solidFill>
              </a:rPr>
              <a:t>EC2</a:t>
            </a:r>
            <a:endParaRPr lang="en-US" b="1" dirty="0" smtClean="0">
              <a:solidFill>
                <a:schemeClr val="bg1"/>
              </a:solidFill>
            </a:endParaRPr>
          </a:p>
        </p:txBody>
      </p:sp>
      <p:sp>
        <p:nvSpPr>
          <p:cNvPr id="85" name="Cloud 84"/>
          <p:cNvSpPr/>
          <p:nvPr/>
        </p:nvSpPr>
        <p:spPr>
          <a:xfrm>
            <a:off x="2362200" y="4278406"/>
            <a:ext cx="2233331" cy="2286000"/>
          </a:xfrm>
          <a:prstGeom prst="cloud">
            <a:avLst/>
          </a:prstGeom>
          <a:solidFill>
            <a:schemeClr val="tx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Thousands of Workers </a:t>
            </a:r>
            <a:r>
              <a:rPr lang="en-US" dirty="0" smtClean="0">
                <a:solidFill>
                  <a:schemeClr val="bg1"/>
                </a:solidFill>
              </a:rPr>
              <a:t>in </a:t>
            </a:r>
            <a:r>
              <a:rPr lang="en-US" b="1" dirty="0" err="1" smtClean="0">
                <a:solidFill>
                  <a:schemeClr val="bg1"/>
                </a:solidFill>
              </a:rPr>
              <a:t>FutureGrid</a:t>
            </a:r>
            <a:endParaRPr lang="en-US" b="1" dirty="0" smtClean="0">
              <a:solidFill>
                <a:schemeClr val="bg1"/>
              </a:solidFill>
            </a:endParaRPr>
          </a:p>
        </p:txBody>
      </p:sp>
      <p:cxnSp>
        <p:nvCxnSpPr>
          <p:cNvPr id="38" name="Straight Arrow Connector 37"/>
          <p:cNvCxnSpPr>
            <a:stCxn id="8" idx="4"/>
          </p:cNvCxnSpPr>
          <p:nvPr/>
        </p:nvCxnSpPr>
        <p:spPr>
          <a:xfrm flipH="1">
            <a:off x="2780404" y="3824344"/>
            <a:ext cx="619461" cy="823856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8" idx="4"/>
          </p:cNvCxnSpPr>
          <p:nvPr/>
        </p:nvCxnSpPr>
        <p:spPr>
          <a:xfrm>
            <a:off x="3399865" y="3824344"/>
            <a:ext cx="264234" cy="58494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8" idx="4"/>
          </p:cNvCxnSpPr>
          <p:nvPr/>
        </p:nvCxnSpPr>
        <p:spPr>
          <a:xfrm flipH="1">
            <a:off x="3276600" y="3824344"/>
            <a:ext cx="123265" cy="675939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Cloud 88"/>
          <p:cNvSpPr/>
          <p:nvPr/>
        </p:nvSpPr>
        <p:spPr>
          <a:xfrm>
            <a:off x="4800600" y="4301715"/>
            <a:ext cx="2201954" cy="2262691"/>
          </a:xfrm>
          <a:prstGeom prst="cloud">
            <a:avLst/>
          </a:prstGeom>
          <a:solidFill>
            <a:schemeClr val="tx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Thousands of Workers in </a:t>
            </a:r>
            <a:r>
              <a:rPr lang="en-US" b="1" dirty="0" smtClean="0">
                <a:solidFill>
                  <a:schemeClr val="bg1"/>
                </a:solidFill>
              </a:rPr>
              <a:t>Condor</a:t>
            </a:r>
          </a:p>
        </p:txBody>
      </p:sp>
      <p:cxnSp>
        <p:nvCxnSpPr>
          <p:cNvPr id="40" name="Straight Arrow Connector 39"/>
          <p:cNvCxnSpPr>
            <a:stCxn id="8" idx="4"/>
          </p:cNvCxnSpPr>
          <p:nvPr/>
        </p:nvCxnSpPr>
        <p:spPr>
          <a:xfrm>
            <a:off x="3399865" y="3824344"/>
            <a:ext cx="638735" cy="58494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7" idx="4"/>
          </p:cNvCxnSpPr>
          <p:nvPr/>
        </p:nvCxnSpPr>
        <p:spPr>
          <a:xfrm>
            <a:off x="1135829" y="3832413"/>
            <a:ext cx="194984" cy="66787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5766995" y="3824344"/>
            <a:ext cx="376518" cy="477371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H="1">
            <a:off x="5645524" y="3824344"/>
            <a:ext cx="121472" cy="60198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5766995" y="3824344"/>
            <a:ext cx="786205" cy="477371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Cloud 104"/>
          <p:cNvSpPr/>
          <p:nvPr/>
        </p:nvSpPr>
        <p:spPr>
          <a:xfrm>
            <a:off x="7069789" y="4301714"/>
            <a:ext cx="2043731" cy="2262691"/>
          </a:xfrm>
          <a:prstGeom prst="cloud">
            <a:avLst/>
          </a:prstGeom>
          <a:solidFill>
            <a:schemeClr val="tx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Thousands of Workers in </a:t>
            </a:r>
            <a:r>
              <a:rPr lang="en-US" b="1" dirty="0" smtClean="0">
                <a:solidFill>
                  <a:schemeClr val="bg1"/>
                </a:solidFill>
              </a:rPr>
              <a:t>SGE</a:t>
            </a:r>
          </a:p>
        </p:txBody>
      </p:sp>
      <p:cxnSp>
        <p:nvCxnSpPr>
          <p:cNvPr id="70" name="Straight Arrow Connector 69"/>
          <p:cNvCxnSpPr/>
          <p:nvPr/>
        </p:nvCxnSpPr>
        <p:spPr>
          <a:xfrm>
            <a:off x="8001000" y="3814036"/>
            <a:ext cx="376518" cy="66787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>
            <a:off x="8001000" y="3814036"/>
            <a:ext cx="685800" cy="595256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929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85" grpId="0" animBg="1"/>
      <p:bldP spid="89" grpId="0" animBg="1"/>
      <p:bldP spid="10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" y="1295400"/>
            <a:ext cx="89154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4" name="Title 1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/>
            <a:r>
              <a:rPr lang="en-US" smtClean="0"/>
              <a:t>Work Queue Documentation</a:t>
            </a:r>
          </a:p>
        </p:txBody>
      </p:sp>
      <p:sp>
        <p:nvSpPr>
          <p:cNvPr id="49155" name="Title 1"/>
          <p:cNvSpPr>
            <a:spLocks/>
          </p:cNvSpPr>
          <p:nvPr/>
        </p:nvSpPr>
        <p:spPr bwMode="auto">
          <a:xfrm>
            <a:off x="457200" y="60960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000">
                <a:solidFill>
                  <a:srgbClr val="FFFF00"/>
                </a:solidFill>
                <a:latin typeface="Calibri" pitchFamily="34" charset="0"/>
              </a:rPr>
              <a:t>http://www.nd.edu/~ccl/software/workqueue/</a:t>
            </a:r>
          </a:p>
        </p:txBody>
      </p:sp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914400" y="4076700"/>
            <a:ext cx="3429000" cy="1333500"/>
          </a:xfrm>
          <a:prstGeom prst="ellipse">
            <a:avLst/>
          </a:prstGeom>
          <a:noFill/>
          <a:ln w="28575" algn="ctr">
            <a:solidFill>
              <a:srgbClr val="C000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 idx="4294967295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smtClean="0"/>
              <a:t>Scalable Applications using </a:t>
            </a:r>
            <a:br>
              <a:rPr lang="en-US" sz="4000" smtClean="0"/>
            </a:br>
            <a:r>
              <a:rPr lang="en-US" sz="4000" smtClean="0"/>
              <a:t>Makeflow and Work Queue</a:t>
            </a:r>
          </a:p>
        </p:txBody>
      </p:sp>
      <p:sp>
        <p:nvSpPr>
          <p:cNvPr id="50178" name="Content Placeholder 2"/>
          <p:cNvSpPr>
            <a:spLocks noGrp="1"/>
          </p:cNvSpPr>
          <p:nvPr>
            <p:ph idx="4294967295"/>
          </p:nvPr>
        </p:nvSpPr>
        <p:spPr>
          <a:xfrm>
            <a:off x="152400" y="1676400"/>
            <a:ext cx="8991600" cy="4525963"/>
          </a:xfrm>
        </p:spPr>
        <p:txBody>
          <a:bodyPr/>
          <a:lstStyle/>
          <a:p>
            <a:pPr eaLnBrk="1" hangingPunct="1"/>
            <a:r>
              <a:rPr lang="en-US" sz="3000" dirty="0" smtClean="0"/>
              <a:t>We learn how to express parallelism in workflows as tasks. </a:t>
            </a:r>
            <a:r>
              <a:rPr lang="en-US" sz="3000" dirty="0" smtClean="0">
                <a:solidFill>
                  <a:srgbClr val="FFFF66"/>
                </a:solidFill>
              </a:rPr>
              <a:t>(tutorial) </a:t>
            </a:r>
          </a:p>
          <a:p>
            <a:pPr eaLnBrk="1" hangingPunct="1"/>
            <a:r>
              <a:rPr lang="en-US" sz="3000" dirty="0" smtClean="0"/>
              <a:t>We learn how to specify tasks &amp; their dependencies (inputs, outputs, </a:t>
            </a:r>
            <a:r>
              <a:rPr lang="en-US" sz="3000" dirty="0" err="1" smtClean="0"/>
              <a:t>etc</a:t>
            </a:r>
            <a:r>
              <a:rPr lang="en-US" sz="3000" dirty="0" smtClean="0"/>
              <a:t>) for their execution. </a:t>
            </a:r>
            <a:r>
              <a:rPr lang="en-US" sz="3000" dirty="0" smtClean="0">
                <a:solidFill>
                  <a:srgbClr val="FFFF66"/>
                </a:solidFill>
              </a:rPr>
              <a:t>(tutorial)</a:t>
            </a:r>
          </a:p>
          <a:p>
            <a:pPr eaLnBrk="1" hangingPunct="1"/>
            <a:r>
              <a:rPr lang="en-US" sz="3000" dirty="0" smtClean="0"/>
              <a:t>We learn how to run these tasks using multiple resources. </a:t>
            </a:r>
            <a:r>
              <a:rPr lang="en-US" sz="3000" dirty="0" smtClean="0">
                <a:solidFill>
                  <a:srgbClr val="FFFF66"/>
                </a:solidFill>
              </a:rPr>
              <a:t>(tutorial/practice problems)</a:t>
            </a:r>
          </a:p>
          <a:p>
            <a:pPr eaLnBrk="1" hangingPunct="1"/>
            <a:r>
              <a:rPr lang="en-US" sz="3000" dirty="0" smtClean="0"/>
              <a:t>We apply these techniques to achieve scalability in running large workflows using hundreds to thousands of CPUs. </a:t>
            </a:r>
            <a:r>
              <a:rPr lang="en-US" sz="3000" dirty="0" smtClean="0">
                <a:solidFill>
                  <a:srgbClr val="FFFF66"/>
                </a:solidFill>
              </a:rPr>
              <a:t>(practice problems/your research)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02" y="1632857"/>
            <a:ext cx="8983398" cy="51260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01" y="315685"/>
            <a:ext cx="8534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Go to: </a:t>
            </a:r>
            <a:r>
              <a:rPr lang="en-US" dirty="0" smtClean="0">
                <a:solidFill>
                  <a:srgbClr val="FFFF00"/>
                </a:solidFill>
              </a:rPr>
              <a:t>http://www.nd.edu/~ccl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Click on “Tutorial at </a:t>
            </a:r>
            <a:r>
              <a:rPr lang="en-US" dirty="0" err="1" smtClean="0"/>
              <a:t>CCGrid</a:t>
            </a:r>
            <a:r>
              <a:rPr lang="en-US" dirty="0" smtClean="0"/>
              <a:t> 2013”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2971800" y="2626722"/>
            <a:ext cx="2118360" cy="56388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782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961435"/>
            <a:ext cx="8991600" cy="58203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471" y="97970"/>
            <a:ext cx="8534400" cy="84908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Click on “Tutorial” under Work Queue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066800" y="4800600"/>
            <a:ext cx="1725962" cy="83820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01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6553200" y="632460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2C77AEF-1695-4CCE-B322-0E9DE2C37AD3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5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8434" name="Title 1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458200" cy="990600"/>
          </a:xfrm>
        </p:spPr>
        <p:txBody>
          <a:bodyPr/>
          <a:lstStyle/>
          <a:p>
            <a:r>
              <a:rPr lang="en-US" sz="4000" smtClean="0"/>
              <a:t>Accelerated Weighted Ensemble (AWE)</a:t>
            </a:r>
          </a:p>
        </p:txBody>
      </p:sp>
      <p:sp>
        <p:nvSpPr>
          <p:cNvPr id="18435" name="Oval 5"/>
          <p:cNvSpPr>
            <a:spLocks noChangeArrowheads="1"/>
          </p:cNvSpPr>
          <p:nvPr/>
        </p:nvSpPr>
        <p:spPr bwMode="auto">
          <a:xfrm>
            <a:off x="3429000" y="990600"/>
            <a:ext cx="2286000" cy="533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solidFill>
                  <a:schemeClr val="bg1"/>
                </a:solidFill>
              </a:rPr>
              <a:t>Create N simulations</a:t>
            </a:r>
          </a:p>
        </p:txBody>
      </p:sp>
      <p:sp>
        <p:nvSpPr>
          <p:cNvPr id="18436" name="Line 6"/>
          <p:cNvSpPr>
            <a:spLocks noChangeShapeType="1"/>
          </p:cNvSpPr>
          <p:nvPr/>
        </p:nvSpPr>
        <p:spPr bwMode="auto">
          <a:xfrm>
            <a:off x="4572000" y="1524000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437" name="Oval 21"/>
          <p:cNvSpPr>
            <a:spLocks noChangeArrowheads="1"/>
          </p:cNvSpPr>
          <p:nvPr/>
        </p:nvSpPr>
        <p:spPr bwMode="auto">
          <a:xfrm>
            <a:off x="2057400" y="1905000"/>
            <a:ext cx="381000" cy="3810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8" name="Oval 7"/>
          <p:cNvSpPr>
            <a:spLocks noChangeArrowheads="1"/>
          </p:cNvSpPr>
          <p:nvPr/>
        </p:nvSpPr>
        <p:spPr bwMode="auto">
          <a:xfrm>
            <a:off x="2362200" y="1905000"/>
            <a:ext cx="381000" cy="3810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9" name="Oval 9"/>
          <p:cNvSpPr>
            <a:spLocks noChangeArrowheads="1"/>
          </p:cNvSpPr>
          <p:nvPr/>
        </p:nvSpPr>
        <p:spPr bwMode="auto">
          <a:xfrm>
            <a:off x="2667000" y="1905000"/>
            <a:ext cx="381000" cy="3810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0" name="Oval 22"/>
          <p:cNvSpPr>
            <a:spLocks noChangeArrowheads="1"/>
          </p:cNvSpPr>
          <p:nvPr/>
        </p:nvSpPr>
        <p:spPr bwMode="auto">
          <a:xfrm>
            <a:off x="2971800" y="1905000"/>
            <a:ext cx="381000" cy="3810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1" name="Oval 23"/>
          <p:cNvSpPr>
            <a:spLocks noChangeArrowheads="1"/>
          </p:cNvSpPr>
          <p:nvPr/>
        </p:nvSpPr>
        <p:spPr bwMode="auto">
          <a:xfrm>
            <a:off x="3276600" y="1905000"/>
            <a:ext cx="381000" cy="3810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2" name="Oval 24"/>
          <p:cNvSpPr>
            <a:spLocks noChangeArrowheads="1"/>
          </p:cNvSpPr>
          <p:nvPr/>
        </p:nvSpPr>
        <p:spPr bwMode="auto">
          <a:xfrm>
            <a:off x="3581400" y="1905000"/>
            <a:ext cx="381000" cy="3810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3" name="Oval 25"/>
          <p:cNvSpPr>
            <a:spLocks noChangeArrowheads="1"/>
          </p:cNvSpPr>
          <p:nvPr/>
        </p:nvSpPr>
        <p:spPr bwMode="auto">
          <a:xfrm>
            <a:off x="5410200" y="1905000"/>
            <a:ext cx="381000" cy="3810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4" name="Oval 26"/>
          <p:cNvSpPr>
            <a:spLocks noChangeArrowheads="1"/>
          </p:cNvSpPr>
          <p:nvPr/>
        </p:nvSpPr>
        <p:spPr bwMode="auto">
          <a:xfrm>
            <a:off x="5715000" y="1905000"/>
            <a:ext cx="381000" cy="3810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5" name="Oval 27"/>
          <p:cNvSpPr>
            <a:spLocks noChangeArrowheads="1"/>
          </p:cNvSpPr>
          <p:nvPr/>
        </p:nvSpPr>
        <p:spPr bwMode="auto">
          <a:xfrm>
            <a:off x="6019800" y="1905000"/>
            <a:ext cx="381000" cy="3810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6" name="Oval 28"/>
          <p:cNvSpPr>
            <a:spLocks noChangeArrowheads="1"/>
          </p:cNvSpPr>
          <p:nvPr/>
        </p:nvSpPr>
        <p:spPr bwMode="auto">
          <a:xfrm>
            <a:off x="6324600" y="1905000"/>
            <a:ext cx="381000" cy="3810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7" name="Oval 29"/>
          <p:cNvSpPr>
            <a:spLocks noChangeArrowheads="1"/>
          </p:cNvSpPr>
          <p:nvPr/>
        </p:nvSpPr>
        <p:spPr bwMode="auto">
          <a:xfrm>
            <a:off x="6629400" y="1905000"/>
            <a:ext cx="381000" cy="3810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8" name="Oval 30"/>
          <p:cNvSpPr>
            <a:spLocks noChangeArrowheads="1"/>
          </p:cNvSpPr>
          <p:nvPr/>
        </p:nvSpPr>
        <p:spPr bwMode="auto">
          <a:xfrm>
            <a:off x="6934200" y="1905000"/>
            <a:ext cx="381000" cy="3810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9" name="Oval 31"/>
          <p:cNvSpPr>
            <a:spLocks noChangeArrowheads="1"/>
          </p:cNvSpPr>
          <p:nvPr/>
        </p:nvSpPr>
        <p:spPr bwMode="auto">
          <a:xfrm>
            <a:off x="4114800" y="2057400"/>
            <a:ext cx="76200" cy="76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0" name="Oval 32"/>
          <p:cNvSpPr>
            <a:spLocks noChangeArrowheads="1"/>
          </p:cNvSpPr>
          <p:nvPr/>
        </p:nvSpPr>
        <p:spPr bwMode="auto">
          <a:xfrm>
            <a:off x="4267200" y="2057400"/>
            <a:ext cx="76200" cy="76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8451" name="Oval 33"/>
          <p:cNvSpPr>
            <a:spLocks noChangeArrowheads="1"/>
          </p:cNvSpPr>
          <p:nvPr/>
        </p:nvSpPr>
        <p:spPr bwMode="auto">
          <a:xfrm>
            <a:off x="4419600" y="2057400"/>
            <a:ext cx="76200" cy="76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2" name="Oval 34"/>
          <p:cNvSpPr>
            <a:spLocks noChangeArrowheads="1"/>
          </p:cNvSpPr>
          <p:nvPr/>
        </p:nvSpPr>
        <p:spPr bwMode="auto">
          <a:xfrm>
            <a:off x="4572000" y="2057400"/>
            <a:ext cx="76200" cy="76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8453" name="Oval 35"/>
          <p:cNvSpPr>
            <a:spLocks noChangeArrowheads="1"/>
          </p:cNvSpPr>
          <p:nvPr/>
        </p:nvSpPr>
        <p:spPr bwMode="auto">
          <a:xfrm>
            <a:off x="4724400" y="2057400"/>
            <a:ext cx="76200" cy="76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4" name="Oval 36"/>
          <p:cNvSpPr>
            <a:spLocks noChangeArrowheads="1"/>
          </p:cNvSpPr>
          <p:nvPr/>
        </p:nvSpPr>
        <p:spPr bwMode="auto">
          <a:xfrm>
            <a:off x="4876800" y="2057400"/>
            <a:ext cx="76200" cy="76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8455" name="Oval 37"/>
          <p:cNvSpPr>
            <a:spLocks noChangeArrowheads="1"/>
          </p:cNvSpPr>
          <p:nvPr/>
        </p:nvSpPr>
        <p:spPr bwMode="auto">
          <a:xfrm>
            <a:off x="5029200" y="2057400"/>
            <a:ext cx="76200" cy="76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6" name="Oval 38"/>
          <p:cNvSpPr>
            <a:spLocks noChangeArrowheads="1"/>
          </p:cNvSpPr>
          <p:nvPr/>
        </p:nvSpPr>
        <p:spPr bwMode="auto">
          <a:xfrm>
            <a:off x="5181600" y="2057400"/>
            <a:ext cx="76200" cy="76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8457" name="Text Box 39"/>
          <p:cNvSpPr txBox="1">
            <a:spLocks noChangeArrowheads="1"/>
          </p:cNvSpPr>
          <p:nvPr/>
        </p:nvSpPr>
        <p:spPr bwMode="auto">
          <a:xfrm>
            <a:off x="1524000" y="2286000"/>
            <a:ext cx="2743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FFFF66"/>
                </a:solidFill>
              </a:rPr>
              <a:t>Run Simulations</a:t>
            </a:r>
          </a:p>
        </p:txBody>
      </p:sp>
      <p:sp>
        <p:nvSpPr>
          <p:cNvPr id="18458" name="Line 40"/>
          <p:cNvSpPr>
            <a:spLocks noChangeShapeType="1"/>
          </p:cNvSpPr>
          <p:nvPr/>
        </p:nvSpPr>
        <p:spPr bwMode="auto">
          <a:xfrm>
            <a:off x="4572000" y="2209800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459" name="Oval 41"/>
          <p:cNvSpPr>
            <a:spLocks noChangeArrowheads="1"/>
          </p:cNvSpPr>
          <p:nvPr/>
        </p:nvSpPr>
        <p:spPr bwMode="auto">
          <a:xfrm>
            <a:off x="3429000" y="2590800"/>
            <a:ext cx="2362200" cy="6858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solidFill>
                  <a:schemeClr val="bg1"/>
                </a:solidFill>
              </a:rPr>
              <a:t>Aggregate output of </a:t>
            </a:r>
          </a:p>
          <a:p>
            <a:pPr algn="ctr"/>
            <a:r>
              <a:rPr lang="en-US" sz="1600">
                <a:solidFill>
                  <a:schemeClr val="bg1"/>
                </a:solidFill>
              </a:rPr>
              <a:t>simulations</a:t>
            </a:r>
          </a:p>
        </p:txBody>
      </p:sp>
      <p:sp>
        <p:nvSpPr>
          <p:cNvPr id="18460" name="Line 42"/>
          <p:cNvSpPr>
            <a:spLocks noChangeShapeType="1"/>
          </p:cNvSpPr>
          <p:nvPr/>
        </p:nvSpPr>
        <p:spPr bwMode="auto">
          <a:xfrm>
            <a:off x="4572000" y="3276600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461" name="Oval 43"/>
          <p:cNvSpPr>
            <a:spLocks noChangeArrowheads="1"/>
          </p:cNvSpPr>
          <p:nvPr/>
        </p:nvSpPr>
        <p:spPr bwMode="auto">
          <a:xfrm>
            <a:off x="3352800" y="3657600"/>
            <a:ext cx="2438400" cy="7620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solidFill>
                  <a:schemeClr val="bg1"/>
                </a:solidFill>
              </a:rPr>
              <a:t>Compute distribution of </a:t>
            </a:r>
          </a:p>
          <a:p>
            <a:pPr algn="ctr"/>
            <a:r>
              <a:rPr lang="en-US" sz="1600">
                <a:solidFill>
                  <a:schemeClr val="bg1"/>
                </a:solidFill>
              </a:rPr>
              <a:t>state transitions</a:t>
            </a:r>
          </a:p>
        </p:txBody>
      </p:sp>
      <p:sp>
        <p:nvSpPr>
          <p:cNvPr id="18462" name="Line 44"/>
          <p:cNvSpPr>
            <a:spLocks noChangeShapeType="1"/>
          </p:cNvSpPr>
          <p:nvPr/>
        </p:nvSpPr>
        <p:spPr bwMode="auto">
          <a:xfrm flipH="1">
            <a:off x="1524000" y="4038600"/>
            <a:ext cx="1828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63" name="Line 45"/>
          <p:cNvSpPr>
            <a:spLocks noChangeShapeType="1"/>
          </p:cNvSpPr>
          <p:nvPr/>
        </p:nvSpPr>
        <p:spPr bwMode="auto">
          <a:xfrm>
            <a:off x="1524000" y="4038600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464" name="Oval 46"/>
          <p:cNvSpPr>
            <a:spLocks noChangeArrowheads="1"/>
          </p:cNvSpPr>
          <p:nvPr/>
        </p:nvSpPr>
        <p:spPr bwMode="auto">
          <a:xfrm>
            <a:off x="304800" y="4419600"/>
            <a:ext cx="2438400" cy="533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solidFill>
                  <a:schemeClr val="bg1"/>
                </a:solidFill>
              </a:rPr>
              <a:t>Redistribute states</a:t>
            </a:r>
          </a:p>
        </p:txBody>
      </p:sp>
      <p:sp>
        <p:nvSpPr>
          <p:cNvPr id="18465" name="Text Box 47"/>
          <p:cNvSpPr txBox="1">
            <a:spLocks noChangeArrowheads="1"/>
          </p:cNvSpPr>
          <p:nvPr/>
        </p:nvSpPr>
        <p:spPr bwMode="auto">
          <a:xfrm>
            <a:off x="1676400" y="3657600"/>
            <a:ext cx="2743200" cy="70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FFFF66"/>
                </a:solidFill>
              </a:rPr>
              <a:t>if too many in </a:t>
            </a:r>
          </a:p>
          <a:p>
            <a:pPr>
              <a:spcBef>
                <a:spcPct val="50000"/>
              </a:spcBef>
            </a:pPr>
            <a:r>
              <a:rPr lang="en-US" sz="1600">
                <a:solidFill>
                  <a:srgbClr val="FFFF66"/>
                </a:solidFill>
              </a:rPr>
              <a:t>  one state</a:t>
            </a:r>
          </a:p>
        </p:txBody>
      </p:sp>
      <p:sp>
        <p:nvSpPr>
          <p:cNvPr id="18466" name="Line 48"/>
          <p:cNvSpPr>
            <a:spLocks noChangeShapeType="1"/>
          </p:cNvSpPr>
          <p:nvPr/>
        </p:nvSpPr>
        <p:spPr bwMode="auto">
          <a:xfrm>
            <a:off x="1524000" y="495300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67" name="Line 49"/>
          <p:cNvSpPr>
            <a:spLocks noChangeShapeType="1"/>
          </p:cNvSpPr>
          <p:nvPr/>
        </p:nvSpPr>
        <p:spPr bwMode="auto">
          <a:xfrm flipH="1">
            <a:off x="1524000" y="5257800"/>
            <a:ext cx="1828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68" name="Oval 50"/>
          <p:cNvSpPr>
            <a:spLocks noChangeArrowheads="1"/>
          </p:cNvSpPr>
          <p:nvPr/>
        </p:nvSpPr>
        <p:spPr bwMode="auto">
          <a:xfrm>
            <a:off x="3352800" y="4800600"/>
            <a:ext cx="2438400" cy="7620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solidFill>
                  <a:schemeClr val="bg1"/>
                </a:solidFill>
              </a:rPr>
              <a:t>Enough data collected?</a:t>
            </a:r>
          </a:p>
        </p:txBody>
      </p:sp>
      <p:sp>
        <p:nvSpPr>
          <p:cNvPr id="18469" name="Line 51"/>
          <p:cNvSpPr>
            <a:spLocks noChangeShapeType="1"/>
          </p:cNvSpPr>
          <p:nvPr/>
        </p:nvSpPr>
        <p:spPr bwMode="auto">
          <a:xfrm flipH="1">
            <a:off x="5791200" y="5181600"/>
            <a:ext cx="2133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70" name="Line 52"/>
          <p:cNvSpPr>
            <a:spLocks noChangeShapeType="1"/>
          </p:cNvSpPr>
          <p:nvPr/>
        </p:nvSpPr>
        <p:spPr bwMode="auto">
          <a:xfrm>
            <a:off x="7924800" y="1219200"/>
            <a:ext cx="0" cy="396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71" name="Line 53"/>
          <p:cNvSpPr>
            <a:spLocks noChangeShapeType="1"/>
          </p:cNvSpPr>
          <p:nvPr/>
        </p:nvSpPr>
        <p:spPr bwMode="auto">
          <a:xfrm flipH="1">
            <a:off x="5715000" y="1219200"/>
            <a:ext cx="2209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472" name="Text Box 54"/>
          <p:cNvSpPr txBox="1">
            <a:spLocks noChangeArrowheads="1"/>
          </p:cNvSpPr>
          <p:nvPr/>
        </p:nvSpPr>
        <p:spPr bwMode="auto">
          <a:xfrm>
            <a:off x="6248400" y="4800600"/>
            <a:ext cx="2743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FF66"/>
                </a:solidFill>
              </a:rPr>
              <a:t>No</a:t>
            </a:r>
          </a:p>
        </p:txBody>
      </p:sp>
      <p:sp>
        <p:nvSpPr>
          <p:cNvPr id="18473" name="Line 55"/>
          <p:cNvSpPr>
            <a:spLocks noChangeShapeType="1"/>
          </p:cNvSpPr>
          <p:nvPr/>
        </p:nvSpPr>
        <p:spPr bwMode="auto">
          <a:xfrm>
            <a:off x="4572000" y="4419600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474" name="Line 56"/>
          <p:cNvSpPr>
            <a:spLocks noChangeShapeType="1"/>
          </p:cNvSpPr>
          <p:nvPr/>
        </p:nvSpPr>
        <p:spPr bwMode="auto">
          <a:xfrm>
            <a:off x="4572000" y="5562600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475" name="Text Box 57"/>
          <p:cNvSpPr txBox="1">
            <a:spLocks noChangeArrowheads="1"/>
          </p:cNvSpPr>
          <p:nvPr/>
        </p:nvSpPr>
        <p:spPr bwMode="auto">
          <a:xfrm>
            <a:off x="4572000" y="5867400"/>
            <a:ext cx="2743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FF66"/>
                </a:solidFill>
              </a:rPr>
              <a:t>YES</a:t>
            </a:r>
          </a:p>
        </p:txBody>
      </p:sp>
      <p:sp>
        <p:nvSpPr>
          <p:cNvPr id="18476" name="Oval 58"/>
          <p:cNvSpPr>
            <a:spLocks noChangeArrowheads="1"/>
          </p:cNvSpPr>
          <p:nvPr/>
        </p:nvSpPr>
        <p:spPr bwMode="auto">
          <a:xfrm>
            <a:off x="3429000" y="5943600"/>
            <a:ext cx="2286000" cy="609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solidFill>
                  <a:schemeClr val="bg1"/>
                </a:solidFill>
              </a:rPr>
              <a:t>Stop</a:t>
            </a:r>
          </a:p>
        </p:txBody>
      </p:sp>
      <p:sp>
        <p:nvSpPr>
          <p:cNvPr id="18477" name="Text Box 59"/>
          <p:cNvSpPr txBox="1">
            <a:spLocks noChangeArrowheads="1"/>
          </p:cNvSpPr>
          <p:nvPr/>
        </p:nvSpPr>
        <p:spPr bwMode="auto">
          <a:xfrm>
            <a:off x="4800600" y="5562600"/>
            <a:ext cx="2743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FF66"/>
                </a:solidFill>
              </a:rPr>
              <a:t>Yes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1483C53-8E1F-4159-82FD-183D97A225B3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6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81000" y="1219200"/>
            <a:ext cx="84582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90000"/>
              <a:buFontTx/>
              <a:buChar char="•"/>
              <a:defRPr/>
            </a:pPr>
            <a:r>
              <a:rPr lang="en-US" sz="3500" dirty="0">
                <a:effectLst>
                  <a:outerShdw blurRad="38100" dist="38100" dir="2700000" algn="tl">
                    <a:srgbClr val="1F497D"/>
                  </a:outerShdw>
                </a:effectLst>
                <a:latin typeface="Calibri" pitchFamily="34" charset="0"/>
              </a:rPr>
              <a:t>~ 1 million simulations </a:t>
            </a: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buSzPct val="90000"/>
              <a:buFontTx/>
              <a:buChar char="•"/>
              <a:defRPr/>
            </a:pPr>
            <a:r>
              <a:rPr lang="en-US" sz="3500" dirty="0">
                <a:effectLst>
                  <a:outerShdw blurRad="38100" dist="38100" dir="2700000" algn="tl">
                    <a:srgbClr val="1F497D"/>
                  </a:outerShdw>
                </a:effectLst>
                <a:latin typeface="Calibri" pitchFamily="34" charset="0"/>
              </a:rPr>
              <a:t>Large scale of resources needed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90000"/>
              <a:buFontTx/>
              <a:buChar char="•"/>
              <a:defRPr/>
            </a:pPr>
            <a:r>
              <a:rPr lang="en-US" sz="3200" dirty="0">
                <a:effectLst>
                  <a:outerShdw blurRad="38100" dist="38100" dir="2700000" algn="tl">
                    <a:srgbClr val="1F497D"/>
                  </a:outerShdw>
                </a:effectLst>
                <a:latin typeface="Calibri" pitchFamily="34" charset="0"/>
              </a:rPr>
              <a:t>Continuously run simulations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90000"/>
              <a:buFontTx/>
              <a:buChar char="•"/>
              <a:defRPr/>
            </a:pPr>
            <a:r>
              <a:rPr lang="en-US" sz="3200" dirty="0">
                <a:effectLst>
                  <a:outerShdw blurRad="38100" dist="38100" dir="2700000" algn="tl">
                    <a:srgbClr val="1F497D"/>
                  </a:outerShdw>
                </a:effectLst>
                <a:latin typeface="Calibri" pitchFamily="34" charset="0"/>
              </a:rPr>
              <a:t>Lots of failures happen at large scales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90000"/>
              <a:buFontTx/>
              <a:buChar char="•"/>
              <a:defRPr/>
            </a:pPr>
            <a:r>
              <a:rPr lang="en-US" sz="3200" dirty="0">
                <a:effectLst>
                  <a:outerShdw blurRad="38100" dist="38100" dir="2700000" algn="tl">
                    <a:srgbClr val="1F497D"/>
                  </a:outerShdw>
                </a:effectLst>
                <a:latin typeface="Calibri" pitchFamily="34" charset="0"/>
              </a:rPr>
              <a:t>Manage resources</a:t>
            </a:r>
          </a:p>
          <a:p>
            <a:pPr marL="1200150" lvl="2" indent="-285750">
              <a:spcBef>
                <a:spcPct val="20000"/>
              </a:spcBef>
              <a:buClr>
                <a:schemeClr val="tx1"/>
              </a:buClr>
              <a:buSzPct val="90000"/>
              <a:buFontTx/>
              <a:buChar char="-"/>
              <a:defRPr/>
            </a:pPr>
            <a:r>
              <a:rPr lang="en-US" sz="3000" dirty="0">
                <a:effectLst>
                  <a:outerShdw blurRad="38100" dist="38100" dir="2700000" algn="tl">
                    <a:srgbClr val="1F497D"/>
                  </a:outerShdw>
                </a:effectLst>
                <a:latin typeface="Calibri" pitchFamily="34" charset="0"/>
              </a:rPr>
              <a:t>Add and remove resources as needed</a:t>
            </a:r>
          </a:p>
          <a:p>
            <a:pPr marL="1200150" lvl="2" indent="-285750">
              <a:spcBef>
                <a:spcPct val="20000"/>
              </a:spcBef>
              <a:buClr>
                <a:schemeClr val="tx1"/>
              </a:buClr>
              <a:buSzPct val="90000"/>
              <a:buFontTx/>
              <a:buChar char="-"/>
              <a:defRPr/>
            </a:pPr>
            <a:r>
              <a:rPr lang="en-US" sz="3000" dirty="0">
                <a:effectLst>
                  <a:outerShdw blurRad="38100" dist="38100" dir="2700000" algn="tl">
                    <a:srgbClr val="1F497D"/>
                  </a:outerShdw>
                </a:effectLst>
                <a:latin typeface="Calibri" pitchFamily="34" charset="0"/>
              </a:rPr>
              <a:t>Avoid wastage of resources</a:t>
            </a:r>
          </a:p>
        </p:txBody>
      </p:sp>
      <p:sp>
        <p:nvSpPr>
          <p:cNvPr id="19459" name="Title 1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mtClean="0"/>
              <a:t>Challenges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80D0BDFF-1F14-4486-B580-6A56DAB1ADDB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7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81000" y="1219200"/>
            <a:ext cx="84582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90000"/>
              <a:buFontTx/>
              <a:buChar char="•"/>
              <a:defRPr/>
            </a:pPr>
            <a:r>
              <a:rPr lang="en-US" sz="3500">
                <a:effectLst>
                  <a:outerShdw blurRad="38100" dist="38100" dir="2700000" algn="tl">
                    <a:srgbClr val="1F497D"/>
                  </a:outerShdw>
                </a:effectLst>
                <a:latin typeface="Calibri" pitchFamily="34" charset="0"/>
              </a:rPr>
              <a:t>Used Work Queue</a:t>
            </a:r>
          </a:p>
          <a:p>
            <a:pPr marL="742950" lvl="1" indent="-285750"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buSzPct val="90000"/>
              <a:buFontTx/>
              <a:buChar char="•"/>
              <a:defRPr/>
            </a:pPr>
            <a:r>
              <a:rPr lang="en-US" sz="3200">
                <a:effectLst>
                  <a:outerShdw blurRad="38100" dist="38100" dir="2700000" algn="tl">
                    <a:srgbClr val="1F497D"/>
                  </a:outerShdw>
                </a:effectLst>
                <a:latin typeface="Calibri" pitchFamily="34" charset="0"/>
              </a:rPr>
              <a:t>Aggregate resources from </a:t>
            </a:r>
          </a:p>
          <a:p>
            <a:pPr marL="742950" lvl="1" indent="-285750"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buSzPct val="90000"/>
              <a:defRPr/>
            </a:pPr>
            <a:r>
              <a:rPr lang="en-US" sz="3200">
                <a:solidFill>
                  <a:srgbClr val="FFFF00"/>
                </a:solidFill>
                <a:latin typeface="Calibri" pitchFamily="34" charset="0"/>
              </a:rPr>
              <a:t>Clusters, Clouds, and Grids </a:t>
            </a:r>
          </a:p>
          <a:p>
            <a:pPr marL="742950" lvl="1" indent="-285750"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buSzPct val="90000"/>
              <a:buFontTx/>
              <a:buChar char="•"/>
              <a:defRPr/>
            </a:pPr>
            <a:r>
              <a:rPr lang="en-US" sz="3200">
                <a:effectLst>
                  <a:outerShdw blurRad="38100" dist="38100" dir="2700000" algn="tl">
                    <a:srgbClr val="1F497D"/>
                  </a:outerShdw>
                </a:effectLst>
                <a:latin typeface="Calibri" pitchFamily="34" charset="0"/>
              </a:rPr>
              <a:t>Use resources as they become available</a:t>
            </a:r>
          </a:p>
          <a:p>
            <a:pPr marL="742950" lvl="1" indent="-285750"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buSzPct val="90000"/>
              <a:buFontTx/>
              <a:buChar char="•"/>
              <a:defRPr/>
            </a:pPr>
            <a:r>
              <a:rPr lang="en-US" sz="3200">
                <a:effectLst>
                  <a:outerShdw blurRad="38100" dist="38100" dir="2700000" algn="tl">
                    <a:srgbClr val="1F497D"/>
                  </a:outerShdw>
                </a:effectLst>
                <a:latin typeface="Calibri" pitchFamily="34" charset="0"/>
              </a:rPr>
              <a:t>Handle failures and errors</a:t>
            </a:r>
          </a:p>
          <a:p>
            <a:pPr marL="742950" lvl="1" indent="-285750"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buSzPct val="90000"/>
              <a:buFontTx/>
              <a:buChar char="•"/>
              <a:defRPr/>
            </a:pPr>
            <a:r>
              <a:rPr lang="en-US" sz="3200">
                <a:effectLst>
                  <a:outerShdw blurRad="38100" dist="38100" dir="2700000" algn="tl">
                    <a:srgbClr val="1F497D"/>
                  </a:outerShdw>
                </a:effectLst>
                <a:latin typeface="Calibri" pitchFamily="34" charset="0"/>
              </a:rPr>
              <a:t>Efficiently use allocated resources</a:t>
            </a: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  <a:buClr>
                <a:schemeClr val="tx1"/>
              </a:buClr>
              <a:buSzPct val="90000"/>
              <a:buFontTx/>
              <a:buChar char="•"/>
              <a:defRPr/>
            </a:pPr>
            <a:r>
              <a:rPr lang="en-US" sz="3200" b="1">
                <a:effectLst>
                  <a:outerShdw blurRad="38100" dist="38100" dir="2700000" algn="tl">
                    <a:srgbClr val="1F497D"/>
                  </a:outerShdw>
                </a:effectLst>
                <a:latin typeface="Calibri" pitchFamily="34" charset="0"/>
              </a:rPr>
              <a:t>Used ~2500 CPU/GPUs over several days!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90000"/>
              <a:defRPr/>
            </a:pPr>
            <a:endParaRPr lang="en-US" sz="3000">
              <a:effectLst>
                <a:outerShdw blurRad="38100" dist="38100" dir="2700000" algn="tl">
                  <a:srgbClr val="1F497D"/>
                </a:outerShdw>
              </a:effectLst>
              <a:latin typeface="Calibri" pitchFamily="34" charset="0"/>
            </a:endParaRPr>
          </a:p>
        </p:txBody>
      </p:sp>
      <p:sp>
        <p:nvSpPr>
          <p:cNvPr id="20483" name="Title 1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mtClean="0"/>
              <a:t>How did we do it?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 idx="4294967295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3700" smtClean="0"/>
              <a:t>AWE on Clusters, Clouds, and Grids</a:t>
            </a:r>
          </a:p>
        </p:txBody>
      </p:sp>
      <p:sp>
        <p:nvSpPr>
          <p:cNvPr id="21506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148541D6-9A46-45CA-B038-98E74BBB21C1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8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21508" name="Picture 6" descr="http://www.nd.edu/~dthain/awe/timelin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219200"/>
            <a:ext cx="8839200" cy="539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New Pathway Found!</a:t>
            </a: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50D1F97-450D-45CA-BAE1-42FA456DD76B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9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22531" name="Picture 4" descr="http://www.nd.edu/~dthain/awe/ww-folding-pathway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1905000"/>
            <a:ext cx="5002213" cy="34829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sp>
        <p:nvSpPr>
          <p:cNvPr id="22532" name="TextBox 5"/>
          <p:cNvSpPr txBox="1">
            <a:spLocks noChangeArrowheads="1"/>
          </p:cNvSpPr>
          <p:nvPr/>
        </p:nvSpPr>
        <p:spPr bwMode="auto">
          <a:xfrm>
            <a:off x="685800" y="5791200"/>
            <a:ext cx="8458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Joint work with computational biologists:</a:t>
            </a:r>
          </a:p>
          <a:p>
            <a:r>
              <a:rPr lang="en-US" b="1"/>
              <a:t>Folding Proteins at 500 ns/hour with Work Queue</a:t>
            </a:r>
            <a:r>
              <a:rPr lang="en-US" i="1"/>
              <a:t>,</a:t>
            </a:r>
            <a:r>
              <a:rPr lang="en-US"/>
              <a:t> </a:t>
            </a:r>
            <a:r>
              <a:rPr lang="en-US" i="1"/>
              <a:t>eScience 2012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26908</TotalTime>
  <Words>2213</Words>
  <Application>Microsoft Office PowerPoint</Application>
  <PresentationFormat>On-screen Show (4:3)</PresentationFormat>
  <Paragraphs>547</Paragraphs>
  <Slides>46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Office Theme</vt:lpstr>
      <vt:lpstr>Building Scalable Elastic Applications using Work Queue</vt:lpstr>
      <vt:lpstr>Makeflow</vt:lpstr>
      <vt:lpstr>Use Work Queue!  </vt:lpstr>
      <vt:lpstr>Protein Folding</vt:lpstr>
      <vt:lpstr>Accelerated Weighted Ensemble (AWE)</vt:lpstr>
      <vt:lpstr>Challenges</vt:lpstr>
      <vt:lpstr>How did we do it?</vt:lpstr>
      <vt:lpstr>AWE on Clusters, Clouds, and Grids</vt:lpstr>
      <vt:lpstr>New Pathway Found!</vt:lpstr>
      <vt:lpstr>Genome Assembly</vt:lpstr>
      <vt:lpstr>PowerPoint Presentation</vt:lpstr>
      <vt:lpstr>PowerPoint Presentation</vt:lpstr>
      <vt:lpstr>Run One Task in Python</vt:lpstr>
      <vt:lpstr>Run One Task in Perl</vt:lpstr>
      <vt:lpstr>Run One Task in C</vt:lpstr>
      <vt:lpstr>Python: Specify Files for a Task</vt:lpstr>
      <vt:lpstr>Perl: Specify Files for a Task</vt:lpstr>
      <vt:lpstr>C: Specify Files for a Task</vt:lpstr>
      <vt:lpstr>You must state all the files needed by the command.</vt:lpstr>
      <vt:lpstr>Running the Work Queue program</vt:lpstr>
      <vt:lpstr>Start workers for your  Work Queue program</vt:lpstr>
      <vt:lpstr>PowerPoint Presentation</vt:lpstr>
      <vt:lpstr>Advantages of Using Work Queue</vt:lpstr>
      <vt:lpstr>Project Names in Work Queue</vt:lpstr>
      <vt:lpstr>Specify Project Names in  Work Queue</vt:lpstr>
      <vt:lpstr>Advertise Project Names to Catalog Server in Work Queue</vt:lpstr>
      <vt:lpstr>Start Workers with Project Names</vt:lpstr>
      <vt:lpstr>Advanced Features</vt:lpstr>
      <vt:lpstr>Work Queue Task Structure</vt:lpstr>
      <vt:lpstr>Accessing Work Queue Task structure</vt:lpstr>
      <vt:lpstr>Work Queue Statistics</vt:lpstr>
      <vt:lpstr>Work Queue Statistics</vt:lpstr>
      <vt:lpstr>Work Queue Statistics</vt:lpstr>
      <vt:lpstr>Tag a Work Queue task</vt:lpstr>
      <vt:lpstr>Cancel Work Queue task</vt:lpstr>
      <vt:lpstr>Retry “slow” Work Queue tasks</vt:lpstr>
      <vt:lpstr>Activating fast abort in Work Queue</vt:lpstr>
      <vt:lpstr>Send intermediate buffer data as input file for Work Queue Task</vt:lpstr>
      <vt:lpstr>Send intermediate buffer data as input file for Work Queue Task</vt:lpstr>
      <vt:lpstr>Next Release:  Password Authentication</vt:lpstr>
      <vt:lpstr>Next Release: Managing Your Workforce</vt:lpstr>
      <vt:lpstr>Next Release: Hierarchical Work Queue</vt:lpstr>
      <vt:lpstr>Work Queue Documentation</vt:lpstr>
      <vt:lpstr>Scalable Applications using  Makeflow and Work Queue</vt:lpstr>
      <vt:lpstr>Go to: http://www.nd.edu/~ccl Click on “Tutorial at CCGrid 2013”</vt:lpstr>
      <vt:lpstr>Click on “Tutorial” under Work Queue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Welcome!  Department of Computer Science and Engineering College of Engineering University of Notre Dame</dc:title>
  <dc:creator>Douglas Thain</dc:creator>
  <cp:lastModifiedBy>Dinesh Rajan</cp:lastModifiedBy>
  <cp:revision>733</cp:revision>
  <dcterms:created xsi:type="dcterms:W3CDTF">2012-02-01T15:42:36Z</dcterms:created>
  <dcterms:modified xsi:type="dcterms:W3CDTF">2013-05-12T19:05:22Z</dcterms:modified>
</cp:coreProperties>
</file>