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03" r:id="rId2"/>
    <p:sldId id="471" r:id="rId3"/>
    <p:sldId id="472" r:id="rId4"/>
    <p:sldId id="452" r:id="rId5"/>
    <p:sldId id="441" r:id="rId6"/>
    <p:sldId id="442" r:id="rId7"/>
    <p:sldId id="443" r:id="rId8"/>
    <p:sldId id="474" r:id="rId9"/>
    <p:sldId id="475" r:id="rId10"/>
    <p:sldId id="444" r:id="rId11"/>
    <p:sldId id="445" r:id="rId12"/>
    <p:sldId id="437" r:id="rId13"/>
    <p:sldId id="435" r:id="rId14"/>
    <p:sldId id="436" r:id="rId15"/>
    <p:sldId id="453" r:id="rId16"/>
    <p:sldId id="454" r:id="rId17"/>
    <p:sldId id="455" r:id="rId18"/>
    <p:sldId id="457" r:id="rId19"/>
    <p:sldId id="451" r:id="rId20"/>
    <p:sldId id="477" r:id="rId21"/>
    <p:sldId id="450" r:id="rId22"/>
    <p:sldId id="422" r:id="rId23"/>
    <p:sldId id="423" r:id="rId24"/>
    <p:sldId id="424" r:id="rId25"/>
    <p:sldId id="425" r:id="rId26"/>
    <p:sldId id="426" r:id="rId27"/>
    <p:sldId id="427" r:id="rId28"/>
    <p:sldId id="428" r:id="rId29"/>
    <p:sldId id="448" r:id="rId30"/>
    <p:sldId id="447" r:id="rId31"/>
    <p:sldId id="458" r:id="rId32"/>
    <p:sldId id="459" r:id="rId33"/>
    <p:sldId id="460" r:id="rId34"/>
    <p:sldId id="461" r:id="rId35"/>
    <p:sldId id="462" r:id="rId36"/>
    <p:sldId id="463" r:id="rId37"/>
    <p:sldId id="464" r:id="rId38"/>
    <p:sldId id="465" r:id="rId39"/>
    <p:sldId id="466" r:id="rId40"/>
    <p:sldId id="467" r:id="rId41"/>
    <p:sldId id="468" r:id="rId42"/>
    <p:sldId id="478" r:id="rId43"/>
    <p:sldId id="479" r:id="rId44"/>
    <p:sldId id="481" r:id="rId45"/>
    <p:sldId id="482" r:id="rId46"/>
    <p:sldId id="438" r:id="rId47"/>
    <p:sldId id="476" r:id="rId48"/>
    <p:sldId id="480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66"/>
    <a:srgbClr val="F53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0" autoAdjust="0"/>
    <p:restoredTop sz="94660"/>
  </p:normalViewPr>
  <p:slideViewPr>
    <p:cSldViewPr snapToGrid="0">
      <p:cViewPr>
        <p:scale>
          <a:sx n="87" d="100"/>
          <a:sy n="87" d="100"/>
        </p:scale>
        <p:origin x="-14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C1D87D-8704-4C0F-85B7-BAD255B26A3C}" type="datetimeFigureOut">
              <a:rPr lang="en-US"/>
              <a:pPr>
                <a:defRPr/>
              </a:pPr>
              <a:t>5/9/2013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0F54FB-E9F8-4CC3-B18C-9BA0A80AA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84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768E183-6E5E-460A-9C85-36EC482B04BB}" type="slidenum">
              <a:rPr lang="en-US" sz="1200">
                <a:latin typeface="+mn-lt"/>
              </a:rPr>
              <a:pPr algn="r">
                <a:defRPr/>
              </a:pPr>
              <a:t>10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8B073-6E82-429C-A8D2-91E459A33727}" type="datetimeFigureOut">
              <a:rPr lang="en-US"/>
              <a:pPr>
                <a:defRPr/>
              </a:pPr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D4525-7C67-427D-9649-9DB079604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A5FCC-4E0C-41A3-B61B-652BBAB089B2}" type="datetimeFigureOut">
              <a:rPr lang="en-US"/>
              <a:pPr>
                <a:defRPr/>
              </a:pPr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B42C3-51B5-40EB-87BA-260483FC9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C28B3-2C3F-40F6-9A87-2270D45931BC}" type="datetimeFigureOut">
              <a:rPr lang="en-US"/>
              <a:pPr>
                <a:defRPr/>
              </a:pPr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300D-501D-417E-856F-093549FB5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983B0-E448-47BD-8888-CA78D7E2EE20}" type="datetimeFigureOut">
              <a:rPr lang="en-US"/>
              <a:pPr>
                <a:defRPr/>
              </a:pPr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FE333-64D2-4C43-84A0-D23952DF7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4B9B8-784C-4587-B929-556D40B21ACE}" type="datetimeFigureOut">
              <a:rPr lang="en-US"/>
              <a:pPr>
                <a:defRPr/>
              </a:pPr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07868-37B8-47FC-9EAD-B8186E5C4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256FE-F272-41FA-87D9-6FE216412CF7}" type="datetimeFigureOut">
              <a:rPr lang="en-US"/>
              <a:pPr>
                <a:defRPr/>
              </a:pPr>
              <a:t>5/9/2013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17CB5-E54E-42BE-833C-39F2D74A1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8FC27-62D2-4937-80E0-D6CC7F7BD4EE}" type="datetimeFigureOut">
              <a:rPr lang="en-US"/>
              <a:pPr>
                <a:defRPr/>
              </a:pPr>
              <a:t>5/9/2013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0F8F1-BD28-4100-918F-1A1A45565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FA54A-DAFA-4019-87A0-BE83F540991E}" type="datetimeFigureOut">
              <a:rPr lang="en-US"/>
              <a:pPr>
                <a:defRPr/>
              </a:pPr>
              <a:t>5/9/2013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13596-28D5-4621-8635-3EE436975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7FEC8-9A1D-4D46-BE1C-5CDDA60341F6}" type="datetimeFigureOut">
              <a:rPr lang="en-US"/>
              <a:pPr>
                <a:defRPr/>
              </a:pPr>
              <a:t>5/9/2013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F2B12-1AEC-47F9-930E-90C170347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5D33D-6118-40DF-89AD-640EDF21DD90}" type="datetimeFigureOut">
              <a:rPr lang="en-US"/>
              <a:pPr>
                <a:defRPr/>
              </a:pPr>
              <a:t>5/9/2013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12D7F-B843-4B6A-BE06-530480762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F993E-DD68-4637-A9F0-4777F73CD4AB}" type="datetimeFigureOut">
              <a:rPr lang="en-US"/>
              <a:pPr>
                <a:defRPr/>
              </a:pPr>
              <a:t>5/9/2013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9A350-51A7-4AE8-B20E-BA9C828BE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4DC3E3-9645-43BA-9CE6-399A886DCCEE}" type="datetimeFigureOut">
              <a:rPr lang="en-US"/>
              <a:pPr>
                <a:defRPr/>
              </a:pPr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617596-002B-47F6-9B74-1D26E1E78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533400" y="1595438"/>
            <a:ext cx="8077200" cy="1470025"/>
          </a:xfrm>
        </p:spPr>
        <p:txBody>
          <a:bodyPr/>
          <a:lstStyle/>
          <a:p>
            <a:pPr eaLnBrk="1" hangingPunct="1"/>
            <a:r>
              <a:rPr lang="en-US" sz="4200" dirty="0" smtClean="0"/>
              <a:t>Building Scalable Elastic Applications using </a:t>
            </a:r>
            <a:r>
              <a:rPr lang="en-US" sz="4200" dirty="0" err="1" smtClean="0"/>
              <a:t>Makeflow</a:t>
            </a:r>
            <a:endParaRPr lang="en-US" sz="4200" dirty="0" smtClean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363663" y="3273425"/>
            <a:ext cx="6400800" cy="1512888"/>
          </a:xfrm>
        </p:spPr>
        <p:txBody>
          <a:bodyPr/>
          <a:lstStyle/>
          <a:p>
            <a:pPr eaLnBrk="1" hangingPunct="1"/>
            <a:r>
              <a:rPr lang="en-US" sz="3500" smtClean="0">
                <a:solidFill>
                  <a:srgbClr val="FFFFFF"/>
                </a:solidFill>
              </a:rPr>
              <a:t>Dinesh Rajan and Douglas Thain</a:t>
            </a:r>
          </a:p>
          <a:p>
            <a:pPr eaLnBrk="1" hangingPunct="1"/>
            <a:r>
              <a:rPr lang="en-US" sz="3500" smtClean="0">
                <a:solidFill>
                  <a:srgbClr val="FFFFFF"/>
                </a:solidFill>
              </a:rPr>
              <a:t>University of Notre Dame</a:t>
            </a:r>
          </a:p>
          <a:p>
            <a:pPr eaLnBrk="1" hangingPunct="1"/>
            <a:endParaRPr lang="en-US" sz="3500" smtClean="0">
              <a:solidFill>
                <a:srgbClr val="FFFFFF"/>
              </a:solidFill>
            </a:endParaRPr>
          </a:p>
          <a:p>
            <a:pPr eaLnBrk="1" hangingPunct="1"/>
            <a:endParaRPr lang="en-US" sz="3500" smtClean="0">
              <a:solidFill>
                <a:srgbClr val="FFFFFF"/>
              </a:solidFill>
            </a:endParaRPr>
          </a:p>
        </p:txBody>
      </p:sp>
      <p:sp>
        <p:nvSpPr>
          <p:cNvPr id="14340" name="Subtitle 2"/>
          <p:cNvSpPr>
            <a:spLocks/>
          </p:cNvSpPr>
          <p:nvPr/>
        </p:nvSpPr>
        <p:spPr bwMode="auto">
          <a:xfrm>
            <a:off x="1239838" y="4922838"/>
            <a:ext cx="685323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3300" i="1">
                <a:solidFill>
                  <a:srgbClr val="FFFFFF"/>
                </a:solidFill>
                <a:latin typeface="Times New Roman" pitchFamily="18" charset="0"/>
              </a:rPr>
              <a:t>Tutorial at CCGrid, May 13 2013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3300" i="1">
                <a:solidFill>
                  <a:srgbClr val="FFFFFF"/>
                </a:solidFill>
                <a:latin typeface="Times New Roman" pitchFamily="18" charset="0"/>
              </a:rPr>
              <a:t>Delft, Netherlands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3300" i="1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6" descr="https://encrypted-tbn3.google.com/images?q=tbn:ANd9GcQmn4kxJd4r77nqncVjDJ-15JfYj_2Vrri36mXjC-CykWvC378KF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0038" y="1755775"/>
            <a:ext cx="342106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8" name="Picture 14" descr="futuregrid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6475" y="4795838"/>
            <a:ext cx="3957638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ma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960813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http://www.nimbusproject.org/images/nimbus_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9300" y="111125"/>
            <a:ext cx="3773488" cy="12493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2058" name="Picture 10" descr="http://www.bananas-webconcept.com/tb/images/cloud/amazon-web-service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43513" y="1392238"/>
            <a:ext cx="3562350" cy="11557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s://encrypted-tbn1.google.com/images?q=tbn:ANd9GcQ2Tv0ABev_5rOSMejJCt6-emOLzb2O9dgMV6aOLatq6JbCQsD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975" y="4216400"/>
            <a:ext cx="4173538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http://www.cloudtweaks.com/wp-content/uploads/cloud-computing-provide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8588" y="153988"/>
            <a:ext cx="406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https://encrypted-tbn0.google.com/images?q=tbn:ANd9GcSdRrtw1SYX6GsohYK6quozWnL629RJIaU0KG0SBsTpe3KAVAQ-Ow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8763" y="2470150"/>
            <a:ext cx="2844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Picture 13" descr="google_compute_engine_lo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38863" y="2632075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ADF9B8E-5404-49A2-813C-6FB0B1CA59BA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228600"/>
            <a:ext cx="8088313" cy="3013075"/>
            <a:chOff x="384" y="96"/>
            <a:chExt cx="5095" cy="1898"/>
          </a:xfrm>
        </p:grpSpPr>
        <p:pic>
          <p:nvPicPr>
            <p:cNvPr id="21514" name="Picture 3" descr="j043049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" y="384"/>
              <a:ext cx="1320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5" name="Text Box 4"/>
            <p:cNvSpPr txBox="1">
              <a:spLocks noChangeArrowheads="1"/>
            </p:cNvSpPr>
            <p:nvPr/>
          </p:nvSpPr>
          <p:spPr bwMode="auto">
            <a:xfrm>
              <a:off x="1872" y="96"/>
              <a:ext cx="3607" cy="1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Calibri" pitchFamily="34" charset="0"/>
                </a:rPr>
                <a:t>I have a standard, debugged, trusted application that runs on my laptop.</a:t>
              </a:r>
            </a:p>
            <a:p>
              <a:r>
                <a:rPr lang="en-US" sz="2400">
                  <a:latin typeface="Calibri" pitchFamily="34" charset="0"/>
                </a:rPr>
                <a:t> </a:t>
              </a:r>
            </a:p>
            <a:p>
              <a:r>
                <a:rPr lang="en-US" sz="2400">
                  <a:latin typeface="Calibri" pitchFamily="34" charset="0"/>
                </a:rPr>
                <a:t>A toy problem completes in one hour.</a:t>
              </a:r>
            </a:p>
            <a:p>
              <a:r>
                <a:rPr lang="en-US" sz="2400">
                  <a:latin typeface="Calibri" pitchFamily="34" charset="0"/>
                </a:rPr>
                <a:t>A real problem will take a month (I think.)</a:t>
              </a:r>
            </a:p>
            <a:p>
              <a:endParaRPr lang="en-US" sz="2400">
                <a:latin typeface="Calibri" pitchFamily="34" charset="0"/>
              </a:endParaRPr>
            </a:p>
            <a:p>
              <a:r>
                <a:rPr lang="en-US" sz="2400">
                  <a:latin typeface="Calibri" pitchFamily="34" charset="0"/>
                </a:rPr>
                <a:t>Can I get a single result faster?</a:t>
              </a:r>
            </a:p>
            <a:p>
              <a:r>
                <a:rPr lang="en-US" sz="2400">
                  <a:latin typeface="Calibri" pitchFamily="34" charset="0"/>
                </a:rPr>
                <a:t>Can I get more results in the same time?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33400" y="3600450"/>
            <a:ext cx="4114800" cy="2190750"/>
            <a:chOff x="533400" y="3600271"/>
            <a:chExt cx="4114800" cy="2190929"/>
          </a:xfrm>
        </p:grpSpPr>
        <p:pic>
          <p:nvPicPr>
            <p:cNvPr id="21512" name="Picture 12" descr="rice_data_center06052007x300"/>
            <p:cNvPicPr>
              <a:picLocks noChangeAspect="1" noChangeArrowheads="1"/>
            </p:cNvPicPr>
            <p:nvPr/>
          </p:nvPicPr>
          <p:blipFill>
            <a:blip r:embed="rId3" cstate="print"/>
            <a:srcRect l="40475"/>
            <a:stretch>
              <a:fillRect/>
            </a:stretch>
          </p:blipFill>
          <p:spPr bwMode="auto">
            <a:xfrm>
              <a:off x="533400" y="3624262"/>
              <a:ext cx="1905004" cy="2166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3" name="Text Box 13"/>
            <p:cNvSpPr txBox="1">
              <a:spLocks noChangeArrowheads="1"/>
            </p:cNvSpPr>
            <p:nvPr/>
          </p:nvSpPr>
          <p:spPr bwMode="auto">
            <a:xfrm>
              <a:off x="2546343" y="3600271"/>
              <a:ext cx="2101857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itchFamily="34" charset="0"/>
                </a:rPr>
                <a:t>Last year,</a:t>
              </a:r>
            </a:p>
            <a:p>
              <a:r>
                <a:rPr lang="en-US" sz="2400">
                  <a:latin typeface="Calibri" pitchFamily="34" charset="0"/>
                </a:rPr>
                <a:t>I heard about</a:t>
              </a:r>
            </a:p>
            <a:p>
              <a:r>
                <a:rPr lang="en-US" sz="2400">
                  <a:latin typeface="Calibri" pitchFamily="34" charset="0"/>
                </a:rPr>
                <a:t>this grid thing.</a:t>
              </a:r>
            </a:p>
          </p:txBody>
        </p: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819400" y="6105525"/>
            <a:ext cx="3398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FF00"/>
                </a:solidFill>
                <a:latin typeface="Calibri" pitchFamily="34" charset="0"/>
              </a:rPr>
              <a:t>What do I do next?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648200" y="3429000"/>
            <a:ext cx="4086225" cy="2722563"/>
            <a:chOff x="4648200" y="3429000"/>
            <a:chExt cx="4086225" cy="2722145"/>
          </a:xfrm>
        </p:grpSpPr>
        <p:pic>
          <p:nvPicPr>
            <p:cNvPr id="21510" name="Picture 2" descr="http://imgs.sfgate.com/blogs/images/sfgate/ybenjamin/2009/09/02/question-clou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0400" y="3429000"/>
              <a:ext cx="1724025" cy="272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1" name="Text Box 13"/>
            <p:cNvSpPr txBox="1">
              <a:spLocks noChangeArrowheads="1"/>
            </p:cNvSpPr>
            <p:nvPr/>
          </p:nvSpPr>
          <p:spPr bwMode="auto">
            <a:xfrm>
              <a:off x="4648200" y="4743271"/>
              <a:ext cx="232467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400">
                  <a:latin typeface="Calibri" pitchFamily="34" charset="0"/>
                </a:rPr>
                <a:t>This year,</a:t>
              </a:r>
            </a:p>
            <a:p>
              <a:pPr algn="r"/>
              <a:r>
                <a:rPr lang="en-US" sz="2400">
                  <a:latin typeface="Calibri" pitchFamily="34" charset="0"/>
                </a:rPr>
                <a:t>I heard about</a:t>
              </a:r>
            </a:p>
            <a:p>
              <a:pPr algn="r"/>
              <a:r>
                <a:rPr lang="en-US" sz="2400">
                  <a:latin typeface="Calibri" pitchFamily="34" charset="0"/>
                </a:rPr>
                <a:t>this cloud thing.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4"/>
          <p:cNvSpPr txBox="1">
            <a:spLocks noChangeArrowheads="1"/>
          </p:cNvSpPr>
          <p:nvPr/>
        </p:nvSpPr>
        <p:spPr bwMode="auto">
          <a:xfrm>
            <a:off x="0" y="1795463"/>
            <a:ext cx="9144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>
                <a:latin typeface="Calibri" pitchFamily="34" charset="0"/>
              </a:rPr>
              <a:t>Should I port my program to MPI or Hadoop?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30313" y="2514600"/>
            <a:ext cx="3689350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Learn C / Java</a:t>
            </a:r>
          </a:p>
          <a:p>
            <a:r>
              <a:rPr lang="en-US" sz="2800"/>
              <a:t>Learn MPI / Hadoop</a:t>
            </a:r>
          </a:p>
          <a:p>
            <a:r>
              <a:rPr lang="en-US" sz="2800"/>
              <a:t>Re-architect</a:t>
            </a:r>
          </a:p>
          <a:p>
            <a:r>
              <a:rPr lang="en-US" sz="2800"/>
              <a:t>Re-write</a:t>
            </a:r>
          </a:p>
          <a:p>
            <a:r>
              <a:rPr lang="en-US" sz="2800"/>
              <a:t>Re-test</a:t>
            </a:r>
          </a:p>
          <a:p>
            <a:r>
              <a:rPr lang="en-US" sz="2800"/>
              <a:t>Re-debug</a:t>
            </a:r>
          </a:p>
          <a:p>
            <a:r>
              <a:rPr lang="en-US" sz="2800"/>
              <a:t>Re-certify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622425" y="1816100"/>
            <a:ext cx="1185863" cy="638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38"/>
            <a:ext cx="9144000" cy="4429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3554" name="Text Box 14"/>
          <p:cNvSpPr txBox="1">
            <a:spLocks noChangeArrowheads="1"/>
          </p:cNvSpPr>
          <p:nvPr/>
        </p:nvSpPr>
        <p:spPr bwMode="auto">
          <a:xfrm>
            <a:off x="1839913" y="307975"/>
            <a:ext cx="5829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FF00"/>
                </a:solidFill>
                <a:latin typeface="Calibri" pitchFamily="34" charset="0"/>
              </a:rPr>
              <a:t>What if my application looks like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I can get as many machines</a:t>
            </a:r>
            <a:br>
              <a:rPr lang="en-US" sz="4000" smtClean="0"/>
            </a:br>
            <a:r>
              <a:rPr lang="en-US" sz="4000" smtClean="0"/>
              <a:t>on the cluster/grid/cloud as I want!</a:t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How do I organize my application</a:t>
            </a:r>
            <a:br>
              <a:rPr lang="en-US" sz="4000" smtClean="0"/>
            </a:br>
            <a:r>
              <a:rPr lang="en-US" sz="4000" smtClean="0"/>
              <a:t>to run on those machines?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Our Philosophy: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7848600" cy="50292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Harness all the resources that are available: desktops, clusters, clouds, and grids.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Make it easy to scale up from one desktop to national scale infrastructure.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Provide familiar interfaces that make it easy to connect existing apps together.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Allow portability across operating systems, storage systems, middleware…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Make simple things easy, and complex things possible.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 smtClean="0">
                <a:solidFill>
                  <a:srgbClr val="FFFF00"/>
                </a:solidFill>
              </a:rPr>
              <a:t>No special privileges required.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1540-CBCA-45E8-8087-747BD4A76F2E}" type="slidenum">
              <a:rPr lang="en-US"/>
              <a:pPr/>
              <a:t>16</a:t>
            </a:fld>
            <a:endParaRPr 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Makeflow</a:t>
            </a:r>
            <a:r>
              <a:rPr lang="en-US" dirty="0" smtClean="0"/>
              <a:t> = Make + Workflow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447800" y="3979383"/>
            <a:ext cx="5867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Makeflow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1447800" y="504618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Local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2971800" y="504618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Condor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4495800" y="504618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SGE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6019800" y="504618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Work</a:t>
            </a:r>
          </a:p>
          <a:p>
            <a:pPr algn="ctr"/>
            <a:r>
              <a:rPr lang="en-US" sz="2400" dirty="0" smtClean="0"/>
              <a:t>Queue</a:t>
            </a:r>
            <a:endParaRPr lang="en-US" sz="2400" dirty="0"/>
          </a:p>
        </p:txBody>
      </p:sp>
      <p:sp>
        <p:nvSpPr>
          <p:cNvPr id="17" name="Down Arrow 16"/>
          <p:cNvSpPr/>
          <p:nvPr/>
        </p:nvSpPr>
        <p:spPr>
          <a:xfrm>
            <a:off x="2057399" y="3217383"/>
            <a:ext cx="9144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352800" y="1752600"/>
            <a:ext cx="5334000" cy="2819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Provides portability across batch systems.</a:t>
            </a:r>
          </a:p>
          <a:p>
            <a:r>
              <a:rPr lang="en-US" sz="2000" dirty="0" smtClean="0"/>
              <a:t>Enable parallelism (but not too much!)</a:t>
            </a:r>
          </a:p>
          <a:p>
            <a:r>
              <a:rPr lang="en-US" sz="2000" dirty="0" smtClean="0"/>
              <a:t>Fault tolerance at multiple scales.</a:t>
            </a:r>
          </a:p>
          <a:p>
            <a:r>
              <a:rPr lang="en-US" sz="2000" dirty="0" smtClean="0"/>
              <a:t>Data and resource management.</a:t>
            </a: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28600" y="5715000"/>
            <a:ext cx="868680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http://www.nd.edu/~ccl/software/makeflow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4" descr="exa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1436181"/>
            <a:ext cx="1523999" cy="2145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7859-0C56-45DB-8912-DD3E526AF64D}" type="slidenum">
              <a:rPr lang="en-US"/>
              <a:pPr/>
              <a:t>17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676400" y="304800"/>
            <a:ext cx="5687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Work Queue Library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139" y="5867400"/>
            <a:ext cx="8077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http://www.nd.edu/~ccl/software/workqueue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05000" y="1640681"/>
            <a:ext cx="5257800" cy="369331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#include  “</a:t>
            </a:r>
            <a:r>
              <a:rPr lang="en-US" dirty="0" err="1" smtClean="0">
                <a:solidFill>
                  <a:srgbClr val="FFFF00"/>
                </a:solidFill>
              </a:rPr>
              <a:t>work_queue.h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while( not done ) {</a:t>
            </a:r>
          </a:p>
          <a:p>
            <a:endParaRPr lang="en-US" dirty="0" smtClean="0"/>
          </a:p>
          <a:p>
            <a:r>
              <a:rPr lang="en-US" dirty="0" smtClean="0"/>
              <a:t>      while (more work ready) {</a:t>
            </a:r>
            <a:br>
              <a:rPr lang="en-US" dirty="0" smtClean="0"/>
            </a:br>
            <a:r>
              <a:rPr lang="en-US" dirty="0" smtClean="0"/>
              <a:t>           task = </a:t>
            </a:r>
            <a:r>
              <a:rPr lang="en-US" dirty="0" err="1" smtClean="0">
                <a:solidFill>
                  <a:srgbClr val="FFFF00"/>
                </a:solidFill>
              </a:rPr>
              <a:t>work_queue_task_create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            // add some details to the task</a:t>
            </a:r>
          </a:p>
          <a:p>
            <a:r>
              <a:rPr lang="en-US" dirty="0" smtClean="0"/>
              <a:t>            </a:t>
            </a:r>
            <a:r>
              <a:rPr lang="en-US" dirty="0" err="1" smtClean="0">
                <a:solidFill>
                  <a:srgbClr val="FFFF00"/>
                </a:solidFill>
              </a:rPr>
              <a:t>work_queue_submit</a:t>
            </a:r>
            <a:r>
              <a:rPr lang="en-US" dirty="0" smtClean="0"/>
              <a:t>(queue, task);</a:t>
            </a:r>
          </a:p>
          <a:p>
            <a:r>
              <a:rPr lang="en-US" dirty="0" smtClean="0"/>
              <a:t>      }</a:t>
            </a:r>
          </a:p>
          <a:p>
            <a:endParaRPr lang="en-US" dirty="0" smtClean="0"/>
          </a:p>
          <a:p>
            <a:r>
              <a:rPr lang="en-US" dirty="0" smtClean="0"/>
              <a:t>      task = </a:t>
            </a:r>
            <a:r>
              <a:rPr lang="en-US" dirty="0" err="1" smtClean="0">
                <a:solidFill>
                  <a:srgbClr val="FFFF00"/>
                </a:solidFill>
              </a:rPr>
              <a:t>work_queue_wait</a:t>
            </a:r>
            <a:r>
              <a:rPr lang="en-US" dirty="0" smtClean="0"/>
              <a:t>(queue);</a:t>
            </a:r>
          </a:p>
          <a:p>
            <a:r>
              <a:rPr lang="en-US" dirty="0" smtClean="0"/>
              <a:t>      // process the completed task</a:t>
            </a:r>
          </a:p>
          <a:p>
            <a:r>
              <a:rPr lang="en-US" dirty="0" smtClean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82430"/>
            <a:ext cx="2032000" cy="339045"/>
          </a:xfrm>
        </p:spPr>
        <p:txBody>
          <a:bodyPr/>
          <a:lstStyle/>
          <a:p>
            <a:fld id="{BB1D1540-CBCA-45E8-8087-747BD4A76F2E}" type="slidenum">
              <a:rPr lang="en-US"/>
              <a:pPr/>
              <a:t>18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38200" y="2484220"/>
            <a:ext cx="7112000" cy="8685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Parrot Virtual File System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838200" y="3564467"/>
            <a:ext cx="1306286" cy="8685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Local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2362200" y="3564467"/>
            <a:ext cx="1306286" cy="8685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HTTP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86200" y="3564467"/>
            <a:ext cx="1306286" cy="8685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CVMFS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5410200" y="3564467"/>
            <a:ext cx="1306286" cy="8685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Chirp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6934200" y="3564467"/>
            <a:ext cx="1306286" cy="8685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iRODS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3733800" y="718457"/>
            <a:ext cx="1524000" cy="1186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Ordinary</a:t>
            </a:r>
          </a:p>
          <a:p>
            <a:pPr algn="ctr"/>
            <a:r>
              <a:rPr lang="en-US" dirty="0" err="1" smtClean="0"/>
              <a:t>Appl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362923" y="1868875"/>
            <a:ext cx="4352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Filesystem</a:t>
            </a:r>
            <a:r>
              <a:rPr lang="en-US" dirty="0" smtClean="0"/>
              <a:t> Interface: open/read/write/close</a:t>
            </a:r>
            <a:endParaRPr lang="en-US" dirty="0"/>
          </a:p>
        </p:txBody>
      </p:sp>
      <p:sp>
        <p:nvSpPr>
          <p:cNvPr id="17" name="Can 16"/>
          <p:cNvSpPr/>
          <p:nvPr/>
        </p:nvSpPr>
        <p:spPr>
          <a:xfrm>
            <a:off x="1371600" y="5422295"/>
            <a:ext cx="1233714" cy="105470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Servers</a:t>
            </a:r>
            <a:endParaRPr lang="en-US" dirty="0"/>
          </a:p>
        </p:txBody>
      </p:sp>
      <p:sp>
        <p:nvSpPr>
          <p:cNvPr id="18" name="Can 17"/>
          <p:cNvSpPr/>
          <p:nvPr/>
        </p:nvSpPr>
        <p:spPr>
          <a:xfrm>
            <a:off x="7010400" y="5422295"/>
            <a:ext cx="1233714" cy="105470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iRODS</a:t>
            </a:r>
            <a:endParaRPr lang="en-US" dirty="0" smtClean="0"/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20" name="Can 19"/>
          <p:cNvSpPr/>
          <p:nvPr/>
        </p:nvSpPr>
        <p:spPr>
          <a:xfrm>
            <a:off x="3200400" y="5727095"/>
            <a:ext cx="1233714" cy="105470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CVMFS</a:t>
            </a:r>
          </a:p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27" name="Can 26"/>
          <p:cNvSpPr/>
          <p:nvPr/>
        </p:nvSpPr>
        <p:spPr>
          <a:xfrm>
            <a:off x="5181600" y="5803295"/>
            <a:ext cx="1233714" cy="105470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Chirp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9" idx="2"/>
            <a:endCxn id="17" idx="1"/>
          </p:cNvCxnSpPr>
          <p:nvPr/>
        </p:nvCxnSpPr>
        <p:spPr>
          <a:xfrm flipH="1">
            <a:off x="1988457" y="4433047"/>
            <a:ext cx="1026886" cy="9892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2"/>
            <a:endCxn id="20" idx="1"/>
          </p:cNvCxnSpPr>
          <p:nvPr/>
        </p:nvCxnSpPr>
        <p:spPr>
          <a:xfrm flipH="1">
            <a:off x="3817257" y="4433047"/>
            <a:ext cx="722086" cy="1294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2"/>
            <a:endCxn id="27" idx="1"/>
          </p:cNvCxnSpPr>
          <p:nvPr/>
        </p:nvCxnSpPr>
        <p:spPr>
          <a:xfrm flipH="1">
            <a:off x="5798457" y="4433047"/>
            <a:ext cx="264886" cy="13702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2" idx="2"/>
            <a:endCxn id="18" idx="1"/>
          </p:cNvCxnSpPr>
          <p:nvPr/>
        </p:nvCxnSpPr>
        <p:spPr>
          <a:xfrm>
            <a:off x="7587343" y="4433047"/>
            <a:ext cx="39914" cy="9892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209800" y="36102"/>
            <a:ext cx="43268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Parrot and Chirp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" y="89262"/>
            <a:ext cx="5712279" cy="41670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5" y="435291"/>
            <a:ext cx="5845629" cy="454492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4360" y="1164769"/>
            <a:ext cx="5541240" cy="427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2343" y="1828800"/>
            <a:ext cx="5878286" cy="449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2407443"/>
            <a:ext cx="5562600" cy="428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30629" y="5932801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http://www.nd.edu/~ccl/software/manuals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2" y="2019300"/>
            <a:ext cx="8983398" cy="4739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 to: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http://www.nd.edu/~ccl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on “Tutorial at </a:t>
            </a:r>
            <a:r>
              <a:rPr lang="en-US" dirty="0" err="1" smtClean="0"/>
              <a:t>CCGrid</a:t>
            </a:r>
            <a:r>
              <a:rPr lang="en-US" dirty="0" smtClean="0"/>
              <a:t> 2013”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971800" y="2887980"/>
            <a:ext cx="2118360" cy="56388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-43543"/>
            <a:ext cx="8229600" cy="1143000"/>
          </a:xfrm>
        </p:spPr>
        <p:txBody>
          <a:bodyPr/>
          <a:lstStyle/>
          <a:p>
            <a:r>
              <a:rPr lang="en-US" dirty="0" smtClean="0"/>
              <a:t>Source code in </a:t>
            </a:r>
            <a:r>
              <a:rPr lang="en-US" dirty="0" err="1" smtClean="0"/>
              <a:t>GitHub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" y="89227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</a:schemeClr>
                </a:solidFill>
              </a:rPr>
              <a:t>http://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github.com/cooperative-computing-lab/cctools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1415498"/>
            <a:ext cx="8926285" cy="536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5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do we allocate the appropriate resources from clusters/clouds/grids to run a given workload?</a:t>
            </a:r>
          </a:p>
          <a:p>
            <a:r>
              <a:rPr lang="en-US" dirty="0" smtClean="0"/>
              <a:t>How do we avoid overloading shared resources that we do not control?</a:t>
            </a:r>
          </a:p>
          <a:p>
            <a:r>
              <a:rPr lang="en-US" dirty="0" smtClean="0"/>
              <a:t>How do we safely compose multiple applications that have elastic parallelism?</a:t>
            </a:r>
          </a:p>
          <a:p>
            <a:r>
              <a:rPr lang="en-US" dirty="0" smtClean="0"/>
              <a:t>How do we manage an ocean of results generated by scalable codes?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Makeflow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A Portable Workflow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An Old Idea: Makefiles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2A18F-2A0D-4A32-A0AA-DFF17152E037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4648200" y="1447800"/>
            <a:ext cx="3962400" cy="441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</a:rPr>
              <a:t>part1 part2 part3: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</a:rPr>
              <a:t>input.data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</a:rPr>
              <a:t> split.py</a:t>
            </a:r>
          </a:p>
          <a:p>
            <a:pPr>
              <a:defRPr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</a:rPr>
              <a:t>     ./split.py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</a:rPr>
              <a:t>input.data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</a:endParaRPr>
          </a:p>
          <a:p>
            <a:pPr>
              <a:defRPr/>
            </a:pPr>
            <a:endParaRPr lang="en-US" b="1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</a:endParaRPr>
          </a:p>
          <a:p>
            <a:pPr>
              <a:defRPr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</a:rPr>
              <a:t>out1: part1 mysim.exe</a:t>
            </a:r>
          </a:p>
          <a:p>
            <a:pPr>
              <a:defRPr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</a:rPr>
              <a:t>    ./mysim.exe part1 &gt;out1</a:t>
            </a:r>
          </a:p>
          <a:p>
            <a:pPr>
              <a:defRPr/>
            </a:pPr>
            <a:endParaRPr lang="en-US" b="1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</a:endParaRPr>
          </a:p>
          <a:p>
            <a:pPr>
              <a:defRPr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</a:rPr>
              <a:t>out2: part2 mysim.exe</a:t>
            </a:r>
          </a:p>
          <a:p>
            <a:pPr>
              <a:defRPr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</a:rPr>
              <a:t>    ./mysim.exe part2 &gt;out2</a:t>
            </a:r>
          </a:p>
          <a:p>
            <a:pPr>
              <a:defRPr/>
            </a:pPr>
            <a:endParaRPr lang="en-US" b="1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</a:endParaRPr>
          </a:p>
          <a:p>
            <a:pPr>
              <a:defRPr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</a:rPr>
              <a:t>out3: part3 mysim.exe</a:t>
            </a:r>
          </a:p>
          <a:p>
            <a:pPr>
              <a:defRPr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</a:rPr>
              <a:t>    ./mysim.exe part3 &gt;out3</a:t>
            </a:r>
          </a:p>
          <a:p>
            <a:pPr>
              <a:defRPr/>
            </a:pPr>
            <a:endParaRPr lang="en-US" b="1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</a:endParaRPr>
          </a:p>
          <a:p>
            <a:pPr>
              <a:defRPr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</a:rPr>
              <a:t>result: out1 out2 out3 join.py</a:t>
            </a:r>
          </a:p>
          <a:p>
            <a:pPr>
              <a:defRPr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</a:rPr>
              <a:t>    ./join.py out1 out2 out3 &gt; result </a:t>
            </a:r>
          </a:p>
        </p:txBody>
      </p:sp>
      <p:pic>
        <p:nvPicPr>
          <p:cNvPr id="27652" name="Picture 4" descr="exa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3248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/>
          <a:lstStyle/>
          <a:p>
            <a:r>
              <a:rPr lang="en-US" smtClean="0"/>
              <a:t>Makeflow = Make + Workflow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3352800" y="1752600"/>
            <a:ext cx="5334000" cy="2819400"/>
          </a:xfrm>
        </p:spPr>
        <p:txBody>
          <a:bodyPr/>
          <a:lstStyle/>
          <a:p>
            <a:r>
              <a:rPr lang="en-US" sz="2000" smtClean="0"/>
              <a:t>Provides portability across batch systems.</a:t>
            </a:r>
          </a:p>
          <a:p>
            <a:r>
              <a:rPr lang="en-US" sz="2000" smtClean="0"/>
              <a:t>Enable parallelism (but not too much!)</a:t>
            </a:r>
          </a:p>
          <a:p>
            <a:r>
              <a:rPr lang="en-US" sz="2000" smtClean="0"/>
              <a:t>Fault tolerance at multiple scales.</a:t>
            </a:r>
          </a:p>
          <a:p>
            <a:r>
              <a:rPr lang="en-US" sz="2000" smtClean="0"/>
              <a:t>Data and resource management.</a:t>
            </a:r>
          </a:p>
          <a:p>
            <a:pPr>
              <a:buFont typeface="Arial" charset="0"/>
              <a:buNone/>
            </a:pPr>
            <a:endParaRPr lang="en-US" sz="200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C3A15-9A76-4EC3-8DC1-3200E1598978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47800" y="3979863"/>
            <a:ext cx="5867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Makeflow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1447800" y="504666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Local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71800" y="504666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Condor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95800" y="504666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SGE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19800" y="504666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Work</a:t>
            </a:r>
          </a:p>
          <a:p>
            <a:pPr algn="ctr">
              <a:defRPr/>
            </a:pPr>
            <a:r>
              <a:rPr lang="en-US" sz="2400" dirty="0"/>
              <a:t>Queue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2057400" y="3217863"/>
            <a:ext cx="9144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28600" y="5715000"/>
            <a:ext cx="8686800" cy="1143000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http://www.nd.edu/~ccl/software/makeflow</a:t>
            </a:r>
          </a:p>
        </p:txBody>
      </p:sp>
      <p:pic>
        <p:nvPicPr>
          <p:cNvPr id="28683" name="Picture 4" descr="exa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36688"/>
            <a:ext cx="1524000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Makeflow Language - Rules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Each rule specifies:</a:t>
            </a:r>
          </a:p>
          <a:p>
            <a:pPr lvl="1"/>
            <a:r>
              <a:rPr lang="en-US" smtClean="0"/>
              <a:t> a set of </a:t>
            </a:r>
            <a:r>
              <a:rPr lang="en-US" b="1" i="1" smtClean="0">
                <a:solidFill>
                  <a:srgbClr val="00B050"/>
                </a:solidFill>
              </a:rPr>
              <a:t>target files</a:t>
            </a:r>
            <a:r>
              <a:rPr lang="en-US" smtClean="0"/>
              <a:t> to create;</a:t>
            </a:r>
          </a:p>
          <a:p>
            <a:pPr lvl="1"/>
            <a:r>
              <a:rPr lang="en-US" smtClean="0"/>
              <a:t>a set of </a:t>
            </a:r>
            <a:r>
              <a:rPr lang="en-US" b="1" i="1" smtClean="0">
                <a:solidFill>
                  <a:srgbClr val="00B0F0"/>
                </a:solidFill>
              </a:rPr>
              <a:t>source files</a:t>
            </a:r>
            <a:r>
              <a:rPr lang="en-US" smtClean="0"/>
              <a:t> needed to create them;</a:t>
            </a:r>
          </a:p>
          <a:p>
            <a:pPr lvl="1"/>
            <a:r>
              <a:rPr lang="en-US" smtClean="0"/>
              <a:t>a </a:t>
            </a:r>
            <a:r>
              <a:rPr lang="en-US" b="1" i="1" smtClean="0">
                <a:solidFill>
                  <a:srgbClr val="FFC000"/>
                </a:solidFill>
              </a:rPr>
              <a:t>command</a:t>
            </a:r>
            <a:r>
              <a:rPr lang="en-US" i="1" smtClean="0">
                <a:solidFill>
                  <a:srgbClr val="FFC000"/>
                </a:solidFill>
              </a:rPr>
              <a:t> </a:t>
            </a:r>
            <a:r>
              <a:rPr lang="en-US" smtClean="0"/>
              <a:t>that generates the target files from the source files.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724400" y="1524000"/>
            <a:ext cx="3962400" cy="441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</a:rPr>
              <a:t>part1 part2 part3: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</a:rPr>
              <a:t>input.data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</a:rPr>
              <a:t> split.py</a:t>
            </a:r>
          </a:p>
          <a:p>
            <a:pPr>
              <a:defRPr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</a:rPr>
              <a:t>     ./split.py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</a:rPr>
              <a:t>input.data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</a:endParaRPr>
          </a:p>
          <a:p>
            <a:pPr>
              <a:defRPr/>
            </a:pPr>
            <a:endParaRPr lang="en-US" b="1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</a:endParaRPr>
          </a:p>
          <a:p>
            <a:pPr>
              <a:defRPr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</a:rPr>
              <a:t>out1: part1 mysim.exe</a:t>
            </a:r>
          </a:p>
          <a:p>
            <a:pPr>
              <a:defRPr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</a:rPr>
              <a:t>    ./mysim.exe part1 &gt;out1</a:t>
            </a:r>
          </a:p>
          <a:p>
            <a:pPr>
              <a:defRPr/>
            </a:pPr>
            <a:endParaRPr lang="en-US" b="1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</a:endParaRPr>
          </a:p>
          <a:p>
            <a:pPr>
              <a:defRPr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</a:rPr>
              <a:t>out2: part2 mysim.exe</a:t>
            </a:r>
          </a:p>
          <a:p>
            <a:pPr>
              <a:defRPr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</a:rPr>
              <a:t>    ./mysim.exe part2 &gt;out2</a:t>
            </a:r>
          </a:p>
          <a:p>
            <a:pPr>
              <a:defRPr/>
            </a:pPr>
            <a:endParaRPr lang="en-US" b="1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</a:endParaRPr>
          </a:p>
          <a:p>
            <a:pPr>
              <a:defRPr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</a:rPr>
              <a:t>out3: part3 mysim.exe</a:t>
            </a:r>
          </a:p>
          <a:p>
            <a:pPr>
              <a:defRPr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</a:rPr>
              <a:t>    ./mysim.exe part3 &gt;out3</a:t>
            </a:r>
          </a:p>
          <a:p>
            <a:pPr>
              <a:defRPr/>
            </a:pPr>
            <a:endParaRPr lang="en-US" b="1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</a:endParaRPr>
          </a:p>
          <a:p>
            <a:pPr>
              <a:defRPr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</a:rPr>
              <a:t>result: out1 out2 out3 join.py</a:t>
            </a:r>
          </a:p>
          <a:p>
            <a:pPr>
              <a:defRPr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</a:rPr>
              <a:t>    ./join.py out1 out2 out3 &gt; result 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590800" y="2667000"/>
            <a:ext cx="6324600" cy="3962400"/>
            <a:chOff x="2590800" y="2667000"/>
            <a:chExt cx="6324600" cy="3962400"/>
          </a:xfrm>
        </p:grpSpPr>
        <p:sp>
          <p:nvSpPr>
            <p:cNvPr id="3" name="Rectangle 2"/>
            <p:cNvSpPr/>
            <p:nvPr/>
          </p:nvSpPr>
          <p:spPr>
            <a:xfrm>
              <a:off x="4800600" y="2667000"/>
              <a:ext cx="2971800" cy="533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" name="Straight Connector 4"/>
            <p:cNvCxnSpPr>
              <a:stCxn id="3" idx="1"/>
              <a:endCxn id="29704" idx="1"/>
            </p:cNvCxnSpPr>
            <p:nvPr/>
          </p:nvCxnSpPr>
          <p:spPr>
            <a:xfrm flipH="1">
              <a:off x="2590800" y="2933700"/>
              <a:ext cx="2209800" cy="3124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3" idx="3"/>
              <a:endCxn id="29704" idx="3"/>
            </p:cNvCxnSpPr>
            <p:nvPr/>
          </p:nvCxnSpPr>
          <p:spPr>
            <a:xfrm>
              <a:off x="7772400" y="2933700"/>
              <a:ext cx="1143000" cy="3124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04" name="Text Box 4"/>
            <p:cNvSpPr txBox="1">
              <a:spLocks noChangeArrowheads="1"/>
            </p:cNvSpPr>
            <p:nvPr/>
          </p:nvSpPr>
          <p:spPr bwMode="auto">
            <a:xfrm>
              <a:off x="2590800" y="5486400"/>
              <a:ext cx="6324600" cy="11430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marL="273050" indent="-271463" defTabSz="457200">
                <a:spcBef>
                  <a:spcPts val="600"/>
                </a:spcBef>
                <a:buSzPct val="76000"/>
                <a:tabLst>
                  <a:tab pos="273050" algn="l"/>
                  <a:tab pos="1187450" algn="l"/>
                  <a:tab pos="2101850" algn="l"/>
                  <a:tab pos="3016250" algn="l"/>
                  <a:tab pos="3930650" algn="l"/>
                  <a:tab pos="4845050" algn="l"/>
                  <a:tab pos="5759450" algn="l"/>
                  <a:tab pos="6673850" algn="l"/>
                  <a:tab pos="7588250" algn="l"/>
                  <a:tab pos="8502650" algn="l"/>
                  <a:tab pos="9417050" algn="l"/>
                  <a:tab pos="10331450" algn="l"/>
                </a:tabLst>
              </a:pPr>
              <a:r>
                <a:rPr lang="en-US" sz="3200" b="1">
                  <a:solidFill>
                    <a:srgbClr val="00B050"/>
                  </a:solidFill>
                  <a:latin typeface="Courier New" pitchFamily="49" charset="0"/>
                </a:rPr>
                <a:t>out1 </a:t>
              </a:r>
              <a:r>
                <a:rPr lang="en-US" sz="3200" b="1">
                  <a:solidFill>
                    <a:srgbClr val="000000"/>
                  </a:solidFill>
                  <a:latin typeface="Courier New" pitchFamily="49" charset="0"/>
                </a:rPr>
                <a:t>:</a:t>
              </a:r>
              <a:r>
                <a:rPr lang="en-US" sz="320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sz="3200" b="1">
                  <a:solidFill>
                    <a:srgbClr val="0070C0"/>
                  </a:solidFill>
                  <a:latin typeface="Courier New" pitchFamily="49" charset="0"/>
                </a:rPr>
                <a:t>part1 mysim.exe</a:t>
              </a:r>
            </a:p>
            <a:p>
              <a:pPr marL="273050" indent="-271463" defTabSz="457200">
                <a:spcBef>
                  <a:spcPts val="600"/>
                </a:spcBef>
                <a:buSzPct val="76000"/>
                <a:tabLst>
                  <a:tab pos="273050" algn="l"/>
                  <a:tab pos="1187450" algn="l"/>
                  <a:tab pos="2101850" algn="l"/>
                  <a:tab pos="3016250" algn="l"/>
                  <a:tab pos="3930650" algn="l"/>
                  <a:tab pos="4845050" algn="l"/>
                  <a:tab pos="5759450" algn="l"/>
                  <a:tab pos="6673850" algn="l"/>
                  <a:tab pos="7588250" algn="l"/>
                  <a:tab pos="8502650" algn="l"/>
                  <a:tab pos="9417050" algn="l"/>
                  <a:tab pos="10331450" algn="l"/>
                </a:tabLst>
              </a:pPr>
              <a:r>
                <a:rPr lang="en-US" sz="3200">
                  <a:solidFill>
                    <a:srgbClr val="FFC000"/>
                  </a:solidFill>
                  <a:latin typeface="Courier New" pitchFamily="49" charset="0"/>
                </a:rPr>
                <a:t>	</a:t>
              </a:r>
              <a:r>
                <a:rPr lang="en-US" sz="3200" b="1">
                  <a:solidFill>
                    <a:schemeClr val="accent2"/>
                  </a:solidFill>
                  <a:latin typeface="Courier New" pitchFamily="49" charset="0"/>
                </a:rPr>
                <a:t>mysim.exe part1 &gt; out1</a:t>
              </a:r>
              <a:r>
                <a:rPr lang="en-US" sz="3200" b="1" u="sng">
                  <a:solidFill>
                    <a:srgbClr val="FFC000"/>
                  </a:solidFill>
                  <a:latin typeface="Courier New" pitchFamily="49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You must state</a:t>
            </a:r>
            <a:br>
              <a:rPr lang="en-US" dirty="0" smtClean="0"/>
            </a:br>
            <a:r>
              <a:rPr lang="en-US" dirty="0" smtClean="0"/>
              <a:t>all the files</a:t>
            </a:r>
            <a:br>
              <a:rPr lang="en-US" dirty="0" smtClean="0"/>
            </a:br>
            <a:r>
              <a:rPr lang="en-US" dirty="0" smtClean="0"/>
              <a:t>needed by the command.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7315200" y="1600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6781800" y="457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5867400" y="76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2209800" y="6858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5-Point Star 7"/>
          <p:cNvSpPr/>
          <p:nvPr/>
        </p:nvSpPr>
        <p:spPr>
          <a:xfrm>
            <a:off x="914400" y="1600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1600200" y="457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3505200" y="5029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5-Point Star 10"/>
          <p:cNvSpPr/>
          <p:nvPr/>
        </p:nvSpPr>
        <p:spPr>
          <a:xfrm>
            <a:off x="685800" y="28956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7620000" y="28956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5-Point Star 12"/>
          <p:cNvSpPr/>
          <p:nvPr/>
        </p:nvSpPr>
        <p:spPr>
          <a:xfrm>
            <a:off x="4038600" y="6858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5-Point Star 13"/>
          <p:cNvSpPr/>
          <p:nvPr/>
        </p:nvSpPr>
        <p:spPr>
          <a:xfrm>
            <a:off x="4953000" y="5029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sims.mf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219200" y="1219200"/>
            <a:ext cx="6553200" cy="5029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bg1"/>
                </a:solidFill>
              </a:rPr>
              <a:t>out.</a:t>
            </a:r>
            <a:r>
              <a:rPr lang="en-US" sz="3200" b="1" dirty="0">
                <a:solidFill>
                  <a:srgbClr val="FFFF00"/>
                </a:solidFill>
              </a:rPr>
              <a:t>10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:</a:t>
            </a:r>
            <a:r>
              <a:rPr lang="en-US" sz="3200" b="1" dirty="0">
                <a:solidFill>
                  <a:schemeClr val="bg1"/>
                </a:solidFill>
              </a:rPr>
              <a:t> in.dat calib.dat sim.exe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bg1"/>
                </a:solidFill>
              </a:rPr>
              <a:t>		sim.exe –p </a:t>
            </a:r>
            <a:r>
              <a:rPr lang="en-US" sz="3200" b="1" dirty="0">
                <a:solidFill>
                  <a:srgbClr val="FFFF00"/>
                </a:solidFill>
              </a:rPr>
              <a:t>10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in.data</a:t>
            </a:r>
            <a:r>
              <a:rPr lang="en-US" sz="3200" b="1" dirty="0">
                <a:solidFill>
                  <a:schemeClr val="bg1"/>
                </a:solidFill>
              </a:rPr>
              <a:t> &gt; out.</a:t>
            </a:r>
            <a:r>
              <a:rPr lang="en-US" sz="3200" b="1" dirty="0">
                <a:solidFill>
                  <a:srgbClr val="FFFF00"/>
                </a:solidFill>
              </a:rPr>
              <a:t>10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bg1"/>
                </a:solidFill>
              </a:rPr>
              <a:t>out.</a:t>
            </a:r>
            <a:r>
              <a:rPr lang="en-US" sz="3200" b="1" dirty="0">
                <a:solidFill>
                  <a:srgbClr val="FFFF00"/>
                </a:solidFill>
              </a:rPr>
              <a:t>20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:</a:t>
            </a:r>
            <a:r>
              <a:rPr lang="en-US" sz="3200" b="1" dirty="0">
                <a:solidFill>
                  <a:schemeClr val="bg1"/>
                </a:solidFill>
              </a:rPr>
              <a:t> in.dat calib.dat sim.exe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bg1"/>
                </a:solidFill>
              </a:rPr>
              <a:t>		sim.exe –p </a:t>
            </a:r>
            <a:r>
              <a:rPr lang="en-US" sz="3200" b="1" dirty="0">
                <a:solidFill>
                  <a:srgbClr val="FFFF00"/>
                </a:solidFill>
              </a:rPr>
              <a:t>20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in.data</a:t>
            </a:r>
            <a:r>
              <a:rPr lang="en-US" sz="3200" b="1" dirty="0">
                <a:solidFill>
                  <a:schemeClr val="bg1"/>
                </a:solidFill>
              </a:rPr>
              <a:t> &gt; out.</a:t>
            </a:r>
            <a:r>
              <a:rPr lang="en-US" sz="3200" b="1" dirty="0">
                <a:solidFill>
                  <a:srgbClr val="FFFF00"/>
                </a:solidFill>
              </a:rPr>
              <a:t>20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bg1"/>
                </a:solidFill>
              </a:rPr>
              <a:t>out.</a:t>
            </a:r>
            <a:r>
              <a:rPr lang="en-US" sz="3200" b="1" dirty="0">
                <a:solidFill>
                  <a:srgbClr val="FFFF00"/>
                </a:solidFill>
              </a:rPr>
              <a:t>30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:</a:t>
            </a:r>
            <a:r>
              <a:rPr lang="en-US" sz="3200" b="1" dirty="0">
                <a:solidFill>
                  <a:schemeClr val="bg1"/>
                </a:solidFill>
              </a:rPr>
              <a:t> in.dat calib.dat sim.exe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bg1"/>
                </a:solidFill>
              </a:rPr>
              <a:t>		sim.exe –p </a:t>
            </a:r>
            <a:r>
              <a:rPr lang="en-US" sz="3200" b="1" dirty="0">
                <a:solidFill>
                  <a:srgbClr val="FFFF00"/>
                </a:solidFill>
              </a:rPr>
              <a:t>30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in.data</a:t>
            </a:r>
            <a:r>
              <a:rPr lang="en-US" sz="3200" b="1" dirty="0">
                <a:solidFill>
                  <a:schemeClr val="bg1"/>
                </a:solidFill>
              </a:rPr>
              <a:t> &gt; out.</a:t>
            </a:r>
            <a:r>
              <a:rPr lang="en-US" sz="3200" b="1" dirty="0">
                <a:solidFill>
                  <a:srgbClr val="FFFF00"/>
                </a:solidFill>
              </a:rPr>
              <a:t>30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6096000" y="16764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Private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7600" y="3973513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Campus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Condor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Pool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0" y="3973513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Public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Cloud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Provider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57600" y="16764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CRC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SGE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73188" y="46990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5588" y="48514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77988" y="50038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30388" y="5156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1188" y="2032000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Makefile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1188" y="3403600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Makeflow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stCxn id="19" idx="2"/>
            <a:endCxn id="20" idx="0"/>
          </p:cNvCxnSpPr>
          <p:nvPr/>
        </p:nvCxnSpPr>
        <p:spPr>
          <a:xfrm>
            <a:off x="1639888" y="2717800"/>
            <a:ext cx="0" cy="685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0" name="TextBox 63"/>
          <p:cNvSpPr txBox="1">
            <a:spLocks noChangeArrowheads="1"/>
          </p:cNvSpPr>
          <p:nvPr/>
        </p:nvSpPr>
        <p:spPr bwMode="auto">
          <a:xfrm>
            <a:off x="763588" y="55372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Local Files and Programs</a:t>
            </a:r>
          </a:p>
        </p:txBody>
      </p:sp>
      <p:cxnSp>
        <p:nvCxnSpPr>
          <p:cNvPr id="66" name="Straight Arrow Connector 65"/>
          <p:cNvCxnSpPr>
            <a:stCxn id="21" idx="0"/>
            <a:endCxn id="20" idx="2"/>
          </p:cNvCxnSpPr>
          <p:nvPr/>
        </p:nvCxnSpPr>
        <p:spPr>
          <a:xfrm rot="5400000" flipH="1" flipV="1">
            <a:off x="1334294" y="4394994"/>
            <a:ext cx="609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2" name="TextBox 30"/>
          <p:cNvSpPr txBox="1">
            <a:spLocks noChangeArrowheads="1"/>
          </p:cNvSpPr>
          <p:nvPr/>
        </p:nvSpPr>
        <p:spPr bwMode="auto">
          <a:xfrm>
            <a:off x="1752600" y="304800"/>
            <a:ext cx="60388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FF00"/>
                </a:solidFill>
              </a:rPr>
              <a:t>Makeflow + Batch System</a:t>
            </a:r>
          </a:p>
        </p:txBody>
      </p:sp>
      <p:sp>
        <p:nvSpPr>
          <p:cNvPr id="56" name="Right Arrow 55"/>
          <p:cNvSpPr/>
          <p:nvPr/>
        </p:nvSpPr>
        <p:spPr>
          <a:xfrm rot="19763607">
            <a:off x="2266950" y="2647950"/>
            <a:ext cx="2209800" cy="682625"/>
          </a:xfrm>
          <a:prstGeom prst="rightArrow">
            <a:avLst>
              <a:gd name="adj1" fmla="val 50000"/>
              <a:gd name="adj2" fmla="val 59184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err="1">
                <a:solidFill>
                  <a:schemeClr val="bg1"/>
                </a:solidFill>
              </a:rPr>
              <a:t>makeflow</a:t>
            </a:r>
            <a:r>
              <a:rPr lang="en-US" sz="1600" dirty="0">
                <a:solidFill>
                  <a:schemeClr val="bg1"/>
                </a:solidFill>
              </a:rPr>
              <a:t> –T </a:t>
            </a:r>
            <a:r>
              <a:rPr lang="en-US" sz="1600" dirty="0" err="1">
                <a:solidFill>
                  <a:schemeClr val="bg1"/>
                </a:solidFill>
              </a:rPr>
              <a:t>sge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9" name="Right Arrow 58"/>
          <p:cNvSpPr/>
          <p:nvPr/>
        </p:nvSpPr>
        <p:spPr>
          <a:xfrm rot="1772036">
            <a:off x="2309813" y="4227513"/>
            <a:ext cx="2209800" cy="682625"/>
          </a:xfrm>
          <a:prstGeom prst="rightArrow">
            <a:avLst>
              <a:gd name="adj1" fmla="val 50000"/>
              <a:gd name="adj2" fmla="val 59184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err="1">
                <a:solidFill>
                  <a:schemeClr val="bg1"/>
                </a:solidFill>
              </a:rPr>
              <a:t>makeflow</a:t>
            </a:r>
            <a:r>
              <a:rPr lang="en-US" sz="1600" dirty="0">
                <a:solidFill>
                  <a:schemeClr val="bg1"/>
                </a:solidFill>
              </a:rPr>
              <a:t> –T condor</a:t>
            </a:r>
          </a:p>
        </p:txBody>
      </p:sp>
      <p:sp>
        <p:nvSpPr>
          <p:cNvPr id="60" name="Right Arrow 59"/>
          <p:cNvSpPr/>
          <p:nvPr/>
        </p:nvSpPr>
        <p:spPr>
          <a:xfrm rot="20636885">
            <a:off x="2835275" y="2879725"/>
            <a:ext cx="3771900" cy="650875"/>
          </a:xfrm>
          <a:prstGeom prst="rightArrow">
            <a:avLst>
              <a:gd name="adj1" fmla="val 50000"/>
              <a:gd name="adj2" fmla="val 59184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</a:rPr>
              <a:t>Work Queue</a:t>
            </a:r>
          </a:p>
        </p:txBody>
      </p:sp>
      <p:sp>
        <p:nvSpPr>
          <p:cNvPr id="61" name="Right Arrow 60"/>
          <p:cNvSpPr/>
          <p:nvPr/>
        </p:nvSpPr>
        <p:spPr>
          <a:xfrm rot="745624">
            <a:off x="2768600" y="3827463"/>
            <a:ext cx="3771900" cy="650875"/>
          </a:xfrm>
          <a:prstGeom prst="rightArrow">
            <a:avLst>
              <a:gd name="adj1" fmla="val 50000"/>
              <a:gd name="adj2" fmla="val 59184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</a:rPr>
              <a:t>Work Queue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9" grpId="0" animBg="1"/>
      <p:bldP spid="60" grpId="0" animBg="1"/>
      <p:bldP spid="6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to run a Makeflow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Run a workflow locally (multicore?)</a:t>
            </a:r>
          </a:p>
          <a:p>
            <a:pPr lvl="1" eaLnBrk="1" hangingPunct="1"/>
            <a:r>
              <a:rPr lang="en-US" dirty="0" err="1" smtClean="0">
                <a:solidFill>
                  <a:srgbClr val="FFFF00"/>
                </a:solidFill>
              </a:rPr>
              <a:t>makeflow</a:t>
            </a:r>
            <a:r>
              <a:rPr lang="en-US" dirty="0" smtClean="0">
                <a:solidFill>
                  <a:srgbClr val="FFFF00"/>
                </a:solidFill>
              </a:rPr>
              <a:t>  -T local </a:t>
            </a:r>
            <a:r>
              <a:rPr lang="en-US" dirty="0" err="1" smtClean="0">
                <a:solidFill>
                  <a:srgbClr val="FFFF00"/>
                </a:solidFill>
              </a:rPr>
              <a:t>sims.mf</a:t>
            </a:r>
            <a:endParaRPr lang="en-US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dirty="0" smtClean="0"/>
              <a:t>Clean up the workflow outputs:</a:t>
            </a:r>
          </a:p>
          <a:p>
            <a:pPr lvl="1" eaLnBrk="1" hangingPunct="1"/>
            <a:r>
              <a:rPr lang="en-US" dirty="0" err="1" smtClean="0">
                <a:solidFill>
                  <a:srgbClr val="FFFF00"/>
                </a:solidFill>
              </a:rPr>
              <a:t>makeflow</a:t>
            </a:r>
            <a:r>
              <a:rPr lang="en-US" dirty="0" smtClean="0">
                <a:solidFill>
                  <a:srgbClr val="FFFF00"/>
                </a:solidFill>
              </a:rPr>
              <a:t> –c </a:t>
            </a:r>
            <a:r>
              <a:rPr lang="en-US" dirty="0" err="1" smtClean="0">
                <a:solidFill>
                  <a:srgbClr val="FFFF00"/>
                </a:solidFill>
              </a:rPr>
              <a:t>sims.mf</a:t>
            </a:r>
            <a:endParaRPr lang="en-US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dirty="0" smtClean="0"/>
              <a:t>Run the workflow on Torque:</a:t>
            </a:r>
          </a:p>
          <a:p>
            <a:pPr lvl="1" eaLnBrk="1" hangingPunct="1"/>
            <a:r>
              <a:rPr lang="en-US" dirty="0" err="1" smtClean="0">
                <a:solidFill>
                  <a:srgbClr val="FFFF00"/>
                </a:solidFill>
              </a:rPr>
              <a:t>makeflow</a:t>
            </a:r>
            <a:r>
              <a:rPr lang="en-US" dirty="0" smtClean="0">
                <a:solidFill>
                  <a:srgbClr val="FFFF00"/>
                </a:solidFill>
              </a:rPr>
              <a:t> –T torque </a:t>
            </a:r>
            <a:r>
              <a:rPr lang="en-US" dirty="0" err="1" smtClean="0">
                <a:solidFill>
                  <a:srgbClr val="FFFF00"/>
                </a:solidFill>
              </a:rPr>
              <a:t>sims.mf</a:t>
            </a:r>
            <a:endParaRPr lang="en-US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dirty="0" smtClean="0"/>
              <a:t>Run the workflow on Condor:</a:t>
            </a:r>
          </a:p>
          <a:p>
            <a:pPr lvl="1" eaLnBrk="1" hangingPunct="1"/>
            <a:r>
              <a:rPr lang="en-US" dirty="0" err="1" smtClean="0">
                <a:solidFill>
                  <a:srgbClr val="FFFF00"/>
                </a:solidFill>
              </a:rPr>
              <a:t>makeflow</a:t>
            </a:r>
            <a:r>
              <a:rPr lang="en-US" dirty="0" smtClean="0">
                <a:solidFill>
                  <a:srgbClr val="FFFF00"/>
                </a:solidFill>
              </a:rPr>
              <a:t> –T condor </a:t>
            </a:r>
            <a:r>
              <a:rPr lang="en-US" dirty="0" err="1" smtClean="0">
                <a:solidFill>
                  <a:srgbClr val="FFFF00"/>
                </a:solidFill>
              </a:rPr>
              <a:t>sims.mf</a:t>
            </a:r>
            <a:endParaRPr lang="en-US" dirty="0" smtClean="0">
              <a:solidFill>
                <a:srgbClr val="FFFF00"/>
              </a:solidFill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Today’s 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4" y="1428750"/>
            <a:ext cx="9077325" cy="5265964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 smtClean="0"/>
              <a:t>we do at CCL</a:t>
            </a:r>
            <a:endParaRPr lang="en-US" dirty="0" smtClean="0"/>
          </a:p>
          <a:p>
            <a:pPr marL="1028700" lvl="1" indent="-571500">
              <a:spcBef>
                <a:spcPts val="1200"/>
              </a:spcBef>
              <a:buFont typeface="+mj-lt"/>
              <a:buAutoNum type="romanLcPeriod"/>
            </a:pPr>
            <a:r>
              <a:rPr lang="en-US" dirty="0" smtClean="0">
                <a:solidFill>
                  <a:srgbClr val="FFFF00"/>
                </a:solidFill>
              </a:rPr>
              <a:t>Research &amp; Software Overview</a:t>
            </a:r>
            <a:r>
              <a:rPr lang="en-US" dirty="0" smtClean="0"/>
              <a:t>: </a:t>
            </a:r>
            <a:r>
              <a:rPr lang="en-US" dirty="0" err="1" smtClean="0"/>
              <a:t>CCTools</a:t>
            </a:r>
            <a:r>
              <a:rPr lang="en-US" dirty="0" smtClean="0"/>
              <a:t>, </a:t>
            </a:r>
            <a:r>
              <a:rPr lang="en-US" dirty="0" err="1" smtClean="0"/>
              <a:t>Makeflow</a:t>
            </a:r>
            <a:r>
              <a:rPr lang="en-US" dirty="0" smtClean="0"/>
              <a:t>, Work Queue, Parrot, Chirp</a:t>
            </a:r>
            <a:endParaRPr lang="en-US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err="1" smtClean="0"/>
              <a:t>Makeflow</a:t>
            </a:r>
            <a:endParaRPr lang="en-US" dirty="0" smtClean="0"/>
          </a:p>
          <a:p>
            <a:pPr marL="1028700" lvl="1" indent="-571500">
              <a:spcBef>
                <a:spcPts val="1200"/>
              </a:spcBef>
              <a:buFont typeface="+mj-lt"/>
              <a:buAutoNum type="romanLcPeriod"/>
            </a:pPr>
            <a:r>
              <a:rPr lang="en-US" dirty="0" smtClean="0">
                <a:solidFill>
                  <a:srgbClr val="FFFF00"/>
                </a:solidFill>
              </a:rPr>
              <a:t>Lecture</a:t>
            </a:r>
            <a:r>
              <a:rPr lang="en-US" dirty="0" smtClean="0"/>
              <a:t>: </a:t>
            </a:r>
            <a:r>
              <a:rPr lang="en-US" dirty="0" smtClean="0"/>
              <a:t>Overview, features</a:t>
            </a:r>
          </a:p>
          <a:p>
            <a:pPr marL="1028700" lvl="1" indent="-571500">
              <a:spcBef>
                <a:spcPts val="1200"/>
              </a:spcBef>
              <a:buFont typeface="+mj-lt"/>
              <a:buAutoNum type="romanLcPeriod"/>
            </a:pPr>
            <a:r>
              <a:rPr lang="en-US" dirty="0" smtClean="0">
                <a:solidFill>
                  <a:srgbClr val="FFFF00"/>
                </a:solidFill>
              </a:rPr>
              <a:t>Tutorial: </a:t>
            </a:r>
            <a:r>
              <a:rPr lang="en-US" dirty="0" smtClean="0"/>
              <a:t>Write </a:t>
            </a:r>
            <a:r>
              <a:rPr lang="en-US" dirty="0" smtClean="0"/>
              <a:t>simple </a:t>
            </a:r>
            <a:r>
              <a:rPr lang="en-US" dirty="0" err="1" smtClean="0"/>
              <a:t>makeflows</a:t>
            </a:r>
            <a:endParaRPr lang="en-US" dirty="0" smtClean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Work Queue</a:t>
            </a:r>
          </a:p>
          <a:p>
            <a:pPr marL="1028700" lvl="1" indent="-571500">
              <a:spcBef>
                <a:spcPts val="1200"/>
              </a:spcBef>
              <a:buFont typeface="+mj-lt"/>
              <a:buAutoNum type="romanLcPeriod"/>
            </a:pPr>
            <a:r>
              <a:rPr lang="en-US" dirty="0" smtClean="0">
                <a:solidFill>
                  <a:srgbClr val="FFFF00"/>
                </a:solidFill>
              </a:rPr>
              <a:t>Lecture</a:t>
            </a:r>
            <a:r>
              <a:rPr lang="en-US" dirty="0" smtClean="0"/>
              <a:t>: </a:t>
            </a:r>
            <a:r>
              <a:rPr lang="en-US" dirty="0" smtClean="0"/>
              <a:t>Overview, features</a:t>
            </a:r>
          </a:p>
          <a:p>
            <a:pPr marL="1028700" lvl="1" indent="-571500">
              <a:spcBef>
                <a:spcPts val="1200"/>
              </a:spcBef>
              <a:buFont typeface="+mj-lt"/>
              <a:buAutoNum type="romanLcPeriod"/>
            </a:pPr>
            <a:r>
              <a:rPr lang="en-US" dirty="0" smtClean="0">
                <a:solidFill>
                  <a:srgbClr val="FFFF00"/>
                </a:solidFill>
              </a:rPr>
              <a:t>Tutorial: </a:t>
            </a:r>
            <a:r>
              <a:rPr lang="en-US" dirty="0" smtClean="0"/>
              <a:t>Write </a:t>
            </a:r>
            <a:r>
              <a:rPr lang="en-US" dirty="0" smtClean="0"/>
              <a:t>simple WQ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Example: Biocompute Portal</a:t>
            </a:r>
          </a:p>
        </p:txBody>
      </p:sp>
      <p:pic>
        <p:nvPicPr>
          <p:cNvPr id="35842" name="Content Placeholder 4" descr="biocompute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b="21545"/>
          <a:stretch>
            <a:fillRect/>
          </a:stretch>
        </p:blipFill>
        <p:spPr>
          <a:xfrm>
            <a:off x="349250" y="1295400"/>
            <a:ext cx="5213350" cy="2286000"/>
          </a:xfrm>
        </p:spPr>
      </p:pic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381000" y="3733800"/>
            <a:ext cx="2690813" cy="2697163"/>
            <a:chOff x="381000" y="3733800"/>
            <a:chExt cx="2690555" cy="2697103"/>
          </a:xfrm>
        </p:grpSpPr>
        <p:pic>
          <p:nvPicPr>
            <p:cNvPr id="35863" name="Content Placeholder 4" descr="est_pipe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4495800"/>
              <a:ext cx="2690555" cy="1935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Down Arrow 13"/>
            <p:cNvSpPr/>
            <p:nvPr/>
          </p:nvSpPr>
          <p:spPr>
            <a:xfrm>
              <a:off x="381000" y="3733800"/>
              <a:ext cx="609542" cy="68578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865" name="TextBox 14"/>
            <p:cNvSpPr txBox="1">
              <a:spLocks noChangeArrowheads="1"/>
            </p:cNvSpPr>
            <p:nvPr/>
          </p:nvSpPr>
          <p:spPr bwMode="auto">
            <a:xfrm>
              <a:off x="990600" y="3897868"/>
              <a:ext cx="19195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Generate Makefile</a:t>
              </a: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3171825" y="5181600"/>
            <a:ext cx="2238375" cy="1524000"/>
            <a:chOff x="3171387" y="5181600"/>
            <a:chExt cx="2238813" cy="1524000"/>
          </a:xfrm>
        </p:grpSpPr>
        <p:sp>
          <p:nvSpPr>
            <p:cNvPr id="17" name="Right Arrow 16"/>
            <p:cNvSpPr/>
            <p:nvPr/>
          </p:nvSpPr>
          <p:spPr>
            <a:xfrm>
              <a:off x="3276183" y="5791200"/>
              <a:ext cx="838364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190761" y="5562600"/>
              <a:ext cx="1219439" cy="1143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Make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flow</a:t>
              </a:r>
            </a:p>
          </p:txBody>
        </p:sp>
        <p:sp>
          <p:nvSpPr>
            <p:cNvPr id="35862" name="TextBox 20"/>
            <p:cNvSpPr txBox="1">
              <a:spLocks noChangeArrowheads="1"/>
            </p:cNvSpPr>
            <p:nvPr/>
          </p:nvSpPr>
          <p:spPr bwMode="auto">
            <a:xfrm>
              <a:off x="3171387" y="5181600"/>
              <a:ext cx="109581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Run</a:t>
              </a:r>
            </a:p>
            <a:p>
              <a:pPr algn="ctr"/>
              <a:r>
                <a:rPr lang="en-US">
                  <a:latin typeface="Calibri" pitchFamily="34" charset="0"/>
                </a:rPr>
                <a:t>Workflow</a:t>
              </a: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4495800" y="3581400"/>
            <a:ext cx="1592263" cy="722313"/>
            <a:chOff x="4495801" y="3581399"/>
            <a:chExt cx="1592240" cy="722532"/>
          </a:xfrm>
        </p:grpSpPr>
        <p:sp>
          <p:nvSpPr>
            <p:cNvPr id="20" name="Down Arrow 19"/>
            <p:cNvSpPr/>
            <p:nvPr/>
          </p:nvSpPr>
          <p:spPr>
            <a:xfrm rot="10800000">
              <a:off x="4495801" y="3581399"/>
              <a:ext cx="609591" cy="68600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859" name="TextBox 21"/>
            <p:cNvSpPr txBox="1">
              <a:spLocks noChangeArrowheads="1"/>
            </p:cNvSpPr>
            <p:nvPr/>
          </p:nvSpPr>
          <p:spPr bwMode="auto">
            <a:xfrm>
              <a:off x="5105400" y="3657600"/>
              <a:ext cx="98264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Progress</a:t>
              </a:r>
            </a:p>
            <a:p>
              <a:pPr algn="ctr"/>
              <a:r>
                <a:rPr lang="en-US">
                  <a:latin typeface="Calibri" pitchFamily="34" charset="0"/>
                </a:rPr>
                <a:t>Bar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4038600" y="4343400"/>
            <a:ext cx="1905000" cy="1331913"/>
            <a:chOff x="4038600" y="4343400"/>
            <a:chExt cx="1905000" cy="1332131"/>
          </a:xfrm>
        </p:grpSpPr>
        <p:sp>
          <p:nvSpPr>
            <p:cNvPr id="13" name="Rectangle 12"/>
            <p:cNvSpPr/>
            <p:nvPr/>
          </p:nvSpPr>
          <p:spPr>
            <a:xfrm>
              <a:off x="4038600" y="4343400"/>
              <a:ext cx="1524000" cy="6097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Transaction Log</a:t>
              </a:r>
            </a:p>
          </p:txBody>
        </p:sp>
        <p:sp>
          <p:nvSpPr>
            <p:cNvPr id="19" name="Down Arrow 18"/>
            <p:cNvSpPr/>
            <p:nvPr/>
          </p:nvSpPr>
          <p:spPr>
            <a:xfrm rot="10800000">
              <a:off x="4495800" y="4953100"/>
              <a:ext cx="609600" cy="6859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857" name="TextBox 22"/>
            <p:cNvSpPr txBox="1">
              <a:spLocks noChangeArrowheads="1"/>
            </p:cNvSpPr>
            <p:nvPr/>
          </p:nvSpPr>
          <p:spPr bwMode="auto">
            <a:xfrm>
              <a:off x="5069450" y="5029200"/>
              <a:ext cx="87415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Update</a:t>
              </a:r>
            </a:p>
            <a:p>
              <a:pPr algn="ctr"/>
              <a:r>
                <a:rPr lang="en-US">
                  <a:latin typeface="Calibri" pitchFamily="34" charset="0"/>
                </a:rPr>
                <a:t>Status</a:t>
              </a: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5429250" y="4267200"/>
            <a:ext cx="3562350" cy="2590800"/>
            <a:chOff x="5428740" y="4267200"/>
            <a:chExt cx="3562860" cy="2590800"/>
          </a:xfrm>
        </p:grpSpPr>
        <p:sp>
          <p:nvSpPr>
            <p:cNvPr id="24" name="Cloud 23"/>
            <p:cNvSpPr/>
            <p:nvPr/>
          </p:nvSpPr>
          <p:spPr>
            <a:xfrm>
              <a:off x="6324218" y="4267200"/>
              <a:ext cx="2667382" cy="228600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Condor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Pool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5562109" y="5791200"/>
              <a:ext cx="838320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854" name="TextBox 25"/>
            <p:cNvSpPr txBox="1">
              <a:spLocks noChangeArrowheads="1"/>
            </p:cNvSpPr>
            <p:nvPr/>
          </p:nvSpPr>
          <p:spPr bwMode="auto">
            <a:xfrm>
              <a:off x="5428740" y="6211669"/>
              <a:ext cx="84830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Submit</a:t>
              </a:r>
            </a:p>
            <a:p>
              <a:pPr algn="ctr"/>
              <a:r>
                <a:rPr lang="en-US">
                  <a:latin typeface="Calibri" pitchFamily="34" charset="0"/>
                </a:rPr>
                <a:t>Tasks</a:t>
              </a: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5638800" y="1522413"/>
            <a:ext cx="3371850" cy="1754187"/>
            <a:chOff x="5638800" y="1522274"/>
            <a:chExt cx="3371669" cy="1754326"/>
          </a:xfrm>
        </p:grpSpPr>
        <p:pic>
          <p:nvPicPr>
            <p:cNvPr id="35849" name="Picture 3" descr="j043049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6553200" y="1751214"/>
              <a:ext cx="1447800" cy="1296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ight Arrow 27"/>
            <p:cNvSpPr/>
            <p:nvPr/>
          </p:nvSpPr>
          <p:spPr>
            <a:xfrm flipH="1">
              <a:off x="5638800" y="2133509"/>
              <a:ext cx="838155" cy="6096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851" name="TextBox 28"/>
            <p:cNvSpPr txBox="1">
              <a:spLocks noChangeArrowheads="1"/>
            </p:cNvSpPr>
            <p:nvPr/>
          </p:nvSpPr>
          <p:spPr bwMode="auto">
            <a:xfrm>
              <a:off x="8077200" y="1522274"/>
              <a:ext cx="933269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BLAST</a:t>
              </a:r>
            </a:p>
            <a:p>
              <a:r>
                <a:rPr lang="en-US">
                  <a:latin typeface="Calibri" pitchFamily="34" charset="0"/>
                </a:rPr>
                <a:t>SSAHA</a:t>
              </a:r>
              <a:br>
                <a:rPr lang="en-US">
                  <a:latin typeface="Calibri" pitchFamily="34" charset="0"/>
                </a:rPr>
              </a:br>
              <a:r>
                <a:rPr lang="en-US">
                  <a:latin typeface="Calibri" pitchFamily="34" charset="0"/>
                </a:rPr>
                <a:t>SHRIMP</a:t>
              </a:r>
            </a:p>
            <a:p>
              <a:r>
                <a:rPr lang="en-US">
                  <a:latin typeface="Calibri" pitchFamily="34" charset="0"/>
                </a:rPr>
                <a:t>EST</a:t>
              </a:r>
            </a:p>
            <a:p>
              <a:r>
                <a:rPr lang="en-US">
                  <a:latin typeface="Calibri" pitchFamily="34" charset="0"/>
                </a:rPr>
                <a:t>MAKER</a:t>
              </a:r>
            </a:p>
            <a:p>
              <a:r>
                <a:rPr lang="en-US">
                  <a:latin typeface="Calibri" pitchFamily="34" charset="0"/>
                </a:rPr>
                <a:t>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Makeflow</a:t>
            </a:r>
            <a:r>
              <a:rPr lang="en-US" dirty="0" smtClean="0"/>
              <a:t> + Work Queue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6096000" y="16764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Private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7600" y="3974068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Campus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Condor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Pool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0" y="3974068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Public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Cloud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Provider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57600" y="16764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FutureGrid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Torque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72394" y="4699337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794" y="4851737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77194" y="5004137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29594" y="5156537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0394" y="2032337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Makefile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0394" y="3403937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Makeflow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stCxn id="19" idx="2"/>
            <a:endCxn id="20" idx="0"/>
          </p:cNvCxnSpPr>
          <p:nvPr/>
        </p:nvCxnSpPr>
        <p:spPr>
          <a:xfrm>
            <a:off x="1639094" y="2718137"/>
            <a:ext cx="0" cy="685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62794" y="5537537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Local Files and Programs</a:t>
            </a:r>
            <a:endParaRPr lang="en-US" dirty="0"/>
          </a:p>
        </p:txBody>
      </p:sp>
      <p:cxnSp>
        <p:nvCxnSpPr>
          <p:cNvPr id="66" name="Straight Arrow Connector 65"/>
          <p:cNvCxnSpPr>
            <a:stCxn id="21" idx="0"/>
            <a:endCxn id="20" idx="2"/>
          </p:cNvCxnSpPr>
          <p:nvPr/>
        </p:nvCxnSpPr>
        <p:spPr>
          <a:xfrm rot="5400000" flipH="1" flipV="1">
            <a:off x="1334294" y="4394537"/>
            <a:ext cx="609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52600" y="304800"/>
            <a:ext cx="6039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FF00"/>
                </a:solidFill>
              </a:rPr>
              <a:t>Makeflow</a:t>
            </a:r>
            <a:r>
              <a:rPr lang="en-US" sz="4400" dirty="0" smtClean="0">
                <a:solidFill>
                  <a:srgbClr val="FFFF00"/>
                </a:solidFill>
              </a:rPr>
              <a:t> + Batch System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56" name="Right Arrow 55"/>
          <p:cNvSpPr/>
          <p:nvPr/>
        </p:nvSpPr>
        <p:spPr>
          <a:xfrm rot="19763607">
            <a:off x="2266980" y="2648492"/>
            <a:ext cx="2209147" cy="681767"/>
          </a:xfrm>
          <a:prstGeom prst="rightArrow">
            <a:avLst>
              <a:gd name="adj1" fmla="val 50000"/>
              <a:gd name="adj2" fmla="val 59184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makeflow</a:t>
            </a:r>
            <a:r>
              <a:rPr lang="en-US" sz="1600" dirty="0" smtClean="0">
                <a:solidFill>
                  <a:schemeClr val="bg1"/>
                </a:solidFill>
              </a:rPr>
              <a:t> –T torque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9" name="Right Arrow 58"/>
          <p:cNvSpPr/>
          <p:nvPr/>
        </p:nvSpPr>
        <p:spPr>
          <a:xfrm rot="1772036">
            <a:off x="2310511" y="4228238"/>
            <a:ext cx="2209147" cy="681767"/>
          </a:xfrm>
          <a:prstGeom prst="rightArrow">
            <a:avLst>
              <a:gd name="adj1" fmla="val 50000"/>
              <a:gd name="adj2" fmla="val 59184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makeflow</a:t>
            </a:r>
            <a:r>
              <a:rPr lang="en-US" sz="1600" dirty="0" smtClean="0">
                <a:solidFill>
                  <a:schemeClr val="bg1"/>
                </a:solidFill>
              </a:rPr>
              <a:t> –T condor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0" name="Right Arrow 59"/>
          <p:cNvSpPr/>
          <p:nvPr/>
        </p:nvSpPr>
        <p:spPr>
          <a:xfrm rot="20636885">
            <a:off x="2835842" y="2879248"/>
            <a:ext cx="3771129" cy="650661"/>
          </a:xfrm>
          <a:prstGeom prst="rightArrow">
            <a:avLst>
              <a:gd name="adj1" fmla="val 50000"/>
              <a:gd name="adj2" fmla="val 59184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???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1" name="Right Arrow 60"/>
          <p:cNvSpPr/>
          <p:nvPr/>
        </p:nvSpPr>
        <p:spPr>
          <a:xfrm rot="745624">
            <a:off x="2769033" y="3827994"/>
            <a:ext cx="3771129" cy="650661"/>
          </a:xfrm>
          <a:prstGeom prst="rightArrow">
            <a:avLst>
              <a:gd name="adj1" fmla="val 50000"/>
              <a:gd name="adj2" fmla="val 59184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???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9" grpId="0" animBg="1"/>
      <p:bldP spid="60" grpId="0" animBg="1"/>
      <p:bldP spid="6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3657600" y="1688068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FutureGrid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Torque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7600" y="3974068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Campus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Condor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Pool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0" y="3974068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Public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Cloud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Provider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0" y="16764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Private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72394" y="4699337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794" y="4851737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77194" y="5004137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29594" y="5156537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0394" y="2032337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Makefile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0394" y="3403937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Makeflow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1365560" y="3061037"/>
            <a:ext cx="685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62794" y="5537537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Local Files and Programs</a:t>
            </a:r>
            <a:endParaRPr lang="en-US" dirty="0"/>
          </a:p>
        </p:txBody>
      </p:sp>
      <p:cxnSp>
        <p:nvCxnSpPr>
          <p:cNvPr id="66" name="Straight Arrow Connector 65"/>
          <p:cNvCxnSpPr>
            <a:stCxn id="21" idx="0"/>
            <a:endCxn id="20" idx="2"/>
          </p:cNvCxnSpPr>
          <p:nvPr/>
        </p:nvCxnSpPr>
        <p:spPr>
          <a:xfrm rot="5400000" flipH="1" flipV="1">
            <a:off x="1334294" y="4394537"/>
            <a:ext cx="609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52600" y="304800"/>
            <a:ext cx="58823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FF00"/>
                </a:solidFill>
              </a:rPr>
              <a:t>Makeflow</a:t>
            </a:r>
            <a:r>
              <a:rPr lang="en-US" sz="4400" dirty="0" smtClean="0">
                <a:solidFill>
                  <a:srgbClr val="FFFF00"/>
                </a:solidFill>
              </a:rPr>
              <a:t> + Work Queue</a:t>
            </a:r>
            <a:endParaRPr lang="en-US" sz="4400" dirty="0">
              <a:solidFill>
                <a:srgbClr val="FFFF00"/>
              </a:solidFill>
            </a:endParaRPr>
          </a:p>
        </p:txBody>
      </p:sp>
      <p:grpSp>
        <p:nvGrpSpPr>
          <p:cNvPr id="2" name="Group 54"/>
          <p:cNvGrpSpPr/>
          <p:nvPr/>
        </p:nvGrpSpPr>
        <p:grpSpPr>
          <a:xfrm>
            <a:off x="6477000" y="1981200"/>
            <a:ext cx="1524000" cy="1524000"/>
            <a:chOff x="6477000" y="1981200"/>
            <a:chExt cx="1524000" cy="1524000"/>
          </a:xfrm>
        </p:grpSpPr>
        <p:sp>
          <p:nvSpPr>
            <p:cNvPr id="32" name="Oval 31"/>
            <p:cNvSpPr/>
            <p:nvPr/>
          </p:nvSpPr>
          <p:spPr bwMode="auto">
            <a:xfrm>
              <a:off x="6477000" y="19812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6477000" y="2971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7467600" y="2514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</p:grpSp>
      <p:grpSp>
        <p:nvGrpSpPr>
          <p:cNvPr id="3" name="Group 52"/>
          <p:cNvGrpSpPr/>
          <p:nvPr/>
        </p:nvGrpSpPr>
        <p:grpSpPr>
          <a:xfrm>
            <a:off x="5806680" y="4114800"/>
            <a:ext cx="2651520" cy="2590800"/>
            <a:chOff x="5806680" y="4114800"/>
            <a:chExt cx="2651520" cy="2590800"/>
          </a:xfrm>
        </p:grpSpPr>
        <p:sp>
          <p:nvSpPr>
            <p:cNvPr id="49" name="TextBox 48"/>
            <p:cNvSpPr txBox="1"/>
            <p:nvPr/>
          </p:nvSpPr>
          <p:spPr>
            <a:xfrm>
              <a:off x="5806680" y="6336268"/>
              <a:ext cx="265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ssh</a:t>
              </a:r>
              <a:endParaRPr lang="en-US" dirty="0"/>
            </a:p>
          </p:txBody>
        </p:sp>
        <p:cxnSp>
          <p:nvCxnSpPr>
            <p:cNvPr id="50" name="Straight Arrow Connector 49"/>
            <p:cNvCxnSpPr>
              <a:stCxn id="49" idx="0"/>
              <a:endCxn id="5" idx="2"/>
            </p:cNvCxnSpPr>
            <p:nvPr/>
          </p:nvCxnSpPr>
          <p:spPr>
            <a:xfrm rot="16200000" flipV="1">
              <a:off x="6938070" y="6141898"/>
              <a:ext cx="381000" cy="7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 bwMode="auto">
            <a:xfrm>
              <a:off x="7391400" y="4114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6324600" y="4114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73914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63246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W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oup 53"/>
          <p:cNvGrpSpPr/>
          <p:nvPr/>
        </p:nvGrpSpPr>
        <p:grpSpPr>
          <a:xfrm>
            <a:off x="3200400" y="1066800"/>
            <a:ext cx="2590800" cy="2362200"/>
            <a:chOff x="3200400" y="1066800"/>
            <a:chExt cx="2590800" cy="2362200"/>
          </a:xfrm>
        </p:grpSpPr>
        <p:sp>
          <p:nvSpPr>
            <p:cNvPr id="10" name="TextBox 9"/>
            <p:cNvSpPr txBox="1"/>
            <p:nvPr/>
          </p:nvSpPr>
          <p:spPr>
            <a:xfrm>
              <a:off x="3200400" y="1066800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torque_submit_workers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10" idx="2"/>
              <a:endCxn id="68" idx="0"/>
            </p:cNvCxnSpPr>
            <p:nvPr/>
          </p:nvCxnSpPr>
          <p:spPr>
            <a:xfrm>
              <a:off x="4495800" y="1436132"/>
              <a:ext cx="190500" cy="2519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54"/>
            <p:cNvGrpSpPr/>
            <p:nvPr/>
          </p:nvGrpSpPr>
          <p:grpSpPr>
            <a:xfrm>
              <a:off x="3962400" y="1981200"/>
              <a:ext cx="1524000" cy="1447800"/>
              <a:chOff x="3962400" y="1981200"/>
              <a:chExt cx="1524000" cy="1447800"/>
            </a:xfrm>
          </p:grpSpPr>
          <p:sp>
            <p:nvSpPr>
              <p:cNvPr id="46" name="Oval 45"/>
              <p:cNvSpPr/>
              <p:nvPr/>
            </p:nvSpPr>
            <p:spPr bwMode="auto">
              <a:xfrm>
                <a:off x="4953000" y="2895600"/>
                <a:ext cx="533400" cy="533400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W</a:t>
                </a:r>
              </a:p>
            </p:txBody>
          </p:sp>
          <p:sp>
            <p:nvSpPr>
              <p:cNvPr id="47" name="Oval 46"/>
              <p:cNvSpPr/>
              <p:nvPr/>
            </p:nvSpPr>
            <p:spPr bwMode="auto">
              <a:xfrm>
                <a:off x="4648200" y="1981200"/>
                <a:ext cx="533400" cy="533400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W</a:t>
                </a:r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>
                <a:off x="3962400" y="2819400"/>
                <a:ext cx="533400" cy="533400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W</a:t>
                </a:r>
              </a:p>
            </p:txBody>
          </p:sp>
        </p:grpSp>
      </p:grpSp>
      <p:grpSp>
        <p:nvGrpSpPr>
          <p:cNvPr id="12" name="Group 51"/>
          <p:cNvGrpSpPr/>
          <p:nvPr/>
        </p:nvGrpSpPr>
        <p:grpSpPr>
          <a:xfrm>
            <a:off x="3352800" y="4038600"/>
            <a:ext cx="2651520" cy="2743200"/>
            <a:chOff x="3352800" y="4038600"/>
            <a:chExt cx="2651520" cy="2743200"/>
          </a:xfrm>
        </p:grpSpPr>
        <p:sp>
          <p:nvSpPr>
            <p:cNvPr id="11" name="TextBox 10"/>
            <p:cNvSpPr txBox="1"/>
            <p:nvPr/>
          </p:nvSpPr>
          <p:spPr>
            <a:xfrm>
              <a:off x="3352800" y="6412468"/>
              <a:ext cx="265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condor_submit_workers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15" name="Straight Arrow Connector 14"/>
            <p:cNvCxnSpPr>
              <a:endCxn id="4" idx="2"/>
            </p:cNvCxnSpPr>
            <p:nvPr/>
          </p:nvCxnSpPr>
          <p:spPr>
            <a:xfrm rot="5400000" flipH="1" flipV="1">
              <a:off x="4415730" y="6218098"/>
              <a:ext cx="533400" cy="7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 bwMode="auto">
            <a:xfrm>
              <a:off x="49530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4419600" y="4038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38100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</p:grpSp>
      <p:grpSp>
        <p:nvGrpSpPr>
          <p:cNvPr id="14" name="Group 29"/>
          <p:cNvGrpSpPr/>
          <p:nvPr/>
        </p:nvGrpSpPr>
        <p:grpSpPr>
          <a:xfrm>
            <a:off x="2667000" y="2438400"/>
            <a:ext cx="4495800" cy="2590800"/>
            <a:chOff x="2667000" y="2450068"/>
            <a:chExt cx="4495800" cy="2590800"/>
          </a:xfrm>
          <a:solidFill>
            <a:schemeClr val="tx1">
              <a:lumMod val="65000"/>
            </a:schemeClr>
          </a:solidFill>
        </p:grpSpPr>
        <p:sp>
          <p:nvSpPr>
            <p:cNvPr id="7" name="Cloud 6"/>
            <p:cNvSpPr/>
            <p:nvPr/>
          </p:nvSpPr>
          <p:spPr>
            <a:xfrm>
              <a:off x="4572000" y="2450068"/>
              <a:ext cx="2590800" cy="2590800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Thousands of Workers in a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Personal Cloud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7000" y="2895600"/>
              <a:ext cx="8643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submit</a:t>
              </a:r>
            </a:p>
            <a:p>
              <a:pPr algn="r"/>
              <a:r>
                <a:rPr lang="en-US" dirty="0" smtClean="0"/>
                <a:t>tasks</a:t>
              </a:r>
              <a:endParaRPr lang="en-US" dirty="0"/>
            </a:p>
          </p:txBody>
        </p:sp>
        <p:cxnSp>
          <p:nvCxnSpPr>
            <p:cNvPr id="34" name="Straight Arrow Connector 33"/>
            <p:cNvCxnSpPr>
              <a:stCxn id="20" idx="3"/>
            </p:cNvCxnSpPr>
            <p:nvPr/>
          </p:nvCxnSpPr>
          <p:spPr>
            <a:xfrm flipV="1">
              <a:off x="2667794" y="3288268"/>
              <a:ext cx="1980406" cy="458569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0" idx="3"/>
            </p:cNvCxnSpPr>
            <p:nvPr/>
          </p:nvCxnSpPr>
          <p:spPr>
            <a:xfrm flipV="1">
              <a:off x="2667794" y="3593068"/>
              <a:ext cx="1828006" cy="153769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0" idx="3"/>
            </p:cNvCxnSpPr>
            <p:nvPr/>
          </p:nvCxnSpPr>
          <p:spPr>
            <a:xfrm>
              <a:off x="2667794" y="3746837"/>
              <a:ext cx="1904206" cy="60823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0" idx="3"/>
            </p:cNvCxnSpPr>
            <p:nvPr/>
          </p:nvCxnSpPr>
          <p:spPr>
            <a:xfrm>
              <a:off x="2667794" y="3746837"/>
              <a:ext cx="1904206" cy="30343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0" idx="3"/>
            </p:cNvCxnSpPr>
            <p:nvPr/>
          </p:nvCxnSpPr>
          <p:spPr>
            <a:xfrm>
              <a:off x="2667794" y="3746837"/>
              <a:ext cx="1828006" cy="7483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Work 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Harness multiple resources simultaneously.</a:t>
            </a:r>
          </a:p>
          <a:p>
            <a:r>
              <a:rPr lang="en-US" dirty="0" smtClean="0"/>
              <a:t>Hold on to cluster nodes to execute multiple tasks rapidly.  (ms/task instead of min/task)</a:t>
            </a:r>
          </a:p>
          <a:p>
            <a:r>
              <a:rPr lang="en-US" dirty="0" smtClean="0"/>
              <a:t>Scale resources up and down as needed.</a:t>
            </a:r>
          </a:p>
          <a:p>
            <a:r>
              <a:rPr lang="en-US" dirty="0" smtClean="0"/>
              <a:t>Better management of data, with local caching for data intensive tasks.</a:t>
            </a:r>
          </a:p>
          <a:p>
            <a:r>
              <a:rPr lang="en-US" dirty="0" smtClean="0"/>
              <a:t>Matching of tasks to nodes with data.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Makeflow</a:t>
            </a:r>
            <a:r>
              <a:rPr lang="en-US" dirty="0" smtClean="0">
                <a:solidFill>
                  <a:srgbClr val="FFFF00"/>
                </a:solidFill>
              </a:rPr>
              <a:t> and Work Queue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To start the </a:t>
            </a:r>
            <a:r>
              <a:rPr lang="en-US" dirty="0" err="1" smtClean="0"/>
              <a:t>Makeflow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% </a:t>
            </a:r>
            <a:r>
              <a:rPr lang="en-US" dirty="0" err="1" smtClean="0"/>
              <a:t>makeflow</a:t>
            </a:r>
            <a:r>
              <a:rPr lang="en-US" dirty="0" smtClean="0"/>
              <a:t> –T </a:t>
            </a:r>
            <a:r>
              <a:rPr lang="en-US" dirty="0" err="1" smtClean="0"/>
              <a:t>wq</a:t>
            </a:r>
            <a:r>
              <a:rPr lang="en-US" dirty="0" smtClean="0"/>
              <a:t>  </a:t>
            </a:r>
            <a:r>
              <a:rPr lang="en-US" dirty="0" err="1" smtClean="0"/>
              <a:t>sims.mf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Could not create </a:t>
            </a:r>
            <a:r>
              <a:rPr lang="en-US" dirty="0" err="1" smtClean="0">
                <a:solidFill>
                  <a:srgbClr val="FFFF00"/>
                </a:solidFill>
              </a:rPr>
              <a:t>work_queue</a:t>
            </a:r>
            <a:r>
              <a:rPr lang="en-US" dirty="0" smtClean="0">
                <a:solidFill>
                  <a:srgbClr val="FFFF00"/>
                </a:solidFill>
              </a:rPr>
              <a:t> on port 9123.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% </a:t>
            </a:r>
            <a:r>
              <a:rPr lang="en-US" dirty="0" err="1" smtClean="0"/>
              <a:t>makeflow</a:t>
            </a:r>
            <a:r>
              <a:rPr lang="en-US" dirty="0" smtClean="0"/>
              <a:t> –T </a:t>
            </a:r>
            <a:r>
              <a:rPr lang="en-US" dirty="0" err="1" smtClean="0"/>
              <a:t>wq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–p 0 </a:t>
            </a:r>
            <a:r>
              <a:rPr lang="en-US" dirty="0" err="1" smtClean="0"/>
              <a:t>sims.mf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Listening for workers on port </a:t>
            </a:r>
            <a:r>
              <a:rPr lang="en-US" dirty="0" smtClean="0">
                <a:solidFill>
                  <a:srgbClr val="FFFF00"/>
                </a:solidFill>
              </a:rPr>
              <a:t>8374</a:t>
            </a:r>
            <a:r>
              <a:rPr lang="en-US" dirty="0" smtClean="0"/>
              <a:t>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To start one worker:</a:t>
            </a:r>
          </a:p>
          <a:p>
            <a:pPr>
              <a:buNone/>
            </a:pPr>
            <a:r>
              <a:rPr lang="en-US" dirty="0" smtClean="0"/>
              <a:t>% </a:t>
            </a:r>
            <a:r>
              <a:rPr lang="en-US" dirty="0" err="1" smtClean="0"/>
              <a:t>work_queue_worker</a:t>
            </a:r>
            <a:r>
              <a:rPr lang="en-US" dirty="0" smtClean="0"/>
              <a:t>  ccl.cse.nd.edu </a:t>
            </a:r>
            <a:r>
              <a:rPr lang="en-US" dirty="0" smtClean="0">
                <a:solidFill>
                  <a:srgbClr val="FFFF00"/>
                </a:solidFill>
              </a:rPr>
              <a:t>8374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Start Workers Everywhere!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Submit workers to Torque:</a:t>
            </a:r>
          </a:p>
          <a:p>
            <a:pPr>
              <a:buNone/>
            </a:pPr>
            <a:r>
              <a:rPr lang="en-US" sz="2800" dirty="0" err="1" smtClean="0">
                <a:solidFill>
                  <a:srgbClr val="FFFF00"/>
                </a:solidFill>
              </a:rPr>
              <a:t>torque</a:t>
            </a:r>
            <a:r>
              <a:rPr lang="en-US" sz="2800" dirty="0" err="1" smtClean="0"/>
              <a:t>_submit_workers</a:t>
            </a:r>
            <a:r>
              <a:rPr lang="en-US" sz="2800" dirty="0" smtClean="0"/>
              <a:t>  ccl.cse.nd.edu </a:t>
            </a:r>
            <a:r>
              <a:rPr lang="en-US" sz="2800" dirty="0" smtClean="0">
                <a:solidFill>
                  <a:srgbClr val="FFFF00"/>
                </a:solidFill>
              </a:rPr>
              <a:t>8374</a:t>
            </a:r>
            <a:r>
              <a:rPr lang="en-US" sz="2800" dirty="0" smtClean="0"/>
              <a:t> 25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Submit workers to Condor:</a:t>
            </a:r>
          </a:p>
          <a:p>
            <a:pPr>
              <a:buNone/>
            </a:pPr>
            <a:r>
              <a:rPr lang="en-US" sz="2800" dirty="0" err="1" smtClean="0">
                <a:solidFill>
                  <a:srgbClr val="FFFF00"/>
                </a:solidFill>
              </a:rPr>
              <a:t>condor</a:t>
            </a:r>
            <a:r>
              <a:rPr lang="en-US" sz="2800" dirty="0" err="1" smtClean="0"/>
              <a:t>_submit_workers</a:t>
            </a:r>
            <a:r>
              <a:rPr lang="en-US" sz="2800" dirty="0" smtClean="0"/>
              <a:t>  ccl.cse.nd.edu </a:t>
            </a:r>
            <a:r>
              <a:rPr lang="en-US" sz="2800" dirty="0" smtClean="0">
                <a:solidFill>
                  <a:srgbClr val="FFFF00"/>
                </a:solidFill>
              </a:rPr>
              <a:t>8374</a:t>
            </a:r>
            <a:r>
              <a:rPr lang="en-US" sz="2800" dirty="0" smtClean="0"/>
              <a:t> 25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Submit workers to SGE:</a:t>
            </a:r>
          </a:p>
          <a:p>
            <a:pPr>
              <a:buNone/>
            </a:pPr>
            <a:r>
              <a:rPr lang="en-US" sz="2800" dirty="0" err="1" smtClean="0">
                <a:solidFill>
                  <a:srgbClr val="FFFF00"/>
                </a:solidFill>
              </a:rPr>
              <a:t>sge</a:t>
            </a:r>
            <a:r>
              <a:rPr lang="en-US" sz="2800" dirty="0" err="1" smtClean="0"/>
              <a:t>_submit_workers</a:t>
            </a:r>
            <a:r>
              <a:rPr lang="en-US" sz="2800" dirty="0" smtClean="0"/>
              <a:t>  ccl.cse.nd.edu </a:t>
            </a:r>
            <a:r>
              <a:rPr lang="en-US" sz="2800" dirty="0" smtClean="0">
                <a:solidFill>
                  <a:srgbClr val="FFFF00"/>
                </a:solidFill>
              </a:rPr>
              <a:t>8374</a:t>
            </a:r>
            <a:r>
              <a:rPr lang="en-US" sz="2800" dirty="0" smtClean="0"/>
              <a:t> 25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Keeping track of port numbers</a:t>
            </a:r>
            <a:br>
              <a:rPr lang="en-US" dirty="0" smtClean="0"/>
            </a:br>
            <a:r>
              <a:rPr lang="en-US" dirty="0" smtClean="0"/>
              <a:t>gets old fast…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Names</a:t>
            </a:r>
            <a:endParaRPr lang="en-US" dirty="0"/>
          </a:p>
        </p:txBody>
      </p:sp>
      <p:grpSp>
        <p:nvGrpSpPr>
          <p:cNvPr id="3" name="Group 52"/>
          <p:cNvGrpSpPr/>
          <p:nvPr/>
        </p:nvGrpSpPr>
        <p:grpSpPr>
          <a:xfrm>
            <a:off x="5638800" y="1676400"/>
            <a:ext cx="3016864" cy="2362200"/>
            <a:chOff x="5638800" y="1676400"/>
            <a:chExt cx="3016864" cy="2362200"/>
          </a:xfrm>
        </p:grpSpPr>
        <p:sp>
          <p:nvSpPr>
            <p:cNvPr id="6" name="Oval 5"/>
            <p:cNvSpPr/>
            <p:nvPr/>
          </p:nvSpPr>
          <p:spPr>
            <a:xfrm>
              <a:off x="5638800" y="2743200"/>
              <a:ext cx="13716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Worker</a:t>
              </a:r>
              <a:endParaRPr lang="en-US" sz="16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67400" y="1676400"/>
              <a:ext cx="27882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 err="1" smtClean="0">
                  <a:solidFill>
                    <a:srgbClr val="FFFF00"/>
                  </a:solidFill>
                </a:rPr>
                <a:t>work_queue_worker</a:t>
              </a:r>
              <a:endParaRPr lang="en-US" sz="2400" dirty="0" smtClean="0">
                <a:solidFill>
                  <a:srgbClr val="FFFF00"/>
                </a:solidFill>
              </a:endParaRPr>
            </a:p>
            <a:p>
              <a:pPr algn="r"/>
              <a:r>
                <a:rPr lang="en-US" sz="2400" dirty="0" smtClean="0">
                  <a:solidFill>
                    <a:srgbClr val="FFFF00"/>
                  </a:solidFill>
                </a:rPr>
                <a:t>-a –N </a:t>
              </a:r>
              <a:r>
                <a:rPr lang="en-US" sz="2400" dirty="0" err="1" smtClean="0">
                  <a:solidFill>
                    <a:srgbClr val="FFFF00"/>
                  </a:solidFill>
                </a:rPr>
                <a:t>myproject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3962400" y="4876800"/>
            <a:ext cx="1371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Catalog</a:t>
            </a:r>
            <a:endParaRPr lang="en-US" sz="1600" dirty="0"/>
          </a:p>
        </p:txBody>
      </p:sp>
      <p:grpSp>
        <p:nvGrpSpPr>
          <p:cNvPr id="5" name="Group 55"/>
          <p:cNvGrpSpPr/>
          <p:nvPr/>
        </p:nvGrpSpPr>
        <p:grpSpPr>
          <a:xfrm>
            <a:off x="3429000" y="2667000"/>
            <a:ext cx="2254341" cy="723900"/>
            <a:chOff x="3429000" y="2667000"/>
            <a:chExt cx="2254341" cy="723900"/>
          </a:xfrm>
        </p:grpSpPr>
        <p:cxnSp>
          <p:nvCxnSpPr>
            <p:cNvPr id="10" name="Straight Arrow Connector 9"/>
            <p:cNvCxnSpPr>
              <a:stCxn id="6" idx="2"/>
              <a:endCxn id="4" idx="6"/>
            </p:cNvCxnSpPr>
            <p:nvPr/>
          </p:nvCxnSpPr>
          <p:spPr>
            <a:xfrm flipH="1">
              <a:off x="3429000" y="3390900"/>
              <a:ext cx="2209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446831" y="2667000"/>
              <a:ext cx="22365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connect to</a:t>
              </a:r>
            </a:p>
            <a:p>
              <a:pPr algn="ctr"/>
              <a:r>
                <a:rPr lang="en-US" dirty="0" smtClean="0"/>
                <a:t>ccl.cse.nd.edu:4057</a:t>
              </a:r>
              <a:endParaRPr lang="en-US" dirty="0"/>
            </a:p>
          </p:txBody>
        </p:sp>
      </p:grpSp>
      <p:grpSp>
        <p:nvGrpSpPr>
          <p:cNvPr id="7" name="Group 51"/>
          <p:cNvGrpSpPr/>
          <p:nvPr/>
        </p:nvGrpSpPr>
        <p:grpSpPr>
          <a:xfrm>
            <a:off x="2438400" y="3848893"/>
            <a:ext cx="1724866" cy="1206455"/>
            <a:chOff x="2438400" y="3848893"/>
            <a:chExt cx="1724866" cy="1206455"/>
          </a:xfrm>
        </p:grpSpPr>
        <p:cxnSp>
          <p:nvCxnSpPr>
            <p:cNvPr id="29" name="Straight Arrow Connector 28"/>
            <p:cNvCxnSpPr>
              <a:stCxn id="4" idx="5"/>
              <a:endCxn id="20" idx="1"/>
            </p:cNvCxnSpPr>
            <p:nvPr/>
          </p:nvCxnSpPr>
          <p:spPr>
            <a:xfrm>
              <a:off x="3216974" y="3848893"/>
              <a:ext cx="946292" cy="12064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438400" y="4343400"/>
              <a:ext cx="10496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advertise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291027" y="6059269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myproject</a:t>
            </a:r>
            <a:r>
              <a:rPr lang="en-US" dirty="0" smtClean="0"/>
              <a:t>”</a:t>
            </a:r>
          </a:p>
          <a:p>
            <a:pPr algn="ctr"/>
            <a:r>
              <a:rPr lang="en-US" dirty="0" smtClean="0"/>
              <a:t>is at ccl.cse.nd.edu:4057</a:t>
            </a:r>
          </a:p>
        </p:txBody>
      </p:sp>
      <p:grpSp>
        <p:nvGrpSpPr>
          <p:cNvPr id="8" name="Group 54"/>
          <p:cNvGrpSpPr/>
          <p:nvPr/>
        </p:nvGrpSpPr>
        <p:grpSpPr>
          <a:xfrm>
            <a:off x="5133134" y="3848893"/>
            <a:ext cx="1234905" cy="1206455"/>
            <a:chOff x="5133134" y="3848893"/>
            <a:chExt cx="1234905" cy="1206455"/>
          </a:xfrm>
        </p:grpSpPr>
        <p:cxnSp>
          <p:nvCxnSpPr>
            <p:cNvPr id="36" name="Straight Arrow Connector 35"/>
            <p:cNvCxnSpPr>
              <a:stCxn id="6" idx="3"/>
              <a:endCxn id="20" idx="7"/>
            </p:cNvCxnSpPr>
            <p:nvPr/>
          </p:nvCxnSpPr>
          <p:spPr>
            <a:xfrm flipH="1">
              <a:off x="5133134" y="3848893"/>
              <a:ext cx="706532" cy="12064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638800" y="4419600"/>
              <a:ext cx="729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query</a:t>
              </a:r>
            </a:p>
          </p:txBody>
        </p:sp>
      </p:grpSp>
      <p:grpSp>
        <p:nvGrpSpPr>
          <p:cNvPr id="9" name="Group 50"/>
          <p:cNvGrpSpPr/>
          <p:nvPr/>
        </p:nvGrpSpPr>
        <p:grpSpPr>
          <a:xfrm>
            <a:off x="949953" y="1676400"/>
            <a:ext cx="2479047" cy="2362200"/>
            <a:chOff x="949953" y="1676400"/>
            <a:chExt cx="2479047" cy="2362200"/>
          </a:xfrm>
        </p:grpSpPr>
        <p:sp>
          <p:nvSpPr>
            <p:cNvPr id="4" name="Oval 3"/>
            <p:cNvSpPr/>
            <p:nvPr/>
          </p:nvSpPr>
          <p:spPr>
            <a:xfrm>
              <a:off x="1981200" y="2743200"/>
              <a:ext cx="14478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/>
                <a:t>Makeflow</a:t>
              </a:r>
              <a:endParaRPr lang="en-US" sz="1600" dirty="0" smtClean="0"/>
            </a:p>
            <a:p>
              <a:pPr algn="ctr"/>
              <a:r>
                <a:rPr lang="en-US" sz="1400" dirty="0" smtClean="0"/>
                <a:t>(port 4057)</a:t>
              </a:r>
              <a:endParaRPr lang="en-US" sz="1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49953" y="1676400"/>
              <a:ext cx="22418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FFFF00"/>
                  </a:solidFill>
                </a:rPr>
                <a:t>makeflow</a:t>
              </a:r>
              <a:r>
                <a:rPr lang="en-US" sz="2400" dirty="0" smtClean="0">
                  <a:solidFill>
                    <a:srgbClr val="FFFF00"/>
                  </a:solidFill>
                </a:rPr>
                <a:t> …</a:t>
              </a:r>
            </a:p>
            <a:p>
              <a:r>
                <a:rPr lang="en-US" sz="2400" dirty="0" smtClean="0">
                  <a:solidFill>
                    <a:srgbClr val="FFFF00"/>
                  </a:solidFill>
                </a:rPr>
                <a:t>–a –N </a:t>
              </a:r>
              <a:r>
                <a:rPr lang="en-US" sz="2400" dirty="0" err="1" smtClean="0">
                  <a:solidFill>
                    <a:srgbClr val="FFFF00"/>
                  </a:solidFill>
                </a:rPr>
                <a:t>myproject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1" name="Group 56"/>
          <p:cNvGrpSpPr/>
          <p:nvPr/>
        </p:nvGrpSpPr>
        <p:grpSpPr>
          <a:xfrm>
            <a:off x="228600" y="5253335"/>
            <a:ext cx="3733800" cy="614065"/>
            <a:chOff x="228600" y="5253335"/>
            <a:chExt cx="3733800" cy="614065"/>
          </a:xfrm>
        </p:grpSpPr>
        <p:cxnSp>
          <p:nvCxnSpPr>
            <p:cNvPr id="41" name="Straight Arrow Connector 40"/>
            <p:cNvCxnSpPr>
              <a:stCxn id="42" idx="3"/>
              <a:endCxn id="20" idx="2"/>
            </p:cNvCxnSpPr>
            <p:nvPr/>
          </p:nvCxnSpPr>
          <p:spPr>
            <a:xfrm>
              <a:off x="2884905" y="5484168"/>
              <a:ext cx="1077495" cy="22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048000" y="5498068"/>
              <a:ext cx="729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query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28600" y="5253335"/>
              <a:ext cx="26563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FFFF00"/>
                  </a:solidFill>
                </a:rPr>
                <a:t>work_queue_status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Project Names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86" y="1447800"/>
            <a:ext cx="8229600" cy="5029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Start </a:t>
            </a:r>
            <a:r>
              <a:rPr lang="en-US" dirty="0" err="1" smtClean="0"/>
              <a:t>Makeflow</a:t>
            </a:r>
            <a:r>
              <a:rPr lang="en-US" dirty="0" smtClean="0"/>
              <a:t> with a  project name:</a:t>
            </a:r>
          </a:p>
          <a:p>
            <a:pPr>
              <a:buNone/>
            </a:pPr>
            <a:r>
              <a:rPr lang="en-US" dirty="0" err="1" smtClean="0"/>
              <a:t>makeflow</a:t>
            </a:r>
            <a:r>
              <a:rPr lang="en-US" dirty="0" smtClean="0"/>
              <a:t> –T </a:t>
            </a:r>
            <a:r>
              <a:rPr lang="en-US" dirty="0" err="1" smtClean="0"/>
              <a:t>wq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–p 0 –a –N </a:t>
            </a:r>
            <a:r>
              <a:rPr lang="en-US" dirty="0" err="1" smtClean="0">
                <a:solidFill>
                  <a:srgbClr val="FFFF00"/>
                </a:solidFill>
              </a:rPr>
              <a:t>ccgrid</a:t>
            </a:r>
            <a:r>
              <a:rPr lang="en-US" dirty="0" smtClean="0">
                <a:solidFill>
                  <a:srgbClr val="FFFF00"/>
                </a:solidFill>
              </a:rPr>
              <a:t>-tutorial </a:t>
            </a:r>
            <a:r>
              <a:rPr lang="en-US" dirty="0" err="1" smtClean="0"/>
              <a:t>sims.mf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Listening for workers on port XYZ…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Start one worker:</a:t>
            </a:r>
          </a:p>
          <a:p>
            <a:pPr>
              <a:buNone/>
            </a:pPr>
            <a:r>
              <a:rPr lang="en-US" dirty="0" err="1" smtClean="0"/>
              <a:t>work_queue_worker</a:t>
            </a:r>
            <a:r>
              <a:rPr lang="en-US" dirty="0" smtClean="0"/>
              <a:t>  -a -N </a:t>
            </a:r>
            <a:r>
              <a:rPr lang="en-US" dirty="0" err="1" smtClean="0"/>
              <a:t>ccgrid</a:t>
            </a:r>
            <a:r>
              <a:rPr lang="en-US" dirty="0" smtClean="0"/>
              <a:t>-tutorial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Start many workers:</a:t>
            </a:r>
          </a:p>
          <a:p>
            <a:pPr>
              <a:buNone/>
            </a:pPr>
            <a:r>
              <a:rPr lang="en-US" dirty="0" err="1" smtClean="0"/>
              <a:t>torque_submit_workers</a:t>
            </a:r>
            <a:r>
              <a:rPr lang="en-US" dirty="0" smtClean="0"/>
              <a:t> –a –N </a:t>
            </a:r>
            <a:r>
              <a:rPr lang="en-US" dirty="0" err="1" smtClean="0"/>
              <a:t>ccgrid</a:t>
            </a:r>
            <a:r>
              <a:rPr lang="en-US" dirty="0" smtClean="0"/>
              <a:t>-tutorial  </a:t>
            </a:r>
            <a:r>
              <a:rPr lang="en-US" dirty="0" smtClean="0">
                <a:solidFill>
                  <a:srgbClr val="FFFF0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32" y="163425"/>
            <a:ext cx="5198886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The Cooperative Computing Lab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-1532235" y="5517288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http://www.nd.edu/~ccl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 l="19966" t="16183" r="29358" b="8474"/>
          <a:stretch>
            <a:fillRect/>
          </a:stretch>
        </p:blipFill>
        <p:spPr bwMode="auto">
          <a:xfrm>
            <a:off x="5582652" y="433152"/>
            <a:ext cx="3260556" cy="302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 cstate="print"/>
          <a:srcRect l="20118" t="18672" r="29511" b="7091"/>
          <a:stretch>
            <a:fillRect/>
          </a:stretch>
        </p:blipFill>
        <p:spPr bwMode="auto">
          <a:xfrm>
            <a:off x="5582650" y="3461931"/>
            <a:ext cx="3260558" cy="300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8249" y="1081959"/>
            <a:ext cx="519888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University of Notre Dame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5" descr="ccl-mar20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893" y="2379300"/>
            <a:ext cx="3955325" cy="287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work_queue_status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28" y="2190750"/>
            <a:ext cx="892463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Resilience and 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MF +WQ is fault tolerant in many different ways: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Makeflow</a:t>
            </a:r>
            <a:r>
              <a:rPr lang="en-US" dirty="0" smtClean="0"/>
              <a:t> crashes (or is killed) at any point, it will recover by reading the transaction log and continue where it left off.</a:t>
            </a:r>
          </a:p>
          <a:p>
            <a:pPr lvl="1"/>
            <a:r>
              <a:rPr lang="en-US" dirty="0" err="1" smtClean="0"/>
              <a:t>Makeflow</a:t>
            </a:r>
            <a:r>
              <a:rPr lang="en-US" dirty="0" smtClean="0"/>
              <a:t> keeps statistics on both network and task performance, so that excessively bad workers are avoided.</a:t>
            </a:r>
          </a:p>
          <a:p>
            <a:pPr lvl="1"/>
            <a:r>
              <a:rPr lang="en-US" dirty="0" smtClean="0"/>
              <a:t>If a worker crashes, the master will detect the failure and restart the task elsewhere.</a:t>
            </a:r>
          </a:p>
          <a:p>
            <a:pPr lvl="1"/>
            <a:r>
              <a:rPr lang="en-US" dirty="0" smtClean="0"/>
              <a:t>Workers can be added and removed at any time during the execution of the workflow.</a:t>
            </a:r>
          </a:p>
          <a:p>
            <a:pPr lvl="1"/>
            <a:r>
              <a:rPr lang="en-US" dirty="0" smtClean="0"/>
              <a:t>Multiple masters with the same project name can be added and removed while the workers remain.</a:t>
            </a:r>
          </a:p>
          <a:p>
            <a:pPr lvl="1"/>
            <a:r>
              <a:rPr lang="en-US" dirty="0" smtClean="0"/>
              <a:t>If the worker sits idle for too long (default 15m) it will exit, so as not to hold resources idle.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1" y="2560638"/>
            <a:ext cx="8229600" cy="1143000"/>
          </a:xfrm>
        </p:spPr>
        <p:txBody>
          <a:bodyPr/>
          <a:lstStyle/>
          <a:p>
            <a:r>
              <a:rPr lang="en-US" dirty="0" smtClean="0"/>
              <a:t>Advanced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56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Makeflow</a:t>
            </a:r>
            <a:r>
              <a:rPr lang="en-US" dirty="0" smtClean="0"/>
              <a:t>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57" y="1676400"/>
            <a:ext cx="8871857" cy="5257800"/>
          </a:xfrm>
        </p:spPr>
        <p:txBody>
          <a:bodyPr/>
          <a:lstStyle/>
          <a:p>
            <a:r>
              <a:rPr lang="en-US" dirty="0" err="1" smtClean="0"/>
              <a:t>Makeflow</a:t>
            </a:r>
            <a:r>
              <a:rPr lang="en-US" dirty="0" smtClean="0"/>
              <a:t> can output a </a:t>
            </a:r>
            <a:r>
              <a:rPr lang="en-US" dirty="0" err="1" smtClean="0"/>
              <a:t>makeflow</a:t>
            </a:r>
            <a:r>
              <a:rPr lang="en-US" dirty="0" smtClean="0"/>
              <a:t> file as a dot graph.</a:t>
            </a:r>
          </a:p>
          <a:p>
            <a:pPr marL="457200" lvl="1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m</a:t>
            </a:r>
            <a:r>
              <a:rPr lang="en-US" dirty="0" err="1" smtClean="0"/>
              <a:t>akeflow</a:t>
            </a:r>
            <a:r>
              <a:rPr lang="en-US" dirty="0" smtClean="0"/>
              <a:t>  –D   </a:t>
            </a:r>
            <a:r>
              <a:rPr lang="en-US" dirty="0" err="1" smtClean="0"/>
              <a:t>example.mf</a:t>
            </a:r>
            <a:endParaRPr lang="en-US" dirty="0" smtClean="0"/>
          </a:p>
          <a:p>
            <a:pPr marL="857250" lvl="2" indent="0">
              <a:buNone/>
            </a:pPr>
            <a:r>
              <a:rPr lang="en-US" sz="1600" dirty="0">
                <a:solidFill>
                  <a:srgbClr val="FFFF00"/>
                </a:solidFill>
              </a:rPr>
              <a:t>digraph {</a:t>
            </a:r>
            <a:r>
              <a:rPr lang="en-US" sz="1600" dirty="0">
                <a:solidFill>
                  <a:srgbClr val="FFFF00"/>
                </a:solidFill>
              </a:rPr>
              <a:t/>
            </a:r>
            <a:br>
              <a:rPr lang="en-US" sz="1600" dirty="0">
                <a:solidFill>
                  <a:srgbClr val="FFFF00"/>
                </a:solidFill>
              </a:rPr>
            </a:br>
            <a:r>
              <a:rPr lang="en-US" sz="1600" dirty="0">
                <a:solidFill>
                  <a:srgbClr val="FFFF00"/>
                </a:solidFill>
              </a:rPr>
              <a:t>node [shape=</a:t>
            </a:r>
            <a:r>
              <a:rPr lang="en-US" sz="1600" dirty="0" err="1">
                <a:solidFill>
                  <a:srgbClr val="FFFF00"/>
                </a:solidFill>
              </a:rPr>
              <a:t>ellipse,color</a:t>
            </a:r>
            <a:r>
              <a:rPr lang="en-US" sz="1600" dirty="0">
                <a:solidFill>
                  <a:srgbClr val="FFFF00"/>
                </a:solidFill>
              </a:rPr>
              <a:t> = </a:t>
            </a:r>
            <a:r>
              <a:rPr lang="en-US" sz="1600" dirty="0" err="1">
                <a:solidFill>
                  <a:srgbClr val="FFFF00"/>
                </a:solidFill>
              </a:rPr>
              <a:t>green,style</a:t>
            </a:r>
            <a:r>
              <a:rPr lang="en-US" sz="1600" dirty="0">
                <a:solidFill>
                  <a:srgbClr val="FFFF00"/>
                </a:solidFill>
              </a:rPr>
              <a:t> = </a:t>
            </a:r>
            <a:r>
              <a:rPr lang="en-US" sz="1600" dirty="0" err="1">
                <a:solidFill>
                  <a:srgbClr val="FFFF00"/>
                </a:solidFill>
              </a:rPr>
              <a:t>unfilled,fixedsize</a:t>
            </a:r>
            <a:r>
              <a:rPr lang="en-US" sz="1600" dirty="0">
                <a:solidFill>
                  <a:srgbClr val="FFFF00"/>
                </a:solidFill>
              </a:rPr>
              <a:t> = false];</a:t>
            </a:r>
            <a:r>
              <a:rPr lang="en-US" sz="1600" dirty="0">
                <a:solidFill>
                  <a:srgbClr val="FFFF00"/>
                </a:solidFill>
              </a:rPr>
              <a:t/>
            </a:r>
            <a:br>
              <a:rPr lang="en-US" sz="1600" dirty="0">
                <a:solidFill>
                  <a:srgbClr val="FFFF00"/>
                </a:solidFill>
              </a:rPr>
            </a:br>
            <a:r>
              <a:rPr lang="en-US" sz="1600" dirty="0" smtClean="0">
                <a:solidFill>
                  <a:srgbClr val="FFFF00"/>
                </a:solidFill>
              </a:rPr>
              <a:t>N5 </a:t>
            </a:r>
            <a:r>
              <a:rPr lang="en-US" sz="1600" dirty="0">
                <a:solidFill>
                  <a:srgbClr val="FFFF00"/>
                </a:solidFill>
              </a:rPr>
              <a:t>[label="/</a:t>
            </a:r>
            <a:r>
              <a:rPr lang="en-US" sz="1600" dirty="0" err="1">
                <a:solidFill>
                  <a:srgbClr val="FFFF00"/>
                </a:solidFill>
              </a:rPr>
              <a:t>usr</a:t>
            </a:r>
            <a:r>
              <a:rPr lang="en-US" sz="1600" dirty="0">
                <a:solidFill>
                  <a:srgbClr val="FFFF00"/>
                </a:solidFill>
              </a:rPr>
              <a:t>/bin/curl"];</a:t>
            </a:r>
            <a:r>
              <a:rPr lang="en-US" sz="1600" dirty="0">
                <a:solidFill>
                  <a:srgbClr val="FFFF00"/>
                </a:solidFill>
              </a:rPr>
              <a:t/>
            </a:r>
            <a:br>
              <a:rPr lang="en-US" sz="1600" dirty="0">
                <a:solidFill>
                  <a:srgbClr val="FFFF00"/>
                </a:solidFill>
              </a:rPr>
            </a:br>
            <a:r>
              <a:rPr lang="en-US" sz="1600" dirty="0" smtClean="0">
                <a:solidFill>
                  <a:srgbClr val="FFFF00"/>
                </a:solidFill>
              </a:rPr>
              <a:t>N4 [label="/</a:t>
            </a:r>
            <a:r>
              <a:rPr lang="en-US" sz="1600" dirty="0" err="1" smtClean="0">
                <a:solidFill>
                  <a:srgbClr val="FFFF00"/>
                </a:solidFill>
              </a:rPr>
              <a:t>usr</a:t>
            </a:r>
            <a:r>
              <a:rPr lang="en-US" sz="1600" dirty="0" smtClean="0">
                <a:solidFill>
                  <a:srgbClr val="FFFF00"/>
                </a:solidFill>
              </a:rPr>
              <a:t>/bin/convert"];</a:t>
            </a:r>
            <a:br>
              <a:rPr lang="en-US" sz="1600" dirty="0" smtClean="0">
                <a:solidFill>
                  <a:srgbClr val="FFFF00"/>
                </a:solidFill>
              </a:rPr>
            </a:br>
            <a:r>
              <a:rPr lang="en-US" sz="1600" dirty="0" smtClean="0">
                <a:solidFill>
                  <a:srgbClr val="FFFF00"/>
                </a:solidFill>
              </a:rPr>
              <a:t>N3 [label="/</a:t>
            </a:r>
            <a:r>
              <a:rPr lang="en-US" sz="1600" dirty="0" err="1" smtClean="0">
                <a:solidFill>
                  <a:srgbClr val="FFFF00"/>
                </a:solidFill>
              </a:rPr>
              <a:t>usr</a:t>
            </a:r>
            <a:r>
              <a:rPr lang="en-US" sz="1600" dirty="0" smtClean="0">
                <a:solidFill>
                  <a:srgbClr val="FFFF00"/>
                </a:solidFill>
              </a:rPr>
              <a:t>/bin/convert"];</a:t>
            </a:r>
            <a:br>
              <a:rPr lang="en-US" sz="1600" dirty="0" smtClean="0">
                <a:solidFill>
                  <a:srgbClr val="FFFF00"/>
                </a:solidFill>
              </a:rPr>
            </a:br>
            <a:r>
              <a:rPr lang="en-US" sz="1600" dirty="0" smtClean="0">
                <a:solidFill>
                  <a:srgbClr val="FFFF00"/>
                </a:solidFill>
              </a:rPr>
              <a:t>N2 </a:t>
            </a:r>
            <a:r>
              <a:rPr lang="en-US" sz="1600" dirty="0">
                <a:solidFill>
                  <a:srgbClr val="FFFF00"/>
                </a:solidFill>
              </a:rPr>
              <a:t>[label="/</a:t>
            </a:r>
            <a:r>
              <a:rPr lang="en-US" sz="1600" dirty="0" err="1">
                <a:solidFill>
                  <a:srgbClr val="FFFF00"/>
                </a:solidFill>
              </a:rPr>
              <a:t>usr</a:t>
            </a:r>
            <a:r>
              <a:rPr lang="en-US" sz="1600" dirty="0">
                <a:solidFill>
                  <a:srgbClr val="FFFF00"/>
                </a:solidFill>
              </a:rPr>
              <a:t>/bin/convert"];</a:t>
            </a:r>
            <a:r>
              <a:rPr lang="en-US" sz="1600" dirty="0">
                <a:solidFill>
                  <a:srgbClr val="FFFF00"/>
                </a:solidFill>
              </a:rPr>
              <a:t/>
            </a:r>
            <a:br>
              <a:rPr lang="en-US" sz="1600" dirty="0">
                <a:solidFill>
                  <a:srgbClr val="FFFF00"/>
                </a:solidFill>
              </a:rPr>
            </a:br>
            <a:r>
              <a:rPr lang="en-US" sz="1600" dirty="0">
                <a:solidFill>
                  <a:srgbClr val="FFFF00"/>
                </a:solidFill>
              </a:rPr>
              <a:t>N1 [label="/</a:t>
            </a:r>
            <a:r>
              <a:rPr lang="en-US" sz="1600" dirty="0" err="1">
                <a:solidFill>
                  <a:srgbClr val="FFFF00"/>
                </a:solidFill>
              </a:rPr>
              <a:t>usr</a:t>
            </a:r>
            <a:r>
              <a:rPr lang="en-US" sz="1600" dirty="0">
                <a:solidFill>
                  <a:srgbClr val="FFFF00"/>
                </a:solidFill>
              </a:rPr>
              <a:t>/bin/convert"];</a:t>
            </a:r>
            <a:r>
              <a:rPr lang="en-US" sz="1600" dirty="0">
                <a:solidFill>
                  <a:srgbClr val="FFFF00"/>
                </a:solidFill>
              </a:rPr>
              <a:t/>
            </a:r>
            <a:br>
              <a:rPr lang="en-US" sz="1600" dirty="0">
                <a:solidFill>
                  <a:srgbClr val="FFFF00"/>
                </a:solidFill>
              </a:rPr>
            </a:br>
            <a:r>
              <a:rPr lang="en-US" sz="1600" dirty="0">
                <a:solidFill>
                  <a:srgbClr val="FFFF00"/>
                </a:solidFill>
              </a:rPr>
              <a:t>N0 [label="/</a:t>
            </a:r>
            <a:r>
              <a:rPr lang="en-US" sz="1600" dirty="0" err="1">
                <a:solidFill>
                  <a:srgbClr val="FFFF00"/>
                </a:solidFill>
              </a:rPr>
              <a:t>usr</a:t>
            </a:r>
            <a:r>
              <a:rPr lang="en-US" sz="1600" dirty="0">
                <a:solidFill>
                  <a:srgbClr val="FFFF00"/>
                </a:solidFill>
              </a:rPr>
              <a:t>/bin/convert"];</a:t>
            </a:r>
            <a:r>
              <a:rPr lang="en-US" sz="1600" dirty="0">
                <a:solidFill>
                  <a:srgbClr val="FFFF00"/>
                </a:solidFill>
              </a:rPr>
              <a:t/>
            </a:r>
            <a:br>
              <a:rPr lang="en-US" sz="1600" dirty="0">
                <a:solidFill>
                  <a:srgbClr val="FFFF00"/>
                </a:solidFill>
              </a:rPr>
            </a:br>
            <a:r>
              <a:rPr lang="en-US" sz="1600" dirty="0">
                <a:solidFill>
                  <a:srgbClr val="FFFF00"/>
                </a:solidFill>
              </a:rPr>
              <a:t>node [shape=</a:t>
            </a:r>
            <a:r>
              <a:rPr lang="en-US" sz="1600" dirty="0" err="1">
                <a:solidFill>
                  <a:srgbClr val="FFFF00"/>
                </a:solidFill>
              </a:rPr>
              <a:t>box,color</a:t>
            </a:r>
            <a:r>
              <a:rPr lang="en-US" sz="1600" dirty="0">
                <a:solidFill>
                  <a:srgbClr val="FFFF00"/>
                </a:solidFill>
              </a:rPr>
              <a:t>=</a:t>
            </a:r>
            <a:r>
              <a:rPr lang="en-US" sz="1600" dirty="0" err="1">
                <a:solidFill>
                  <a:srgbClr val="FFFF00"/>
                </a:solidFill>
              </a:rPr>
              <a:t>blue,style</a:t>
            </a:r>
            <a:r>
              <a:rPr lang="en-US" sz="1600" dirty="0">
                <a:solidFill>
                  <a:srgbClr val="FFFF00"/>
                </a:solidFill>
              </a:rPr>
              <a:t>=</a:t>
            </a:r>
            <a:r>
              <a:rPr lang="en-US" sz="1600" dirty="0" err="1">
                <a:solidFill>
                  <a:srgbClr val="FFFF00"/>
                </a:solidFill>
              </a:rPr>
              <a:t>unfilled,fixedsize</a:t>
            </a:r>
            <a:r>
              <a:rPr lang="en-US" sz="1600" dirty="0">
                <a:solidFill>
                  <a:srgbClr val="FFFF00"/>
                </a:solidFill>
              </a:rPr>
              <a:t>=false];</a:t>
            </a:r>
            <a:r>
              <a:rPr lang="en-US" sz="1600" dirty="0">
                <a:solidFill>
                  <a:srgbClr val="FFFF00"/>
                </a:solidFill>
              </a:rPr>
              <a:t/>
            </a:r>
            <a:br>
              <a:rPr lang="en-US" sz="1600" dirty="0">
                <a:solidFill>
                  <a:srgbClr val="FFFF00"/>
                </a:solidFill>
              </a:rPr>
            </a:br>
            <a:r>
              <a:rPr lang="en-US" sz="1600" dirty="0">
                <a:solidFill>
                  <a:srgbClr val="FFFF00"/>
                </a:solidFill>
              </a:rPr>
              <a:t>F1 [label = "capitol.360.jpg"];</a:t>
            </a:r>
            <a:r>
              <a:rPr lang="en-US" sz="1600" dirty="0">
                <a:solidFill>
                  <a:srgbClr val="FFFF00"/>
                </a:solidFill>
              </a:rPr>
              <a:t/>
            </a:r>
            <a:br>
              <a:rPr lang="en-US" sz="1600" dirty="0">
                <a:solidFill>
                  <a:srgbClr val="FFFF00"/>
                </a:solidFill>
              </a:rPr>
            </a:br>
            <a:r>
              <a:rPr lang="en-US" sz="1600" dirty="0">
                <a:solidFill>
                  <a:srgbClr val="FFFF00"/>
                </a:solidFill>
              </a:rPr>
              <a:t>F2 [label = "capitol.270.jpg"];</a:t>
            </a:r>
            <a:r>
              <a:rPr lang="en-US" sz="1600" dirty="0">
                <a:solidFill>
                  <a:srgbClr val="FFFF00"/>
                </a:solidFill>
              </a:rPr>
              <a:t/>
            </a:r>
            <a:br>
              <a:rPr lang="en-US" sz="1600" dirty="0">
                <a:solidFill>
                  <a:srgbClr val="FFFF00"/>
                </a:solidFill>
              </a:rPr>
            </a:br>
            <a:r>
              <a:rPr lang="en-US" sz="1600" dirty="0" smtClean="0">
                <a:solidFill>
                  <a:srgbClr val="FFFF00"/>
                </a:solidFill>
              </a:rPr>
              <a:t>….</a:t>
            </a:r>
          </a:p>
          <a:p>
            <a:pPr marL="857250" lvl="2" indent="0">
              <a:buNone/>
            </a:pPr>
            <a:r>
              <a:rPr lang="en-US" sz="1600" dirty="0" smtClean="0">
                <a:solidFill>
                  <a:srgbClr val="FFFF00"/>
                </a:solidFill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50973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89581"/>
            <a:ext cx="8610600" cy="1143000"/>
          </a:xfrm>
        </p:spPr>
        <p:txBody>
          <a:bodyPr/>
          <a:lstStyle/>
          <a:p>
            <a:r>
              <a:rPr lang="en-US" dirty="0" err="1" smtClean="0"/>
              <a:t>Makeflow</a:t>
            </a:r>
            <a:r>
              <a:rPr lang="en-US" dirty="0" smtClean="0"/>
              <a:t> Pre-execution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57" y="1458686"/>
            <a:ext cx="8871857" cy="5475514"/>
          </a:xfrm>
        </p:spPr>
        <p:txBody>
          <a:bodyPr/>
          <a:lstStyle/>
          <a:p>
            <a:pPr marL="457200" indent="-457200"/>
            <a:r>
              <a:rPr lang="en-US" dirty="0" err="1" smtClean="0"/>
              <a:t>Makeflow</a:t>
            </a:r>
            <a:r>
              <a:rPr lang="en-US" dirty="0" smtClean="0"/>
              <a:t> can be asked to provide a quick analysis of your workflow</a:t>
            </a: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   </a:t>
            </a:r>
            <a:r>
              <a:rPr lang="en-US" dirty="0" err="1" smtClean="0"/>
              <a:t>makeflow</a:t>
            </a:r>
            <a:r>
              <a:rPr lang="en-US" dirty="0" smtClean="0"/>
              <a:t> </a:t>
            </a:r>
            <a:r>
              <a:rPr lang="en-US" dirty="0"/>
              <a:t>-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example.mf</a:t>
            </a:r>
            <a:r>
              <a:rPr lang="en-US" sz="2200" dirty="0"/>
              <a:t> 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 </a:t>
            </a:r>
            <a:r>
              <a:rPr lang="en-US" sz="2200" dirty="0" smtClean="0"/>
              <a:t>      </a:t>
            </a:r>
            <a:r>
              <a:rPr lang="en-US" sz="2200" dirty="0" err="1" smtClean="0">
                <a:solidFill>
                  <a:srgbClr val="FFFF00"/>
                </a:solidFill>
              </a:rPr>
              <a:t>num_of_tasks</a:t>
            </a:r>
            <a:r>
              <a:rPr lang="en-US" sz="2200" dirty="0">
                <a:solidFill>
                  <a:srgbClr val="FFFF00"/>
                </a:solidFill>
              </a:rPr>
              <a:t>    6</a:t>
            </a:r>
            <a:r>
              <a:rPr lang="en-US" sz="2200" dirty="0">
                <a:solidFill>
                  <a:srgbClr val="FFFF00"/>
                </a:solidFill>
              </a:rPr>
              <a:t/>
            </a:r>
            <a:br>
              <a:rPr lang="en-US" sz="2200" dirty="0">
                <a:solidFill>
                  <a:srgbClr val="FFFF00"/>
                </a:solidFill>
              </a:rPr>
            </a:b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smtClean="0">
                <a:solidFill>
                  <a:srgbClr val="FFFF00"/>
                </a:solidFill>
              </a:rPr>
              <a:t>      depth</a:t>
            </a:r>
            <a:r>
              <a:rPr lang="en-US" sz="2200" dirty="0">
                <a:solidFill>
                  <a:srgbClr val="FFFF00"/>
                </a:solidFill>
              </a:rPr>
              <a:t>   3</a:t>
            </a:r>
            <a:r>
              <a:rPr lang="en-US" sz="2200" dirty="0">
                <a:solidFill>
                  <a:srgbClr val="FFFF00"/>
                </a:solidFill>
              </a:rPr>
              <a:t/>
            </a:r>
            <a:br>
              <a:rPr lang="en-US" sz="2200" dirty="0">
                <a:solidFill>
                  <a:srgbClr val="FFFF00"/>
                </a:solidFill>
              </a:rPr>
            </a:br>
            <a:r>
              <a:rPr lang="en-US" sz="2200" dirty="0" smtClean="0">
                <a:solidFill>
                  <a:srgbClr val="FFFF00"/>
                </a:solidFill>
              </a:rPr>
              <a:t>       </a:t>
            </a:r>
            <a:r>
              <a:rPr lang="en-US" sz="2200" dirty="0" err="1" smtClean="0">
                <a:solidFill>
                  <a:srgbClr val="FFFF00"/>
                </a:solidFill>
              </a:rPr>
              <a:t>width_uniform_task</a:t>
            </a:r>
            <a:r>
              <a:rPr lang="en-US" sz="2200" dirty="0">
                <a:solidFill>
                  <a:srgbClr val="FFFF00"/>
                </a:solidFill>
              </a:rPr>
              <a:t>      4</a:t>
            </a:r>
            <a:r>
              <a:rPr lang="en-US" sz="2200" dirty="0">
                <a:solidFill>
                  <a:srgbClr val="FFFF00"/>
                </a:solidFill>
              </a:rPr>
              <a:t/>
            </a:r>
            <a:br>
              <a:rPr lang="en-US" sz="2200" dirty="0">
                <a:solidFill>
                  <a:srgbClr val="FFFF00"/>
                </a:solidFill>
              </a:rPr>
            </a:br>
            <a:r>
              <a:rPr lang="en-US" sz="2200" dirty="0" smtClean="0">
                <a:solidFill>
                  <a:srgbClr val="FFFF00"/>
                </a:solidFill>
              </a:rPr>
              <a:t>       </a:t>
            </a:r>
            <a:r>
              <a:rPr lang="en-US" sz="2200" dirty="0" err="1" smtClean="0">
                <a:solidFill>
                  <a:srgbClr val="FFFF00"/>
                </a:solidFill>
              </a:rPr>
              <a:t>width_guaranteed_max</a:t>
            </a:r>
            <a:r>
              <a:rPr lang="en-US" sz="2200" dirty="0">
                <a:solidFill>
                  <a:srgbClr val="FFFF00"/>
                </a:solidFill>
              </a:rPr>
              <a:t>    </a:t>
            </a:r>
            <a:r>
              <a:rPr lang="en-US" sz="2200" dirty="0" smtClean="0">
                <a:solidFill>
                  <a:srgbClr val="FFFF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6707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89581"/>
            <a:ext cx="8610600" cy="1143000"/>
          </a:xfrm>
        </p:spPr>
        <p:txBody>
          <a:bodyPr/>
          <a:lstStyle/>
          <a:p>
            <a:r>
              <a:rPr lang="en-US" dirty="0" err="1" smtClean="0"/>
              <a:t>Makeflow</a:t>
            </a:r>
            <a:r>
              <a:rPr lang="en-US" dirty="0" smtClean="0"/>
              <a:t> Syntax Checker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57" y="1458686"/>
            <a:ext cx="9035143" cy="5475514"/>
          </a:xfrm>
        </p:spPr>
        <p:txBody>
          <a:bodyPr/>
          <a:lstStyle/>
          <a:p>
            <a:pPr marL="457200" indent="-457200"/>
            <a:r>
              <a:rPr lang="en-US" dirty="0" err="1" smtClean="0"/>
              <a:t>Makeflow</a:t>
            </a:r>
            <a:r>
              <a:rPr lang="en-US" dirty="0" smtClean="0"/>
              <a:t> can verify if your </a:t>
            </a:r>
            <a:r>
              <a:rPr lang="en-US" dirty="0" err="1" smtClean="0"/>
              <a:t>Makeflow</a:t>
            </a:r>
            <a:r>
              <a:rPr lang="en-US" dirty="0" smtClean="0"/>
              <a:t> file is syntactically correct</a:t>
            </a: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makeflow</a:t>
            </a:r>
            <a:r>
              <a:rPr lang="en-US" dirty="0" smtClean="0"/>
              <a:t>  -</a:t>
            </a:r>
            <a:r>
              <a:rPr lang="en-US" dirty="0"/>
              <a:t>k</a:t>
            </a:r>
            <a:r>
              <a:rPr lang="en-US" dirty="0" smtClean="0"/>
              <a:t>  </a:t>
            </a:r>
            <a:r>
              <a:rPr lang="en-US" dirty="0" err="1" smtClean="0"/>
              <a:t>example.mf</a:t>
            </a:r>
            <a:r>
              <a:rPr lang="en-US" sz="2200" dirty="0"/>
              <a:t> 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     </a:t>
            </a:r>
            <a:r>
              <a:rPr lang="en-US" sz="2400" dirty="0" err="1" smtClean="0">
                <a:solidFill>
                  <a:srgbClr val="FFFF00"/>
                </a:solidFill>
              </a:rPr>
              <a:t>Makeflow</a:t>
            </a:r>
            <a:r>
              <a:rPr lang="en-US" sz="2400" dirty="0">
                <a:solidFill>
                  <a:srgbClr val="FFFF00"/>
                </a:solidFill>
              </a:rPr>
              <a:t>: Syntax OK</a:t>
            </a:r>
            <a:r>
              <a:rPr lang="en-US" sz="2400" dirty="0" smtClean="0">
                <a:solidFill>
                  <a:srgbClr val="FFFF00"/>
                </a:solidFill>
              </a:rPr>
              <a:t>.</a:t>
            </a:r>
          </a:p>
          <a:p>
            <a:pPr marL="400050" lvl="1" indent="0">
              <a:buNone/>
            </a:pPr>
            <a:endParaRPr lang="en-US" sz="2400" dirty="0" smtClean="0"/>
          </a:p>
          <a:p>
            <a:r>
              <a:rPr lang="en-US" dirty="0" err="1" smtClean="0"/>
              <a:t>Makeflow</a:t>
            </a:r>
            <a:r>
              <a:rPr lang="en-US" dirty="0" smtClean="0"/>
              <a:t> will point out syntax errors if any</a:t>
            </a:r>
            <a:endParaRPr lang="en-US" dirty="0"/>
          </a:p>
          <a:p>
            <a:pPr marL="400050" lvl="1" indent="0">
              <a:buNone/>
            </a:pPr>
            <a:r>
              <a:rPr lang="en-US" sz="2400" dirty="0" smtClean="0"/>
              <a:t>  </a:t>
            </a:r>
            <a:r>
              <a:rPr lang="en-US" dirty="0" err="1" smtClean="0"/>
              <a:t>makeflow</a:t>
            </a:r>
            <a:r>
              <a:rPr lang="en-US" dirty="0" smtClean="0"/>
              <a:t>  -</a:t>
            </a:r>
            <a:r>
              <a:rPr lang="en-US" dirty="0"/>
              <a:t>k </a:t>
            </a:r>
            <a:r>
              <a:rPr lang="en-US" dirty="0" smtClean="0"/>
              <a:t> </a:t>
            </a:r>
            <a:r>
              <a:rPr lang="en-US" dirty="0" err="1" smtClean="0"/>
              <a:t>test.mf</a:t>
            </a: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dirty="0"/>
              <a:t>      </a:t>
            </a:r>
            <a:r>
              <a:rPr lang="en-US" sz="2000" dirty="0" err="1" smtClean="0">
                <a:solidFill>
                  <a:srgbClr val="FFFF00"/>
                </a:solidFill>
              </a:rPr>
              <a:t>makeflow</a:t>
            </a:r>
            <a:r>
              <a:rPr lang="en-US" sz="2000" dirty="0">
                <a:solidFill>
                  <a:srgbClr val="FFFF00"/>
                </a:solidFill>
              </a:rPr>
              <a:t>: test.jpg is defined multiple times at Makeflow:30 </a:t>
            </a:r>
            <a:r>
              <a:rPr lang="en-US" sz="2000" dirty="0" smtClean="0">
                <a:solidFill>
                  <a:srgbClr val="FFFF00"/>
                </a:solidFill>
              </a:rPr>
              <a:t>and Makeflow:30</a:t>
            </a:r>
            <a:r>
              <a:rPr lang="en-US" sz="2000" dirty="0">
                <a:solidFill>
                  <a:srgbClr val="FFFF00"/>
                </a:solidFill>
              </a:rPr>
              <a:t/>
            </a:r>
            <a:br>
              <a:rPr lang="en-US" sz="2000" dirty="0">
                <a:solidFill>
                  <a:srgbClr val="FFFF00"/>
                </a:solidFill>
              </a:rPr>
            </a:br>
            <a:r>
              <a:rPr lang="en-US" sz="2000" dirty="0" smtClean="0">
                <a:solidFill>
                  <a:srgbClr val="FFFF00"/>
                </a:solidFill>
              </a:rPr>
              <a:t>      </a:t>
            </a:r>
            <a:r>
              <a:rPr lang="en-US" sz="2000" dirty="0" err="1" smtClean="0">
                <a:solidFill>
                  <a:srgbClr val="FFFF00"/>
                </a:solidFill>
              </a:rPr>
              <a:t>makeflow</a:t>
            </a:r>
            <a:r>
              <a:rPr lang="en-US" sz="2000" dirty="0">
                <a:solidFill>
                  <a:srgbClr val="FFFF00"/>
                </a:solidFill>
              </a:rPr>
              <a:t>: couldn't load </a:t>
            </a:r>
            <a:r>
              <a:rPr lang="en-US" sz="2000" dirty="0" err="1">
                <a:solidFill>
                  <a:srgbClr val="FFFF00"/>
                </a:solidFill>
              </a:rPr>
              <a:t>Makeflow</a:t>
            </a:r>
            <a:r>
              <a:rPr lang="en-US" sz="2000" dirty="0">
                <a:solidFill>
                  <a:srgbClr val="FFFF00"/>
                </a:solidFill>
              </a:rPr>
              <a:t>: Invalid argument</a:t>
            </a:r>
            <a:endParaRPr lang="en-US" sz="22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89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" y="1404257"/>
            <a:ext cx="9002486" cy="5323114"/>
          </a:xfrm>
          <a:prstGeom prst="rect">
            <a:avLst/>
          </a:prstGeom>
        </p:spPr>
      </p:pic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Makeflow Documentation</a:t>
            </a:r>
          </a:p>
        </p:txBody>
      </p:sp>
      <p:sp>
        <p:nvSpPr>
          <p:cNvPr id="36867" name="Title 1"/>
          <p:cNvSpPr>
            <a:spLocks/>
          </p:cNvSpPr>
          <p:nvPr/>
        </p:nvSpPr>
        <p:spPr bwMode="auto">
          <a:xfrm>
            <a:off x="457200" y="685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>
                <a:solidFill>
                  <a:srgbClr val="FFFF00"/>
                </a:solidFill>
                <a:latin typeface="Calibri" pitchFamily="34" charset="0"/>
              </a:rPr>
              <a:t>http://www.nd.edu/~ccl/software/makeflow/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925286" y="5148943"/>
            <a:ext cx="2253343" cy="1066800"/>
          </a:xfrm>
          <a:prstGeom prst="ellips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2" y="1632857"/>
            <a:ext cx="8983398" cy="51260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01" y="315685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 to: </a:t>
            </a:r>
            <a:r>
              <a:rPr lang="en-US" dirty="0" smtClean="0">
                <a:solidFill>
                  <a:srgbClr val="FFFF00"/>
                </a:solidFill>
              </a:rPr>
              <a:t>http://www.nd.edu/~ccl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on “Tutorial at </a:t>
            </a:r>
            <a:r>
              <a:rPr lang="en-US" dirty="0" err="1" smtClean="0"/>
              <a:t>CCGrid</a:t>
            </a:r>
            <a:r>
              <a:rPr lang="en-US" dirty="0" smtClean="0"/>
              <a:t> 2013”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971800" y="2626722"/>
            <a:ext cx="2118360" cy="56388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7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859971"/>
            <a:ext cx="8937171" cy="59000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471" y="97970"/>
            <a:ext cx="8534400" cy="849087"/>
          </a:xfrm>
        </p:spPr>
        <p:txBody>
          <a:bodyPr>
            <a:normAutofit/>
          </a:bodyPr>
          <a:lstStyle/>
          <a:p>
            <a:r>
              <a:rPr lang="en-US" dirty="0" smtClean="0"/>
              <a:t>Click </a:t>
            </a:r>
            <a:r>
              <a:rPr lang="en-US" dirty="0" smtClean="0"/>
              <a:t>on “</a:t>
            </a:r>
            <a:r>
              <a:rPr lang="en-US" dirty="0" smtClean="0"/>
              <a:t>Tutorial” under </a:t>
            </a:r>
            <a:r>
              <a:rPr lang="en-US" dirty="0" err="1" smtClean="0"/>
              <a:t>Makeflow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97429" y="5475514"/>
            <a:ext cx="1872342" cy="72934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3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US" smtClean="0"/>
              <a:t>The Cooperative Computing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5307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collaborate with people </a:t>
            </a:r>
            <a:r>
              <a:rPr lang="en-US" dirty="0" smtClean="0"/>
              <a:t>who have large scale computing problems in science, engineering, and other fields.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operate computer systems </a:t>
            </a:r>
            <a:r>
              <a:rPr lang="en-US" dirty="0" smtClean="0"/>
              <a:t>on the O(10,000) cores: clusters, clouds, grids.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conduct computer science </a:t>
            </a:r>
            <a:r>
              <a:rPr lang="en-US" dirty="0" smtClean="0"/>
              <a:t>research in the context of real people and problems.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develop open source software</a:t>
            </a:r>
            <a:r>
              <a:rPr lang="en-US" dirty="0" smtClean="0"/>
              <a:t> for large scale distributed computing.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C5AEC20-49AE-4532-8AF4-41702C3F1A6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388" name="Title 1"/>
          <p:cNvSpPr txBox="1">
            <a:spLocks/>
          </p:cNvSpPr>
          <p:nvPr/>
        </p:nvSpPr>
        <p:spPr bwMode="auto">
          <a:xfrm>
            <a:off x="228600" y="57150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Calibri" pitchFamily="34" charset="0"/>
              </a:rPr>
              <a:t>http://www.nd.edu/~ccl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Science Depends on Computing!</a:t>
            </a:r>
          </a:p>
        </p:txBody>
      </p:sp>
      <p:pic>
        <p:nvPicPr>
          <p:cNvPr id="52226" name="Picture 2" descr="http://www.bibliotecapleyades.net/imagenes_ciencia/colisionadorhadrones11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38100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771900"/>
            <a:ext cx="36576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http://images.forbes.com/media/2009/01/29/top25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575" y="4038600"/>
            <a:ext cx="26130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 descr="http://topnews.net.nz/data/Genome-Sequenc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643438"/>
            <a:ext cx="2443163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5800" y="6259513"/>
            <a:ext cx="3990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AGTCCGTACGATGCTATTAGCGAGCGTGA…</a:t>
            </a:r>
          </a:p>
        </p:txBody>
      </p:sp>
      <p:pic>
        <p:nvPicPr>
          <p:cNvPr id="52232" name="Picture 8" descr="https://encrypted-tbn0.google.com/images?q=tbn:ANd9GcQgzROQpfL9uQXJamscucIGqw9ppxm8sLzxNFLLhB2mC4Yuc15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98725" y="1143000"/>
            <a:ext cx="20621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10" descr="http://www.ks.uiuc.edu/Overview/gallery/biggifs/70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1057275"/>
            <a:ext cx="34671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19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Good News:</a:t>
            </a:r>
            <a:br>
              <a:rPr lang="en-US" dirty="0" smtClean="0"/>
            </a:br>
            <a:r>
              <a:rPr lang="en-US" dirty="0" smtClean="0"/>
              <a:t>Computing is Plentiful!</a:t>
            </a:r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54CC83A-EAE2-4B6C-BEBA-02CA2BADD3AE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805" t="16218" r="19632"/>
          <a:stretch>
            <a:fillRect/>
          </a:stretch>
        </p:blipFill>
        <p:spPr bwMode="auto">
          <a:xfrm>
            <a:off x="541435" y="0"/>
            <a:ext cx="7931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err="1" smtClean="0"/>
              <a:t>Superclusters</a:t>
            </a:r>
            <a:r>
              <a:rPr lang="en-US" dirty="0" smtClean="0"/>
              <a:t> by the Hour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00" t="3000" r="28125" b="42000"/>
          <a:stretch>
            <a:fillRect/>
          </a:stretch>
        </p:blipFill>
        <p:spPr bwMode="auto">
          <a:xfrm>
            <a:off x="304800" y="2057400"/>
            <a:ext cx="8458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6367046"/>
            <a:ext cx="8985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http://arstechnica.com/business/news/2011/09/30000-core-cluster-built-on-amazon-ec2-cloud.ars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25797</TotalTime>
  <Words>1342</Words>
  <Application>Microsoft Office PowerPoint</Application>
  <PresentationFormat>On-screen Show (4:3)</PresentationFormat>
  <Paragraphs>365</Paragraphs>
  <Slides>48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Building Scalable Elastic Applications using Makeflow</vt:lpstr>
      <vt:lpstr>Go to: http://www.nd.edu/~ccl Click on “Tutorial at CCGrid 2013”</vt:lpstr>
      <vt:lpstr>Plan for Today’s Tutorial</vt:lpstr>
      <vt:lpstr>The Cooperative Computing Lab</vt:lpstr>
      <vt:lpstr>The Cooperative Computing Lab</vt:lpstr>
      <vt:lpstr>Science Depends on Computing!</vt:lpstr>
      <vt:lpstr>The Good News: Computing is Plentiful!</vt:lpstr>
      <vt:lpstr>PowerPoint Presentation</vt:lpstr>
      <vt:lpstr>Superclusters by the Hour</vt:lpstr>
      <vt:lpstr>PowerPoint Presentation</vt:lpstr>
      <vt:lpstr>PowerPoint Presentation</vt:lpstr>
      <vt:lpstr>PowerPoint Presentation</vt:lpstr>
      <vt:lpstr>PowerPoint Presentation</vt:lpstr>
      <vt:lpstr>I can get as many machines on the cluster/grid/cloud as I want!  How do I organize my application to run on those machines?</vt:lpstr>
      <vt:lpstr>Our Philosophy:</vt:lpstr>
      <vt:lpstr>Makeflow = Make + Workflow</vt:lpstr>
      <vt:lpstr>PowerPoint Presentation</vt:lpstr>
      <vt:lpstr>PowerPoint Presentation</vt:lpstr>
      <vt:lpstr>http://www.nd.edu/~ccl/software/manuals</vt:lpstr>
      <vt:lpstr>Source code in GitHub</vt:lpstr>
      <vt:lpstr>CS Research Questions</vt:lpstr>
      <vt:lpstr>Makeflow: A Portable Workflow System</vt:lpstr>
      <vt:lpstr>An Old Idea: Makefiles</vt:lpstr>
      <vt:lpstr>Makeflow = Make + Workflow</vt:lpstr>
      <vt:lpstr>Makeflow Language - Rules</vt:lpstr>
      <vt:lpstr>You must state all the files needed by the command.</vt:lpstr>
      <vt:lpstr>sims.mf</vt:lpstr>
      <vt:lpstr>PowerPoint Presentation</vt:lpstr>
      <vt:lpstr>How to run a Makeflow</vt:lpstr>
      <vt:lpstr>Example: Biocompute Portal</vt:lpstr>
      <vt:lpstr>Makeflow + Work Queue </vt:lpstr>
      <vt:lpstr>PowerPoint Presentation</vt:lpstr>
      <vt:lpstr>PowerPoint Presentation</vt:lpstr>
      <vt:lpstr>Advantages of Work Queue</vt:lpstr>
      <vt:lpstr>Makeflow and Work Queue</vt:lpstr>
      <vt:lpstr>Start Workers Everywhere!</vt:lpstr>
      <vt:lpstr>Keeping track of port numbers gets old fast…</vt:lpstr>
      <vt:lpstr>Project Names</vt:lpstr>
      <vt:lpstr>Project Names</vt:lpstr>
      <vt:lpstr>work_queue_status</vt:lpstr>
      <vt:lpstr>Resilience and Fault Tolerance</vt:lpstr>
      <vt:lpstr>Advanced Features</vt:lpstr>
      <vt:lpstr>Makeflow Visualization</vt:lpstr>
      <vt:lpstr>Makeflow Pre-execution Analysis</vt:lpstr>
      <vt:lpstr>Makeflow Syntax Checker</vt:lpstr>
      <vt:lpstr>Makeflow Documentation</vt:lpstr>
      <vt:lpstr>Go to: http://www.nd.edu/~ccl Click on “Tutorial at CCGrid 2013”</vt:lpstr>
      <vt:lpstr>Click on “Tutorial” under Makeflow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 Department of Computer Science and Engineering College of Engineering University of Notre Dame</dc:title>
  <dc:creator>Douglas Thain</dc:creator>
  <cp:lastModifiedBy>Dinesh Rajan</cp:lastModifiedBy>
  <cp:revision>568</cp:revision>
  <dcterms:created xsi:type="dcterms:W3CDTF">2012-02-01T15:42:36Z</dcterms:created>
  <dcterms:modified xsi:type="dcterms:W3CDTF">2013-05-10T03:11:52Z</dcterms:modified>
</cp:coreProperties>
</file>