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03" r:id="rId2"/>
    <p:sldId id="401" r:id="rId3"/>
    <p:sldId id="408" r:id="rId4"/>
    <p:sldId id="409" r:id="rId5"/>
    <p:sldId id="410" r:id="rId6"/>
    <p:sldId id="402" r:id="rId7"/>
    <p:sldId id="403" r:id="rId8"/>
    <p:sldId id="404" r:id="rId9"/>
    <p:sldId id="412" r:id="rId10"/>
    <p:sldId id="405" r:id="rId11"/>
    <p:sldId id="411" r:id="rId12"/>
    <p:sldId id="387" r:id="rId13"/>
    <p:sldId id="388" r:id="rId14"/>
    <p:sldId id="389" r:id="rId15"/>
    <p:sldId id="392" r:id="rId16"/>
    <p:sldId id="391" r:id="rId17"/>
    <p:sldId id="390" r:id="rId18"/>
    <p:sldId id="393" r:id="rId19"/>
    <p:sldId id="419" r:id="rId20"/>
    <p:sldId id="420" r:id="rId21"/>
    <p:sldId id="394" r:id="rId22"/>
    <p:sldId id="415" r:id="rId23"/>
    <p:sldId id="395" r:id="rId24"/>
    <p:sldId id="396" r:id="rId25"/>
    <p:sldId id="397" r:id="rId26"/>
    <p:sldId id="398" r:id="rId27"/>
    <p:sldId id="416" r:id="rId28"/>
    <p:sldId id="417" r:id="rId29"/>
    <p:sldId id="418" r:id="rId30"/>
    <p:sldId id="414" r:id="rId31"/>
    <p:sldId id="400" r:id="rId32"/>
    <p:sldId id="413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538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AB49A1A-D4F3-4BFE-8A8A-5E1529DBCB3D}" type="datetimeFigureOut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156115-53D8-4AB3-95DE-AEB8CA574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E6738-539B-4469-B741-3C205439C96D}" type="datetimeFigureOut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A441D-8AEF-4F7B-BE7A-C49B5B0C9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03ABC-4266-4DF5-951A-30F58F47F33B}" type="datetimeFigureOut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F620F-146E-48FF-A9DA-54F3135B0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FC5F-3EBD-4D52-8486-6716A81FCC97}" type="datetimeFigureOut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23AAB-775D-4457-A359-5EF21221E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38629-FDF8-4E42-A983-E5FD5059BE97}" type="datetimeFigureOut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A2485-0404-4FD0-B6A9-7CF0D8163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FB38F-8990-4456-A011-9AB3BCFF924D}" type="datetimeFigureOut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C2E15-DAB0-4AD3-9F65-6DCE94DE4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AEC2D-F982-4CB7-B95D-78D8ACA9627A}" type="datetimeFigureOut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BA586-BDE2-4E52-88D5-16314F69A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FA797-8511-448F-A556-94BCB72866CE}" type="datetimeFigureOut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263A0-F72B-461D-A717-EDDF32AFA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04FCE-C811-4F69-BEB8-78A1D36441AA}" type="datetimeFigureOut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ACBB-7B44-4A46-8651-0EAF33792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8B695-E079-4DDF-8CCC-3AC791DD2707}" type="datetimeFigureOut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5D687-74AC-489C-9AD7-A95483637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DC330-6EFC-4744-9C38-84DD16130C68}" type="datetimeFigureOut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37BC5-BCC0-41EC-B570-61EA3DCE6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C29C5-8375-4F82-8836-F0D46D0D2B4D}" type="datetimeFigureOut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4BB60-1A6F-40F0-B99B-998B068B7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910991-0B3F-4C22-BE63-B9555D3C3EE6}" type="datetimeFigureOut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6CB9CC-1537-4603-84CF-CCE8E7590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8077200" cy="1470025"/>
          </a:xfrm>
        </p:spPr>
        <p:txBody>
          <a:bodyPr/>
          <a:lstStyle/>
          <a:p>
            <a:pPr eaLnBrk="1" hangingPunct="1"/>
            <a:r>
              <a:rPr lang="en-US" sz="3800" smtClean="0"/>
              <a:t>Building Scalable Scientific Applications</a:t>
            </a:r>
            <a:br>
              <a:rPr lang="en-US" sz="3800" smtClean="0"/>
            </a:br>
            <a:r>
              <a:rPr lang="en-US" sz="3800" smtClean="0"/>
              <a:t>with Work Queue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205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>
                <a:solidFill>
                  <a:srgbClr val="FFFFFF"/>
                </a:solidFill>
              </a:rPr>
              <a:t>Douglas Thain and Dinesh Rajan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>
                <a:solidFill>
                  <a:srgbClr val="FFFFFF"/>
                </a:solidFill>
              </a:rPr>
              <a:t>University of Notre Dame</a:t>
            </a:r>
          </a:p>
          <a:p>
            <a:pPr eaLnBrk="1" hangingPunct="1">
              <a:lnSpc>
                <a:spcPct val="80000"/>
              </a:lnSpc>
            </a:pPr>
            <a:endParaRPr lang="en-US" sz="260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 smtClean="0">
                <a:solidFill>
                  <a:srgbClr val="FFFFFF"/>
                </a:solidFill>
              </a:rPr>
              <a:t>Applied Cyber Infrastructure Concepts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>
                <a:solidFill>
                  <a:srgbClr val="FFFFFF"/>
                </a:solidFill>
              </a:rPr>
              <a:t>University of Arizona, September 13,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Advantages of Using Work Queue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Harness multiple resources simultaneously.</a:t>
            </a:r>
          </a:p>
          <a:p>
            <a:pPr eaLnBrk="1" hangingPunct="1"/>
            <a:r>
              <a:rPr lang="en-US" smtClean="0"/>
              <a:t>Hold on to cluster nodes to execute multiple tasks rapidly.  (ms/task instead of min/task)</a:t>
            </a:r>
          </a:p>
          <a:p>
            <a:pPr eaLnBrk="1" hangingPunct="1"/>
            <a:r>
              <a:rPr lang="en-US" smtClean="0"/>
              <a:t>Scale resources up and down as needed.</a:t>
            </a:r>
          </a:p>
          <a:p>
            <a:pPr eaLnBrk="1" hangingPunct="1"/>
            <a:r>
              <a:rPr lang="en-US" smtClean="0"/>
              <a:t>Better management of data, with local caching for data intensive tasks.</a:t>
            </a:r>
          </a:p>
          <a:p>
            <a:pPr eaLnBrk="1" hangingPunct="1"/>
            <a:r>
              <a:rPr lang="en-US" smtClean="0"/>
              <a:t>Matching of tasks to nodes with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Makeflow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762000" y="1219200"/>
            <a:ext cx="7772400" cy="5029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z="3000" smtClean="0"/>
          </a:p>
          <a:p>
            <a:pPr eaLnBrk="1" hangingPunct="1">
              <a:buFont typeface="Arial" charset="0"/>
              <a:buNone/>
            </a:pPr>
            <a:r>
              <a:rPr lang="en-US" sz="3400" smtClean="0"/>
              <a:t>Great for static workflows!</a:t>
            </a:r>
          </a:p>
          <a:p>
            <a:pPr eaLnBrk="1" hangingPunct="1">
              <a:buFont typeface="Arial" charset="0"/>
              <a:buNone/>
            </a:pPr>
            <a:r>
              <a:rPr lang="en-US" sz="3000" smtClean="0">
                <a:solidFill>
                  <a:srgbClr val="FFFF00"/>
                </a:solidFill>
              </a:rPr>
              <a:t> - </a:t>
            </a:r>
            <a:r>
              <a:rPr lang="en-US" smtClean="0">
                <a:solidFill>
                  <a:srgbClr val="FFFF00"/>
                </a:solidFill>
              </a:rPr>
              <a:t>Tasks/dependencies are known beforehand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solidFill>
                  <a:srgbClr val="FFFF00"/>
                </a:solidFill>
              </a:rPr>
              <a:t> - DAGs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solidFill>
                <a:srgbClr val="FFFF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sz="3400" smtClean="0"/>
              <a:t>Great for file-based workflows!</a:t>
            </a:r>
          </a:p>
          <a:p>
            <a:pPr eaLnBrk="1" hangingPunct="1">
              <a:buFont typeface="Arial" charset="0"/>
              <a:buNone/>
            </a:pPr>
            <a:r>
              <a:rPr lang="en-US" sz="3000" smtClean="0">
                <a:solidFill>
                  <a:srgbClr val="FFFF00"/>
                </a:solidFill>
              </a:rPr>
              <a:t>- </a:t>
            </a:r>
            <a:r>
              <a:rPr lang="en-US" smtClean="0">
                <a:solidFill>
                  <a:srgbClr val="FFFF00"/>
                </a:solidFill>
              </a:rPr>
              <a:t>Input: files, Output: files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What if my workflow is dynamic?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>
                <a:solidFill>
                  <a:schemeClr val="tx1"/>
                </a:solidFill>
              </a:rPr>
              <a:t>Write a program</a:t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using the </a:t>
            </a:r>
            <a:r>
              <a:rPr lang="en-US" sz="4000" b="1" smtClean="0">
                <a:solidFill>
                  <a:schemeClr val="tx1"/>
                </a:solidFill>
              </a:rPr>
              <a:t>Work Queue API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093A9AD-6641-423C-953A-5A9C20F5B046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6626" name="TextBox 30"/>
          <p:cNvSpPr txBox="1">
            <a:spLocks noChangeArrowheads="1"/>
          </p:cNvSpPr>
          <p:nvPr/>
        </p:nvSpPr>
        <p:spPr bwMode="auto">
          <a:xfrm>
            <a:off x="2362200" y="228600"/>
            <a:ext cx="42941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FFFF00"/>
                </a:solidFill>
                <a:latin typeface="Calibri" pitchFamily="34" charset="0"/>
              </a:rPr>
              <a:t>Work Queue API</a:t>
            </a:r>
          </a:p>
        </p:txBody>
      </p:sp>
      <p:sp>
        <p:nvSpPr>
          <p:cNvPr id="26627" name="TextBox 36"/>
          <p:cNvSpPr txBox="1">
            <a:spLocks noChangeArrowheads="1"/>
          </p:cNvSpPr>
          <p:nvPr/>
        </p:nvSpPr>
        <p:spPr bwMode="auto">
          <a:xfrm>
            <a:off x="609600" y="5867400"/>
            <a:ext cx="807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Calibri" pitchFamily="34" charset="0"/>
              </a:rPr>
              <a:t>http://www.nd.edu/~ccl/software/workqueue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05000" y="1219200"/>
            <a:ext cx="5257800" cy="454342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Calibri" pitchFamily="34" charset="0"/>
              </a:rPr>
              <a:t>use </a:t>
            </a:r>
            <a:r>
              <a:rPr lang="en-US">
                <a:solidFill>
                  <a:srgbClr val="FFFF00"/>
                </a:solidFill>
                <a:latin typeface="Calibri" pitchFamily="34" charset="0"/>
              </a:rPr>
              <a:t>work_queue;</a:t>
            </a:r>
            <a:endParaRPr lang="en-US">
              <a:latin typeface="Calibri" pitchFamily="34" charset="0"/>
            </a:endParaRPr>
          </a:p>
          <a:p>
            <a:pPr>
              <a:defRPr/>
            </a:pPr>
            <a:endParaRPr lang="en-US">
              <a:latin typeface="Calibri" pitchFamily="34" charset="0"/>
            </a:endParaRPr>
          </a:p>
          <a:p>
            <a:pPr>
              <a:defRPr/>
            </a:pPr>
            <a:r>
              <a:rPr lang="en-US">
                <a:latin typeface="Calibri" pitchFamily="34" charset="0"/>
              </a:rPr>
              <a:t>queue = </a:t>
            </a:r>
            <a:r>
              <a:rPr lang="en-US">
                <a:solidFill>
                  <a:srgbClr val="FFFF00"/>
                </a:solidFill>
                <a:latin typeface="Calibri" pitchFamily="34" charset="0"/>
              </a:rPr>
              <a:t>work_queue_create</a:t>
            </a:r>
            <a:r>
              <a:rPr lang="en-US">
                <a:latin typeface="Calibri" pitchFamily="34" charset="0"/>
              </a:rPr>
              <a:t>();</a:t>
            </a:r>
          </a:p>
          <a:p>
            <a:pPr>
              <a:defRPr/>
            </a:pPr>
            <a:endParaRPr lang="en-US">
              <a:latin typeface="Calibri" pitchFamily="34" charset="0"/>
            </a:endParaRPr>
          </a:p>
          <a:p>
            <a:pPr>
              <a:defRPr/>
            </a:pPr>
            <a:r>
              <a:rPr lang="en-US">
                <a:latin typeface="Calibri" pitchFamily="34" charset="0"/>
              </a:rPr>
              <a:t>while( not done ) {</a:t>
            </a:r>
          </a:p>
          <a:p>
            <a:pPr>
              <a:defRPr/>
            </a:pPr>
            <a:endParaRPr lang="en-US">
              <a:latin typeface="Calibri" pitchFamily="34" charset="0"/>
            </a:endParaRPr>
          </a:p>
          <a:p>
            <a:pPr>
              <a:defRPr/>
            </a:pPr>
            <a:r>
              <a:rPr lang="en-US">
                <a:latin typeface="Calibri" pitchFamily="34" charset="0"/>
              </a:rPr>
              <a:t>      while (more work ready) {</a:t>
            </a:r>
            <a:br>
              <a:rPr lang="en-US">
                <a:latin typeface="Calibri" pitchFamily="34" charset="0"/>
              </a:rPr>
            </a:br>
            <a:r>
              <a:rPr lang="en-US">
                <a:latin typeface="Calibri" pitchFamily="34" charset="0"/>
              </a:rPr>
              <a:t>           task = </a:t>
            </a:r>
            <a:r>
              <a:rPr lang="en-US">
                <a:solidFill>
                  <a:srgbClr val="FFFF00"/>
                </a:solidFill>
                <a:latin typeface="Calibri" pitchFamily="34" charset="0"/>
              </a:rPr>
              <a:t>work_queue_task_create</a:t>
            </a:r>
            <a:r>
              <a:rPr lang="en-US">
                <a:latin typeface="Calibri" pitchFamily="34" charset="0"/>
              </a:rPr>
              <a:t>();</a:t>
            </a:r>
          </a:p>
          <a:p>
            <a:pPr>
              <a:defRPr/>
            </a:pPr>
            <a:endParaRPr lang="en-US">
              <a:latin typeface="Calibri" pitchFamily="34" charset="0"/>
            </a:endParaRPr>
          </a:p>
          <a:p>
            <a:pPr>
              <a:defRPr/>
            </a:pPr>
            <a:r>
              <a:rPr lang="en-US">
                <a:latin typeface="Calibri" pitchFamily="34" charset="0"/>
              </a:rPr>
              <a:t>            // add some details to the task</a:t>
            </a:r>
          </a:p>
          <a:p>
            <a:pPr>
              <a:defRPr/>
            </a:pPr>
            <a:r>
              <a:rPr lang="en-US">
                <a:latin typeface="Calibri" pitchFamily="34" charset="0"/>
              </a:rPr>
              <a:t>            </a:t>
            </a:r>
            <a:r>
              <a:rPr lang="en-US">
                <a:solidFill>
                  <a:srgbClr val="FFFF00"/>
                </a:solidFill>
                <a:latin typeface="Calibri" pitchFamily="34" charset="0"/>
              </a:rPr>
              <a:t>work_queue_submit</a:t>
            </a:r>
            <a:r>
              <a:rPr lang="en-US">
                <a:latin typeface="Calibri" pitchFamily="34" charset="0"/>
              </a:rPr>
              <a:t>(queue, task);</a:t>
            </a:r>
          </a:p>
          <a:p>
            <a:pPr>
              <a:defRPr/>
            </a:pPr>
            <a:r>
              <a:rPr lang="en-US">
                <a:latin typeface="Calibri" pitchFamily="34" charset="0"/>
              </a:rPr>
              <a:t>      }</a:t>
            </a:r>
          </a:p>
          <a:p>
            <a:pPr>
              <a:defRPr/>
            </a:pPr>
            <a:endParaRPr lang="en-US">
              <a:latin typeface="Calibri" pitchFamily="34" charset="0"/>
            </a:endParaRPr>
          </a:p>
          <a:p>
            <a:pPr>
              <a:defRPr/>
            </a:pPr>
            <a:r>
              <a:rPr lang="en-US">
                <a:latin typeface="Calibri" pitchFamily="34" charset="0"/>
              </a:rPr>
              <a:t>      task = </a:t>
            </a:r>
            <a:r>
              <a:rPr lang="en-US">
                <a:solidFill>
                  <a:srgbClr val="FFFF00"/>
                </a:solidFill>
                <a:latin typeface="Calibri" pitchFamily="34" charset="0"/>
              </a:rPr>
              <a:t>work_queue_wait</a:t>
            </a:r>
            <a:r>
              <a:rPr lang="en-US">
                <a:latin typeface="Calibri" pitchFamily="34" charset="0"/>
              </a:rPr>
              <a:t>(queue);</a:t>
            </a:r>
          </a:p>
          <a:p>
            <a:pPr>
              <a:defRPr/>
            </a:pPr>
            <a:r>
              <a:rPr lang="en-US">
                <a:latin typeface="Calibri" pitchFamily="34" charset="0"/>
              </a:rPr>
              <a:t>      // process the completed task</a:t>
            </a:r>
          </a:p>
          <a:p>
            <a:pPr>
              <a:defRPr/>
            </a:pPr>
            <a:r>
              <a:rPr lang="en-US">
                <a:latin typeface="Calibri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C4AE956-4DBC-420C-A319-8B40CFDB7ED3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1747" name="Oval 2"/>
          <p:cNvSpPr>
            <a:spLocks noChangeArrowheads="1"/>
          </p:cNvSpPr>
          <p:nvPr/>
        </p:nvSpPr>
        <p:spPr bwMode="auto">
          <a:xfrm>
            <a:off x="6629400" y="3813175"/>
            <a:ext cx="1143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worker</a:t>
            </a:r>
          </a:p>
        </p:txBody>
      </p:sp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4876800" y="1524000"/>
            <a:ext cx="1143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worker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5029200" y="1676400"/>
            <a:ext cx="1143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worker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5181600" y="1828800"/>
            <a:ext cx="1143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worker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5334000" y="1981200"/>
            <a:ext cx="1143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worker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486400" y="2133600"/>
            <a:ext cx="1143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worker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638800" y="2286000"/>
            <a:ext cx="1143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worker</a:t>
            </a:r>
          </a:p>
        </p:txBody>
      </p:sp>
      <p:cxnSp>
        <p:nvCxnSpPr>
          <p:cNvPr id="31754" name="AutoShape 10"/>
          <p:cNvCxnSpPr>
            <a:cxnSpLocks noChangeShapeType="1"/>
            <a:endCxn id="31747" idx="2"/>
          </p:cNvCxnSpPr>
          <p:nvPr/>
        </p:nvCxnSpPr>
        <p:spPr bwMode="auto">
          <a:xfrm>
            <a:off x="3200400" y="4346575"/>
            <a:ext cx="3429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6872288" y="5334000"/>
            <a:ext cx="685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300" b="1">
                <a:latin typeface="Calibri" pitchFamily="34" charset="0"/>
              </a:rPr>
              <a:t>sim</a:t>
            </a:r>
          </a:p>
        </p:txBody>
      </p:sp>
      <p:cxnSp>
        <p:nvCxnSpPr>
          <p:cNvPr id="31756" name="AutoShape 12"/>
          <p:cNvCxnSpPr>
            <a:cxnSpLocks noChangeShapeType="1"/>
          </p:cNvCxnSpPr>
          <p:nvPr/>
        </p:nvCxnSpPr>
        <p:spPr bwMode="auto">
          <a:xfrm>
            <a:off x="7177088" y="4876800"/>
            <a:ext cx="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5729288" y="54102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in.txt</a:t>
            </a:r>
          </a:p>
        </p:txBody>
      </p:sp>
      <p:cxnSp>
        <p:nvCxnSpPr>
          <p:cNvPr id="31758" name="AutoShape 14"/>
          <p:cNvCxnSpPr>
            <a:cxnSpLocks noChangeShapeType="1"/>
            <a:stCxn id="31757" idx="3"/>
            <a:endCxn id="31755" idx="2"/>
          </p:cNvCxnSpPr>
          <p:nvPr/>
        </p:nvCxnSpPr>
        <p:spPr bwMode="auto">
          <a:xfrm>
            <a:off x="6491288" y="56388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7924800" y="54102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out.txt</a:t>
            </a:r>
          </a:p>
        </p:txBody>
      </p:sp>
      <p:cxnSp>
        <p:nvCxnSpPr>
          <p:cNvPr id="31760" name="AutoShape 16"/>
          <p:cNvCxnSpPr>
            <a:cxnSpLocks noChangeShapeType="1"/>
            <a:stCxn id="31755" idx="6"/>
            <a:endCxn id="31759" idx="1"/>
          </p:cNvCxnSpPr>
          <p:nvPr/>
        </p:nvCxnSpPr>
        <p:spPr bwMode="auto">
          <a:xfrm>
            <a:off x="7558088" y="5638800"/>
            <a:ext cx="3667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3810000" y="3810000"/>
            <a:ext cx="2771775" cy="1127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 b="1">
                <a:latin typeface="Calibri" pitchFamily="34" charset="0"/>
              </a:rPr>
              <a:t>put sim.exe</a:t>
            </a:r>
          </a:p>
          <a:p>
            <a:r>
              <a:rPr lang="en-US" sz="1700" b="1">
                <a:latin typeface="Calibri" pitchFamily="34" charset="0"/>
              </a:rPr>
              <a:t>put in.txt</a:t>
            </a:r>
          </a:p>
          <a:p>
            <a:r>
              <a:rPr lang="en-US" sz="1700" b="1">
                <a:latin typeface="Calibri" pitchFamily="34" charset="0"/>
              </a:rPr>
              <a:t>exec sim.exe &lt; in.txt &gt;out.txt</a:t>
            </a:r>
          </a:p>
          <a:p>
            <a:r>
              <a:rPr lang="en-US" sz="1700" b="1">
                <a:latin typeface="Calibri" pitchFamily="34" charset="0"/>
              </a:rPr>
              <a:t>get out.txt</a:t>
            </a: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6324600" y="762000"/>
            <a:ext cx="26241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1000s of workers</a:t>
            </a:r>
          </a:p>
          <a:p>
            <a:r>
              <a:rPr lang="en-US" sz="2400">
                <a:latin typeface="Calibri" pitchFamily="34" charset="0"/>
              </a:rPr>
              <a:t>dispatched to clusters, clouds, &amp; grids</a:t>
            </a:r>
          </a:p>
        </p:txBody>
      </p:sp>
      <p:cxnSp>
        <p:nvCxnSpPr>
          <p:cNvPr id="27666" name="AutoShape 19"/>
          <p:cNvCxnSpPr>
            <a:cxnSpLocks noChangeShapeType="1"/>
            <a:stCxn id="33" idx="3"/>
            <a:endCxn id="27652" idx="2"/>
          </p:cNvCxnSpPr>
          <p:nvPr/>
        </p:nvCxnSpPr>
        <p:spPr bwMode="auto">
          <a:xfrm flipV="1">
            <a:off x="3124200" y="2209800"/>
            <a:ext cx="1905000" cy="1943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7" name="AutoShape 20"/>
          <p:cNvCxnSpPr>
            <a:cxnSpLocks noChangeShapeType="1"/>
          </p:cNvCxnSpPr>
          <p:nvPr/>
        </p:nvCxnSpPr>
        <p:spPr bwMode="auto">
          <a:xfrm flipV="1">
            <a:off x="3124200" y="3352800"/>
            <a:ext cx="3086100" cy="800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8" name="AutoShape 21"/>
          <p:cNvCxnSpPr>
            <a:cxnSpLocks noChangeShapeType="1"/>
            <a:stCxn id="33" idx="3"/>
            <a:endCxn id="27654" idx="2"/>
          </p:cNvCxnSpPr>
          <p:nvPr/>
        </p:nvCxnSpPr>
        <p:spPr bwMode="auto">
          <a:xfrm flipV="1">
            <a:off x="3124200" y="2514600"/>
            <a:ext cx="2209800" cy="163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9" name="AutoShape 22"/>
          <p:cNvCxnSpPr>
            <a:cxnSpLocks noChangeShapeType="1"/>
            <a:stCxn id="33" idx="3"/>
            <a:endCxn id="27656" idx="2"/>
          </p:cNvCxnSpPr>
          <p:nvPr/>
        </p:nvCxnSpPr>
        <p:spPr bwMode="auto">
          <a:xfrm flipV="1">
            <a:off x="3124200" y="2819400"/>
            <a:ext cx="2514600" cy="133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7" name="AutoShape 28"/>
          <p:cNvCxnSpPr>
            <a:cxnSpLocks noChangeShapeType="1"/>
          </p:cNvCxnSpPr>
          <p:nvPr/>
        </p:nvCxnSpPr>
        <p:spPr bwMode="auto">
          <a:xfrm flipH="1">
            <a:off x="6072188" y="4724400"/>
            <a:ext cx="700087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8" name="AutoShape 29"/>
          <p:cNvCxnSpPr>
            <a:cxnSpLocks noChangeShapeType="1"/>
          </p:cNvCxnSpPr>
          <p:nvPr/>
        </p:nvCxnSpPr>
        <p:spPr bwMode="auto">
          <a:xfrm flipH="1" flipV="1">
            <a:off x="7620000" y="4724400"/>
            <a:ext cx="700088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72" name="TextBox 30"/>
          <p:cNvSpPr txBox="1">
            <a:spLocks noChangeArrowheads="1"/>
          </p:cNvSpPr>
          <p:nvPr/>
        </p:nvSpPr>
        <p:spPr bwMode="auto">
          <a:xfrm>
            <a:off x="304800" y="304800"/>
            <a:ext cx="60293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FFFF00"/>
                </a:solidFill>
                <a:latin typeface="Calibri" pitchFamily="34" charset="0"/>
              </a:rPr>
              <a:t>Work Queue System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1000" y="3733800"/>
            <a:ext cx="2743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Work Queue Library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81000" y="2819400"/>
            <a:ext cx="2743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Work Queue Program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 / Python / Perl</a:t>
            </a:r>
          </a:p>
        </p:txBody>
      </p:sp>
      <p:sp>
        <p:nvSpPr>
          <p:cNvPr id="31772" name="TextBox 28"/>
          <p:cNvSpPr txBox="1">
            <a:spLocks noChangeArrowheads="1"/>
          </p:cNvSpPr>
          <p:nvPr/>
        </p:nvSpPr>
        <p:spPr bwMode="auto">
          <a:xfrm>
            <a:off x="5943600" y="6096000"/>
            <a:ext cx="249872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cache recently used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  <p:bldP spid="31755" grpId="0" animBg="1"/>
      <p:bldP spid="31757" grpId="0" animBg="1"/>
      <p:bldP spid="31759" grpId="0" animBg="1"/>
      <p:bldP spid="3177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Run One Task in Python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572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from work_queue import *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queue = </a:t>
            </a: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WorkQueue</a:t>
            </a:r>
            <a:r>
              <a:rPr lang="en-US" sz="1600" b="1" smtClean="0">
                <a:latin typeface="Lucida Console" pitchFamily="49" charset="0"/>
              </a:rPr>
              <a:t>( port = 0 )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queue.specify_name</a:t>
            </a:r>
            <a:r>
              <a:rPr lang="en-US" sz="1600" b="1" smtClean="0">
                <a:latin typeface="Lucida Console" pitchFamily="49" charset="0"/>
              </a:rPr>
              <a:t>( “myproject” );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task = </a:t>
            </a: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Task</a:t>
            </a:r>
            <a:r>
              <a:rPr lang="en-US" sz="1600" b="1" smtClean="0">
                <a:latin typeface="Lucida Console" pitchFamily="49" charset="0"/>
              </a:rPr>
              <a:t>(“sim.exe –p 50 in.dat &gt;out.txt”)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solidFill>
                <a:schemeClr val="accent2"/>
              </a:solidFill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solidFill>
                  <a:srgbClr val="F53819"/>
                </a:solidFill>
                <a:latin typeface="Lucida Console" pitchFamily="49" charset="0"/>
              </a:rPr>
              <a:t>### Missing: Specify files needed by the task.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solidFill>
                <a:srgbClr val="F53819"/>
              </a:solidFill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queue.</a:t>
            </a: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submit( task )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While not </a:t>
            </a: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queue.empty</a:t>
            </a:r>
            <a:r>
              <a:rPr lang="en-US" sz="1600" b="1" smtClean="0">
                <a:latin typeface="Lucida Console" pitchFamily="49" charset="0"/>
              </a:rPr>
              <a:t>():</a:t>
            </a: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	task = </a:t>
            </a: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queue.wait</a:t>
            </a:r>
            <a:r>
              <a:rPr lang="en-US" sz="1600" b="1" smtClean="0">
                <a:latin typeface="Lucida Console" pitchFamily="49" charset="0"/>
              </a:rPr>
              <a:t>(60)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 idx="4294967295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Run One Task in Perl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51816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use work_queue;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$queue = </a:t>
            </a: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work_queue_create</a:t>
            </a:r>
            <a:r>
              <a:rPr lang="en-US" sz="1600" b="1" smtClean="0">
                <a:latin typeface="Lucida Console" pitchFamily="49" charset="0"/>
              </a:rPr>
              <a:t>( 0 );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work_queue_specify_name</a:t>
            </a:r>
            <a:r>
              <a:rPr lang="en-US" sz="1600" b="1" smtClean="0">
                <a:latin typeface="Lucida Console" pitchFamily="49" charset="0"/>
              </a:rPr>
              <a:t>( “myproject” );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$task = </a:t>
            </a: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work_queue_task_create</a:t>
            </a:r>
            <a:r>
              <a:rPr lang="en-US" sz="1600" b="1" smtClean="0">
                <a:latin typeface="Lucida Console" pitchFamily="49" charset="0"/>
              </a:rPr>
              <a:t>(“sim.exe –p 50 in.dat &gt;out.txt”);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solidFill>
                  <a:srgbClr val="F53819"/>
                </a:solidFill>
                <a:latin typeface="Lucida Console" pitchFamily="49" charset="0"/>
              </a:rPr>
              <a:t>### Missing: Specify files needed by the task.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solidFill>
                <a:srgbClr val="F53819"/>
              </a:solidFill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work_queue_submit</a:t>
            </a:r>
            <a:r>
              <a:rPr lang="en-US" sz="1600" b="1" smtClean="0">
                <a:latin typeface="Lucida Console" pitchFamily="49" charset="0"/>
              </a:rPr>
              <a:t>( $queue, $task );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while(!</a:t>
            </a: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work_queue_empty</a:t>
            </a:r>
            <a:r>
              <a:rPr lang="en-US" sz="1600" b="1" smtClean="0">
                <a:latin typeface="Lucida Console" pitchFamily="49" charset="0"/>
              </a:rPr>
              <a:t>($queue)) {</a:t>
            </a: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	$task = </a:t>
            </a: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work_queue_wait</a:t>
            </a:r>
            <a:r>
              <a:rPr lang="en-US" sz="1600" b="1" smtClean="0">
                <a:latin typeface="Lucida Console" pitchFamily="49" charset="0"/>
              </a:rPr>
              <a:t>( $queue, 60 );</a:t>
            </a: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	if($task) </a:t>
            </a: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work_queue_task_delete</a:t>
            </a:r>
            <a:r>
              <a:rPr lang="en-US" sz="1600" b="1" smtClean="0">
                <a:latin typeface="Lucida Console" pitchFamily="49" charset="0"/>
              </a:rPr>
              <a:t>( $task );</a:t>
            </a: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Run One Task in C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4294967295"/>
          </p:nvPr>
        </p:nvSpPr>
        <p:spPr>
          <a:xfrm>
            <a:off x="457200" y="914400"/>
            <a:ext cx="8229600" cy="56388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#include “work_queue.h”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struct work_queue *queue;</a:t>
            </a: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struct work_queue_task *task;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queue = </a:t>
            </a: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work_queue_create</a:t>
            </a:r>
            <a:r>
              <a:rPr lang="en-US" sz="1600" b="1" smtClean="0">
                <a:latin typeface="Lucida Console" pitchFamily="49" charset="0"/>
              </a:rPr>
              <a:t>( 0 );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solidFill>
                <a:srgbClr val="FFFF00"/>
              </a:solidFill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work_queue_specify_name</a:t>
            </a:r>
            <a:r>
              <a:rPr lang="en-US" sz="1600" b="1" smtClean="0">
                <a:latin typeface="Lucida Console" pitchFamily="49" charset="0"/>
              </a:rPr>
              <a:t>( “myproject” );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task = </a:t>
            </a: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work_queue_task_create</a:t>
            </a:r>
            <a:r>
              <a:rPr lang="en-US" sz="1600" b="1" smtClean="0">
                <a:latin typeface="Lucida Console" pitchFamily="49" charset="0"/>
              </a:rPr>
              <a:t>(“sim.exe –p 50 in.dat &gt;out.txt”);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/// Missing: Specify files needed by the task.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work_queue_submit</a:t>
            </a:r>
            <a:r>
              <a:rPr lang="en-US" sz="1600" b="1" smtClean="0">
                <a:latin typeface="Lucida Console" pitchFamily="49" charset="0"/>
              </a:rPr>
              <a:t>( queue, task );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while(!</a:t>
            </a: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work_queue_empty</a:t>
            </a:r>
            <a:r>
              <a:rPr lang="en-US" sz="1600" b="1" smtClean="0">
                <a:latin typeface="Lucida Console" pitchFamily="49" charset="0"/>
              </a:rPr>
              <a:t>(queue)) {</a:t>
            </a: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	task = </a:t>
            </a: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work_queue_wait</a:t>
            </a:r>
            <a:r>
              <a:rPr lang="en-US" sz="1600" b="1" smtClean="0">
                <a:latin typeface="Lucida Console" pitchFamily="49" charset="0"/>
              </a:rPr>
              <a:t>( queue, 60 );</a:t>
            </a: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	if(task) </a:t>
            </a: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work_queue_task_delete</a:t>
            </a:r>
            <a:r>
              <a:rPr lang="en-US" sz="1600" b="1" smtClean="0">
                <a:latin typeface="Lucida Console" pitchFamily="49" charset="0"/>
              </a:rPr>
              <a:t>( task );</a:t>
            </a: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 idx="4294967295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Python: Specify Files for a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2971800"/>
            <a:ext cx="6400800" cy="37338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z="1600" b="1" smtClean="0">
              <a:solidFill>
                <a:srgbClr val="FFFF00"/>
              </a:solidFill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task.specify_file</a:t>
            </a:r>
            <a:r>
              <a:rPr lang="en-US" sz="1600" b="1" smtClean="0">
                <a:latin typeface="Lucida Console" pitchFamily="49" charset="0"/>
              </a:rPr>
              <a:t>( “in.dat”, ”in.dat”,</a:t>
            </a: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           WORK_QUEUE_INPUT, cache = False )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task.specify_file</a:t>
            </a:r>
            <a:r>
              <a:rPr lang="en-US" sz="1600" b="1" smtClean="0">
                <a:latin typeface="Lucida Console" pitchFamily="49" charset="0"/>
              </a:rPr>
              <a:t>( “calib.dat”, ”calib.dat”,</a:t>
            </a: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           WORK_QUEUE_INPUT, cache = False )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task.specify_file</a:t>
            </a:r>
            <a:r>
              <a:rPr lang="en-US" sz="1600" b="1" smtClean="0">
                <a:latin typeface="Lucida Console" pitchFamily="49" charset="0"/>
              </a:rPr>
              <a:t>( “out.txt”, ”out.txt”,</a:t>
            </a: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           WORK_QUEUE_OUTPUT, cache = False )</a:t>
            </a:r>
          </a:p>
          <a:p>
            <a:pPr eaLnBrk="1" hangingPunct="1"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task.specify_file</a:t>
            </a:r>
            <a:r>
              <a:rPr lang="en-US" sz="1600" b="1" smtClean="0">
                <a:latin typeface="Lucida Console" pitchFamily="49" charset="0"/>
              </a:rPr>
              <a:t>( “sim.exe”, ”sim.exe”,</a:t>
            </a:r>
          </a:p>
          <a:p>
            <a:pPr eaLnBrk="1" hangingPunct="1"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            WORK_QUEUE_INPUT, cache = True )</a:t>
            </a:r>
          </a:p>
        </p:txBody>
      </p:sp>
      <p:sp>
        <p:nvSpPr>
          <p:cNvPr id="4" name="Oval 3"/>
          <p:cNvSpPr/>
          <p:nvPr/>
        </p:nvSpPr>
        <p:spPr>
          <a:xfrm>
            <a:off x="3886200" y="1295400"/>
            <a:ext cx="1295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sim.exe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1828800"/>
            <a:ext cx="1066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in.dat</a:t>
            </a:r>
          </a:p>
        </p:txBody>
      </p:sp>
      <p:cxnSp>
        <p:nvCxnSpPr>
          <p:cNvPr id="7" name="Straight Arrow Connector 6"/>
          <p:cNvCxnSpPr>
            <a:stCxn id="5" idx="3"/>
            <a:endCxn id="4" idx="2"/>
          </p:cNvCxnSpPr>
          <p:nvPr/>
        </p:nvCxnSpPr>
        <p:spPr>
          <a:xfrm flipV="1">
            <a:off x="3352800" y="1714500"/>
            <a:ext cx="533400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286000" y="1066800"/>
            <a:ext cx="1066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calib.dat</a:t>
            </a:r>
          </a:p>
        </p:txBody>
      </p:sp>
      <p:cxnSp>
        <p:nvCxnSpPr>
          <p:cNvPr id="11" name="Straight Arrow Connector 10"/>
          <p:cNvCxnSpPr>
            <a:stCxn id="9" idx="3"/>
            <a:endCxn id="4" idx="2"/>
          </p:cNvCxnSpPr>
          <p:nvPr/>
        </p:nvCxnSpPr>
        <p:spPr>
          <a:xfrm>
            <a:off x="3352800" y="1371600"/>
            <a:ext cx="533400" cy="342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638800" y="14478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out.txt</a:t>
            </a:r>
          </a:p>
        </p:txBody>
      </p:sp>
      <p:cxnSp>
        <p:nvCxnSpPr>
          <p:cNvPr id="26" name="Straight Arrow Connector 25"/>
          <p:cNvCxnSpPr>
            <a:stCxn id="4" idx="6"/>
            <a:endCxn id="24" idx="1"/>
          </p:cNvCxnSpPr>
          <p:nvPr/>
        </p:nvCxnSpPr>
        <p:spPr>
          <a:xfrm>
            <a:off x="5181600" y="17145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4" name="TextBox 26"/>
          <p:cNvSpPr txBox="1">
            <a:spLocks noChangeArrowheads="1"/>
          </p:cNvSpPr>
          <p:nvPr/>
        </p:nvSpPr>
        <p:spPr bwMode="auto">
          <a:xfrm>
            <a:off x="2819400" y="2514600"/>
            <a:ext cx="36576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34" charset="0"/>
              </a:rPr>
              <a:t>sim.exe  in.dat  –p 50  &gt;  out.txt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 idx="4294967295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Perl: Specify Files for a Task</a:t>
            </a:r>
          </a:p>
        </p:txBody>
      </p:sp>
      <p:sp>
        <p:nvSpPr>
          <p:cNvPr id="4" name="Oval 3"/>
          <p:cNvSpPr/>
          <p:nvPr/>
        </p:nvSpPr>
        <p:spPr>
          <a:xfrm>
            <a:off x="3886200" y="1295400"/>
            <a:ext cx="1295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sim.exe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1828800"/>
            <a:ext cx="1066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in.dat</a:t>
            </a:r>
          </a:p>
        </p:txBody>
      </p:sp>
      <p:cxnSp>
        <p:nvCxnSpPr>
          <p:cNvPr id="7" name="Straight Arrow Connector 6"/>
          <p:cNvCxnSpPr>
            <a:stCxn id="5" idx="3"/>
            <a:endCxn id="4" idx="2"/>
          </p:cNvCxnSpPr>
          <p:nvPr/>
        </p:nvCxnSpPr>
        <p:spPr>
          <a:xfrm flipV="1">
            <a:off x="3352800" y="1714500"/>
            <a:ext cx="533400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286000" y="1066800"/>
            <a:ext cx="1066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calib.dat</a:t>
            </a:r>
          </a:p>
        </p:txBody>
      </p:sp>
      <p:cxnSp>
        <p:nvCxnSpPr>
          <p:cNvPr id="11" name="Straight Arrow Connector 10"/>
          <p:cNvCxnSpPr>
            <a:stCxn id="9" idx="3"/>
            <a:endCxn id="4" idx="2"/>
          </p:cNvCxnSpPr>
          <p:nvPr/>
        </p:nvCxnSpPr>
        <p:spPr>
          <a:xfrm>
            <a:off x="3352800" y="1371600"/>
            <a:ext cx="533400" cy="342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638800" y="14478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out.txt</a:t>
            </a:r>
          </a:p>
        </p:txBody>
      </p:sp>
      <p:cxnSp>
        <p:nvCxnSpPr>
          <p:cNvPr id="26" name="Straight Arrow Connector 25"/>
          <p:cNvCxnSpPr>
            <a:stCxn id="4" idx="6"/>
            <a:endCxn id="24" idx="1"/>
          </p:cNvCxnSpPr>
          <p:nvPr/>
        </p:nvCxnSpPr>
        <p:spPr>
          <a:xfrm>
            <a:off x="5181600" y="17145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7" name="TextBox 26"/>
          <p:cNvSpPr txBox="1">
            <a:spLocks noChangeArrowheads="1"/>
          </p:cNvSpPr>
          <p:nvPr/>
        </p:nvSpPr>
        <p:spPr bwMode="auto">
          <a:xfrm>
            <a:off x="2819400" y="2514600"/>
            <a:ext cx="36576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34" charset="0"/>
              </a:rPr>
              <a:t>sim.exe  in.dat  –p 50  &gt;  out.txt</a:t>
            </a:r>
          </a:p>
        </p:txBody>
      </p:sp>
      <p:sp>
        <p:nvSpPr>
          <p:cNvPr id="32778" name="Content Placeholder 2"/>
          <p:cNvSpPr>
            <a:spLocks/>
          </p:cNvSpPr>
          <p:nvPr/>
        </p:nvSpPr>
        <p:spPr bwMode="auto">
          <a:xfrm>
            <a:off x="838200" y="2971800"/>
            <a:ext cx="7543800" cy="3733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1600" b="1">
              <a:solidFill>
                <a:srgbClr val="FFFF00"/>
              </a:solidFill>
              <a:latin typeface="Lucida Console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1600" b="1">
                <a:solidFill>
                  <a:srgbClr val="FFFF00"/>
                </a:solidFill>
                <a:latin typeface="Lucida Console" pitchFamily="49" charset="0"/>
              </a:rPr>
              <a:t>work_queue_task_specify_file</a:t>
            </a:r>
            <a:r>
              <a:rPr lang="en-US" sz="1600" b="1">
                <a:latin typeface="Lucida Console" pitchFamily="49" charset="0"/>
              </a:rPr>
              <a:t>( $task,“in.dat”,”in.dat”,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1600" b="1">
                <a:latin typeface="Lucida Console" pitchFamily="49" charset="0"/>
              </a:rPr>
              <a:t>            $WORK_QUEUE_INPUT, $WORK_QUEUE_NOCACHE );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1600" b="1">
              <a:latin typeface="Lucida Console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1600" b="1">
                <a:solidFill>
                  <a:srgbClr val="FFFF00"/>
                </a:solidFill>
                <a:latin typeface="Lucida Console" pitchFamily="49" charset="0"/>
              </a:rPr>
              <a:t>work_queue_task_specify_file</a:t>
            </a:r>
            <a:r>
              <a:rPr lang="en-US" sz="1600" b="1">
                <a:latin typeface="Lucida Console" pitchFamily="49" charset="0"/>
              </a:rPr>
              <a:t>( $task,“calib.dat”,”calib.dat”,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1600" b="1">
                <a:latin typeface="Lucida Console" pitchFamily="49" charset="0"/>
              </a:rPr>
              <a:t>           $WORK_QUEUE_INPUT, $WORK_QUEUE_NOCACHE );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1600" b="1">
              <a:latin typeface="Lucida Console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1600" b="1">
                <a:solidFill>
                  <a:srgbClr val="FFFF00"/>
                </a:solidFill>
                <a:latin typeface="Lucida Console" pitchFamily="49" charset="0"/>
              </a:rPr>
              <a:t>work_queue_task_specify_file</a:t>
            </a:r>
            <a:r>
              <a:rPr lang="en-US" sz="1600" b="1">
                <a:latin typeface="Lucida Console" pitchFamily="49" charset="0"/>
              </a:rPr>
              <a:t>( $task,“out.txt”,”out.txt”,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1600" b="1">
                <a:latin typeface="Lucida Console" pitchFamily="49" charset="0"/>
              </a:rPr>
              <a:t>           $WORK_QUEUE_OUTPUT, $WORK_QUEUE_NOCACHE );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1600" b="1">
              <a:latin typeface="Lucida Console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1600" b="1">
                <a:solidFill>
                  <a:srgbClr val="FFFF00"/>
                </a:solidFill>
                <a:latin typeface="Lucida Console" pitchFamily="49" charset="0"/>
              </a:rPr>
              <a:t>work_queue_task_specify_file</a:t>
            </a:r>
            <a:r>
              <a:rPr lang="en-US" sz="1600" b="1">
                <a:latin typeface="Lucida Console" pitchFamily="49" charset="0"/>
              </a:rPr>
              <a:t>( $task,“sim.exe”,”sim.exe”,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1600" b="1">
                <a:latin typeface="Lucida Console" pitchFamily="49" charset="0"/>
              </a:rPr>
              <a:t>            $WORK_QUEUE_INPUT, $WORK_QUEUE_CACHE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creenshot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Go to: http://nd.edu/~ccl</a:t>
            </a:r>
            <a:endParaRPr lang="en-US" sz="3300" b="1" smtClean="0"/>
          </a:p>
        </p:txBody>
      </p:sp>
      <p:sp>
        <p:nvSpPr>
          <p:cNvPr id="4" name="Oval 3"/>
          <p:cNvSpPr/>
          <p:nvPr/>
        </p:nvSpPr>
        <p:spPr>
          <a:xfrm>
            <a:off x="2590800" y="3352800"/>
            <a:ext cx="23622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Click “Lecture and Tutorial for Applied CI Concepts Class”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 idx="4294967295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mtClean="0"/>
              <a:t>C: Specify Files for a Task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>
          <a:xfrm>
            <a:off x="762000" y="2971800"/>
            <a:ext cx="7696200" cy="3733800"/>
          </a:xfrm>
          <a:solidFill>
            <a:schemeClr val="bg1"/>
          </a:solidFill>
        </p:spPr>
        <p:txBody>
          <a:bodyPr/>
          <a:lstStyle/>
          <a:p>
            <a:pPr>
              <a:buFont typeface="Arial" charset="0"/>
              <a:buNone/>
            </a:pPr>
            <a:endParaRPr lang="en-US" sz="1600" b="1" smtClean="0">
              <a:solidFill>
                <a:srgbClr val="FFFF00"/>
              </a:solidFill>
              <a:latin typeface="Lucida Console" pitchFamily="49" charset="0"/>
            </a:endParaRPr>
          </a:p>
          <a:p>
            <a:pPr>
              <a:buFont typeface="Arial" charset="0"/>
              <a:buNone/>
            </a:pP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work_queue_task_specify_file</a:t>
            </a:r>
            <a:r>
              <a:rPr lang="en-US" sz="1600" b="1" smtClean="0">
                <a:latin typeface="Lucida Console" pitchFamily="49" charset="0"/>
              </a:rPr>
              <a:t>( task,“in.dat”,”in.dat”,</a:t>
            </a:r>
          </a:p>
          <a:p>
            <a:pPr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            WORK_QUEUE_INPUT, WORK_QUEUE_NOCACHE );</a:t>
            </a:r>
          </a:p>
          <a:p>
            <a:pPr>
              <a:buFont typeface="Arial" charset="0"/>
              <a:buNone/>
            </a:pPr>
            <a:endParaRPr lang="en-US" sz="1600" b="1" smtClean="0">
              <a:solidFill>
                <a:srgbClr val="FFFF00"/>
              </a:solidFill>
              <a:latin typeface="Lucida Console" pitchFamily="49" charset="0"/>
            </a:endParaRPr>
          </a:p>
          <a:p>
            <a:pPr>
              <a:buFont typeface="Arial" charset="0"/>
              <a:buNone/>
            </a:pP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work_queue_task_specify_file</a:t>
            </a:r>
            <a:r>
              <a:rPr lang="en-US" sz="1600" b="1" smtClean="0">
                <a:latin typeface="Lucida Console" pitchFamily="49" charset="0"/>
              </a:rPr>
              <a:t>( task,“calib.dat”,”calib.dat”,</a:t>
            </a:r>
          </a:p>
          <a:p>
            <a:pPr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           WORK_QUEUE_INPUT, WORK_QUEUE_CACHE );</a:t>
            </a:r>
          </a:p>
          <a:p>
            <a:pPr>
              <a:buFont typeface="Arial" charset="0"/>
              <a:buNone/>
            </a:pPr>
            <a:endParaRPr lang="en-US" sz="1600" b="1" smtClean="0">
              <a:solidFill>
                <a:srgbClr val="FFFF00"/>
              </a:solidFill>
              <a:latin typeface="Lucida Console" pitchFamily="49" charset="0"/>
            </a:endParaRPr>
          </a:p>
          <a:p>
            <a:pPr>
              <a:buFont typeface="Arial" charset="0"/>
              <a:buNone/>
            </a:pP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work_queue_task_specify_file</a:t>
            </a:r>
            <a:r>
              <a:rPr lang="en-US" sz="1600" b="1" smtClean="0">
                <a:latin typeface="Lucida Console" pitchFamily="49" charset="0"/>
              </a:rPr>
              <a:t>( task,“out.txt”,”out.txt”,</a:t>
            </a:r>
          </a:p>
          <a:p>
            <a:pPr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           WORK_QUEUE_OUTPUT, WORK_QUEUE_NOCACHE );</a:t>
            </a:r>
          </a:p>
          <a:p>
            <a:pPr>
              <a:buFont typeface="Arial" charset="0"/>
              <a:buNone/>
            </a:pPr>
            <a:endParaRPr lang="en-US" sz="1600" b="1" smtClean="0">
              <a:latin typeface="Lucida Console" pitchFamily="49" charset="0"/>
            </a:endParaRPr>
          </a:p>
          <a:p>
            <a:pPr>
              <a:buFont typeface="Arial" charset="0"/>
              <a:buNone/>
            </a:pPr>
            <a:r>
              <a:rPr lang="en-US" sz="1600" b="1" smtClean="0">
                <a:solidFill>
                  <a:srgbClr val="FFFF00"/>
                </a:solidFill>
                <a:latin typeface="Lucida Console" pitchFamily="49" charset="0"/>
              </a:rPr>
              <a:t>work_queue_task_specify_file</a:t>
            </a:r>
            <a:r>
              <a:rPr lang="en-US" sz="1600" b="1" smtClean="0">
                <a:latin typeface="Lucida Console" pitchFamily="49" charset="0"/>
              </a:rPr>
              <a:t>( task,“sim.exe”,”sim.exe”,</a:t>
            </a:r>
          </a:p>
          <a:p>
            <a:pPr>
              <a:buFont typeface="Arial" charset="0"/>
              <a:buNone/>
            </a:pPr>
            <a:r>
              <a:rPr lang="en-US" sz="1600" b="1" smtClean="0">
                <a:latin typeface="Lucida Console" pitchFamily="49" charset="0"/>
              </a:rPr>
              <a:t>            WORK_QUEUE_INPUT, WORK_QUEUE_CACHE );</a:t>
            </a:r>
          </a:p>
        </p:txBody>
      </p:sp>
      <p:sp>
        <p:nvSpPr>
          <p:cNvPr id="4" name="Oval 3"/>
          <p:cNvSpPr/>
          <p:nvPr/>
        </p:nvSpPr>
        <p:spPr>
          <a:xfrm>
            <a:off x="3886200" y="1295400"/>
            <a:ext cx="1295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sim.exe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1828800"/>
            <a:ext cx="1066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in.dat</a:t>
            </a:r>
          </a:p>
        </p:txBody>
      </p:sp>
      <p:cxnSp>
        <p:nvCxnSpPr>
          <p:cNvPr id="7" name="Straight Arrow Connector 6"/>
          <p:cNvCxnSpPr>
            <a:stCxn id="5" idx="3"/>
            <a:endCxn id="4" idx="2"/>
          </p:cNvCxnSpPr>
          <p:nvPr/>
        </p:nvCxnSpPr>
        <p:spPr>
          <a:xfrm flipV="1">
            <a:off x="3352800" y="1714500"/>
            <a:ext cx="533400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286000" y="1066800"/>
            <a:ext cx="1066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calib.dat</a:t>
            </a:r>
          </a:p>
        </p:txBody>
      </p:sp>
      <p:cxnSp>
        <p:nvCxnSpPr>
          <p:cNvPr id="11" name="Straight Arrow Connector 10"/>
          <p:cNvCxnSpPr>
            <a:stCxn id="9" idx="3"/>
            <a:endCxn id="4" idx="2"/>
          </p:cNvCxnSpPr>
          <p:nvPr/>
        </p:nvCxnSpPr>
        <p:spPr>
          <a:xfrm>
            <a:off x="3352800" y="1371600"/>
            <a:ext cx="533400" cy="342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638800" y="14478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out.txt</a:t>
            </a:r>
          </a:p>
        </p:txBody>
      </p:sp>
      <p:cxnSp>
        <p:nvCxnSpPr>
          <p:cNvPr id="26" name="Straight Arrow Connector 25"/>
          <p:cNvCxnSpPr>
            <a:stCxn id="4" idx="6"/>
            <a:endCxn id="24" idx="1"/>
          </p:cNvCxnSpPr>
          <p:nvPr/>
        </p:nvCxnSpPr>
        <p:spPr>
          <a:xfrm>
            <a:off x="5181600" y="17145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2" name="TextBox 26"/>
          <p:cNvSpPr txBox="1">
            <a:spLocks noChangeArrowheads="1"/>
          </p:cNvSpPr>
          <p:nvPr/>
        </p:nvSpPr>
        <p:spPr bwMode="auto">
          <a:xfrm>
            <a:off x="2819400" y="2514600"/>
            <a:ext cx="3657600" cy="3698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34" charset="0"/>
              </a:rPr>
              <a:t>sim.exe in.dat –p 50 &gt; out.txt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5908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You must state</a:t>
            </a:r>
            <a:br>
              <a:rPr lang="en-US" dirty="0" smtClean="0"/>
            </a:br>
            <a:r>
              <a:rPr lang="en-US" dirty="0" smtClean="0"/>
              <a:t>all the files</a:t>
            </a:r>
            <a:br>
              <a:rPr lang="en-US" dirty="0" smtClean="0"/>
            </a:br>
            <a:r>
              <a:rPr lang="en-US" dirty="0" smtClean="0"/>
              <a:t>needed by the command.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7315200" y="1600200"/>
            <a:ext cx="1066800" cy="990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6781800" y="4572000"/>
            <a:ext cx="1066800" cy="990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5867400" y="762000"/>
            <a:ext cx="1066800" cy="990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2209800" y="685800"/>
            <a:ext cx="1066800" cy="990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5-Point Star 7"/>
          <p:cNvSpPr/>
          <p:nvPr/>
        </p:nvSpPr>
        <p:spPr>
          <a:xfrm>
            <a:off x="914400" y="1600200"/>
            <a:ext cx="1066800" cy="990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1600200" y="4572000"/>
            <a:ext cx="1066800" cy="990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5-Point Star 9"/>
          <p:cNvSpPr/>
          <p:nvPr/>
        </p:nvSpPr>
        <p:spPr>
          <a:xfrm>
            <a:off x="3505200" y="5029200"/>
            <a:ext cx="1066800" cy="990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5-Point Star 10"/>
          <p:cNvSpPr/>
          <p:nvPr/>
        </p:nvSpPr>
        <p:spPr>
          <a:xfrm>
            <a:off x="685800" y="2895600"/>
            <a:ext cx="1066800" cy="990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5-Point Star 11"/>
          <p:cNvSpPr/>
          <p:nvPr/>
        </p:nvSpPr>
        <p:spPr>
          <a:xfrm>
            <a:off x="7620000" y="2895600"/>
            <a:ext cx="1066800" cy="990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5-Point Star 12"/>
          <p:cNvSpPr/>
          <p:nvPr/>
        </p:nvSpPr>
        <p:spPr>
          <a:xfrm>
            <a:off x="4038600" y="685800"/>
            <a:ext cx="1066800" cy="990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5-Point Star 13"/>
          <p:cNvSpPr/>
          <p:nvPr/>
        </p:nvSpPr>
        <p:spPr>
          <a:xfrm>
            <a:off x="4953000" y="5029200"/>
            <a:ext cx="1066800" cy="990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Start workers for your </a:t>
            </a:r>
            <a:br>
              <a:rPr lang="en-US" sz="4000" smtClean="0"/>
            </a:br>
            <a:r>
              <a:rPr lang="en-US" sz="4000" smtClean="0"/>
              <a:t>Work Queue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5240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Start one local worker: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solidFill>
                  <a:srgbClr val="FFFF00"/>
                </a:solidFill>
              </a:rPr>
              <a:t>work_queue_worker</a:t>
            </a:r>
            <a:r>
              <a:rPr lang="en-US" sz="2800" smtClean="0"/>
              <a:t>  -a -N myproject</a:t>
            </a:r>
          </a:p>
          <a:p>
            <a:pPr eaLnBrk="1" hangingPunct="1">
              <a:lnSpc>
                <a:spcPct val="50000"/>
              </a:lnSpc>
              <a:buFont typeface="Arial" charset="0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Submit workers to Torque: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>
                <a:solidFill>
                  <a:srgbClr val="FFFF00"/>
                </a:solidFill>
              </a:rPr>
              <a:t>torque</a:t>
            </a:r>
            <a:r>
              <a:rPr lang="en-US" sz="2800" smtClean="0"/>
              <a:t>_submit_workers  -a –N myproject 25</a:t>
            </a:r>
          </a:p>
          <a:p>
            <a:pPr eaLnBrk="1" hangingPunct="1">
              <a:lnSpc>
                <a:spcPct val="50000"/>
              </a:lnSpc>
              <a:buFont typeface="Arial" charset="0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Submit workers to Condor: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>
                <a:solidFill>
                  <a:srgbClr val="FFFF00"/>
                </a:solidFill>
              </a:rPr>
              <a:t>condor</a:t>
            </a:r>
            <a:r>
              <a:rPr lang="en-US" sz="2800" smtClean="0"/>
              <a:t>_submit_workers  -a –N myproject 25</a:t>
            </a:r>
          </a:p>
          <a:p>
            <a:pPr eaLnBrk="1" hangingPunct="1">
              <a:lnSpc>
                <a:spcPct val="50000"/>
              </a:lnSpc>
              <a:buFont typeface="Arial" charset="0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Submit workers to SGE: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>
                <a:solidFill>
                  <a:srgbClr val="FFFF00"/>
                </a:solidFill>
              </a:rPr>
              <a:t>sge</a:t>
            </a:r>
            <a:r>
              <a:rPr lang="en-US" sz="2800" smtClean="0"/>
              <a:t>_submit_workers  -a –N myproject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895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Sample Applications</a:t>
            </a:r>
            <a:br>
              <a:rPr lang="en-US" dirty="0" smtClean="0"/>
            </a:br>
            <a:r>
              <a:rPr lang="en-US" dirty="0" smtClean="0"/>
              <a:t>of Work Queue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loud 33"/>
          <p:cNvSpPr/>
          <p:nvPr/>
        </p:nvSpPr>
        <p:spPr>
          <a:xfrm>
            <a:off x="174625" y="3810000"/>
            <a:ext cx="3733800" cy="1828800"/>
          </a:xfrm>
          <a:prstGeom prst="cloud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Genome Assembly</a:t>
            </a:r>
          </a:p>
        </p:txBody>
      </p:sp>
      <p:sp>
        <p:nvSpPr>
          <p:cNvPr id="37891" name="TextBox 3"/>
          <p:cNvSpPr txBox="1">
            <a:spLocks noChangeArrowheads="1"/>
          </p:cNvSpPr>
          <p:nvPr/>
        </p:nvSpPr>
        <p:spPr bwMode="auto">
          <a:xfrm>
            <a:off x="304800" y="5943600"/>
            <a:ext cx="8928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Christopher Moretti, Andrew Thrasher, Li Yu, Michael Olson, Scott Emrich, and Douglas Thain,</a:t>
            </a:r>
            <a:br>
              <a:rPr lang="en-US">
                <a:latin typeface="Calibri" pitchFamily="34" charset="0"/>
              </a:rPr>
            </a:br>
            <a:r>
              <a:rPr lang="en-US" b="1">
                <a:latin typeface="Calibri" pitchFamily="34" charset="0"/>
              </a:rPr>
              <a:t>A Framework for Scalable Genome Assembly on Clusters, Clouds, and Grids</a:t>
            </a:r>
            <a:r>
              <a:rPr lang="en-US">
                <a:latin typeface="Calibri" pitchFamily="34" charset="0"/>
              </a:rPr>
              <a:t>,</a:t>
            </a:r>
            <a:br>
              <a:rPr lang="en-US">
                <a:latin typeface="Calibri" pitchFamily="34" charset="0"/>
              </a:rPr>
            </a:br>
            <a:r>
              <a:rPr lang="en-US" i="1">
                <a:latin typeface="Calibri" pitchFamily="34" charset="0"/>
              </a:rPr>
              <a:t>IEEE Transactions on Parallel and Distributed Systems</a:t>
            </a:r>
            <a:r>
              <a:rPr lang="en-US">
                <a:latin typeface="Calibri" pitchFamily="34" charset="0"/>
              </a:rPr>
              <a:t>, </a:t>
            </a:r>
            <a:r>
              <a:rPr lang="en-US" b="1">
                <a:latin typeface="Calibri" pitchFamily="34" charset="0"/>
              </a:rPr>
              <a:t>2012</a:t>
            </a:r>
            <a:endParaRPr lang="en-US">
              <a:latin typeface="Calibri" pitchFamily="34" charset="0"/>
            </a:endParaRPr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728788"/>
            <a:ext cx="3705225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TextBox 5"/>
          <p:cNvSpPr txBox="1">
            <a:spLocks noChangeArrowheads="1"/>
          </p:cNvSpPr>
          <p:nvPr/>
        </p:nvSpPr>
        <p:spPr bwMode="auto">
          <a:xfrm>
            <a:off x="4953000" y="4237038"/>
            <a:ext cx="36576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Using WQ, we could assemble a human genome in 2.5 hours  on a collection of clusters, clouds, and grids with a speedup of </a:t>
            </a:r>
            <a:r>
              <a:rPr lang="en-US" sz="2000">
                <a:solidFill>
                  <a:srgbClr val="FFFF00"/>
                </a:solidFill>
                <a:latin typeface="Calibri" pitchFamily="34" charset="0"/>
              </a:rPr>
              <a:t>952X.</a:t>
            </a:r>
          </a:p>
          <a:p>
            <a:pPr algn="ctr"/>
            <a:endParaRPr lang="en-US" sz="2000">
              <a:latin typeface="Calibri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55625" y="22860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filter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master</a:t>
            </a:r>
          </a:p>
        </p:txBody>
      </p:sp>
      <p:sp>
        <p:nvSpPr>
          <p:cNvPr id="8" name="Oval 7"/>
          <p:cNvSpPr/>
          <p:nvPr/>
        </p:nvSpPr>
        <p:spPr>
          <a:xfrm>
            <a:off x="2003425" y="22860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align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master</a:t>
            </a:r>
          </a:p>
        </p:txBody>
      </p:sp>
      <p:sp>
        <p:nvSpPr>
          <p:cNvPr id="9" name="Oval 8"/>
          <p:cNvSpPr/>
          <p:nvPr/>
        </p:nvSpPr>
        <p:spPr>
          <a:xfrm>
            <a:off x="3451225" y="22860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Celera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/>
              <a:t>Consensus</a:t>
            </a:r>
          </a:p>
        </p:txBody>
      </p:sp>
      <p:sp>
        <p:nvSpPr>
          <p:cNvPr id="10" name="Oval 9"/>
          <p:cNvSpPr/>
          <p:nvPr/>
        </p:nvSpPr>
        <p:spPr>
          <a:xfrm>
            <a:off x="555625" y="4648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</a:t>
            </a:r>
          </a:p>
        </p:txBody>
      </p:sp>
      <p:sp>
        <p:nvSpPr>
          <p:cNvPr id="11" name="Oval 10"/>
          <p:cNvSpPr/>
          <p:nvPr/>
        </p:nvSpPr>
        <p:spPr>
          <a:xfrm>
            <a:off x="1165225" y="4191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</a:t>
            </a:r>
          </a:p>
        </p:txBody>
      </p:sp>
      <p:sp>
        <p:nvSpPr>
          <p:cNvPr id="15" name="Oval 14"/>
          <p:cNvSpPr/>
          <p:nvPr/>
        </p:nvSpPr>
        <p:spPr>
          <a:xfrm>
            <a:off x="1622425" y="4572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</a:t>
            </a:r>
          </a:p>
        </p:txBody>
      </p:sp>
      <p:sp>
        <p:nvSpPr>
          <p:cNvPr id="16" name="Oval 15"/>
          <p:cNvSpPr/>
          <p:nvPr/>
        </p:nvSpPr>
        <p:spPr>
          <a:xfrm>
            <a:off x="2155825" y="4724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</a:t>
            </a:r>
          </a:p>
        </p:txBody>
      </p:sp>
      <p:sp>
        <p:nvSpPr>
          <p:cNvPr id="17" name="Oval 16"/>
          <p:cNvSpPr/>
          <p:nvPr/>
        </p:nvSpPr>
        <p:spPr>
          <a:xfrm>
            <a:off x="2155825" y="4191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</a:t>
            </a:r>
          </a:p>
        </p:txBody>
      </p:sp>
      <p:sp>
        <p:nvSpPr>
          <p:cNvPr id="19" name="Oval 18"/>
          <p:cNvSpPr/>
          <p:nvPr/>
        </p:nvSpPr>
        <p:spPr>
          <a:xfrm>
            <a:off x="2765425" y="4419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</a:t>
            </a:r>
          </a:p>
        </p:txBody>
      </p:sp>
      <p:sp>
        <p:nvSpPr>
          <p:cNvPr id="21" name="Oval 20"/>
          <p:cNvSpPr/>
          <p:nvPr/>
        </p:nvSpPr>
        <p:spPr>
          <a:xfrm>
            <a:off x="1165225" y="4800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1622425" y="26670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070225" y="26670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9425" y="11430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Sequence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</p:txBody>
      </p:sp>
      <p:sp>
        <p:nvSpPr>
          <p:cNvPr id="28" name="Down Arrow 27"/>
          <p:cNvSpPr/>
          <p:nvPr/>
        </p:nvSpPr>
        <p:spPr>
          <a:xfrm>
            <a:off x="860425" y="17526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1393825" y="3429000"/>
            <a:ext cx="3810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1241425" y="3505200"/>
            <a:ext cx="1905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012825" y="3581400"/>
            <a:ext cx="762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631825" y="3429000"/>
            <a:ext cx="30480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2917825" y="3352800"/>
            <a:ext cx="3810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2613025" y="3429000"/>
            <a:ext cx="1905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2384425" y="3429000"/>
            <a:ext cx="762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1927225" y="3352800"/>
            <a:ext cx="30480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16" name="TextBox 58"/>
          <p:cNvSpPr txBox="1">
            <a:spLocks noChangeArrowheads="1"/>
          </p:cNvSpPr>
          <p:nvPr/>
        </p:nvSpPr>
        <p:spPr bwMode="auto">
          <a:xfrm>
            <a:off x="1927225" y="1828800"/>
            <a:ext cx="2720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Modified Celera Assembler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 idx="4294967295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Replica Exchange</a:t>
            </a:r>
          </a:p>
        </p:txBody>
      </p:sp>
      <p:pic>
        <p:nvPicPr>
          <p:cNvPr id="38914" name="Picture 2" descr="http://protomol.sourceforge.net/protomol.gif"/>
          <p:cNvPicPr>
            <a:picLocks noChangeAspect="1" noChangeArrowheads="1"/>
          </p:cNvPicPr>
          <p:nvPr/>
        </p:nvPicPr>
        <p:blipFill>
          <a:blip r:embed="rId2"/>
          <a:srcRect r="80000"/>
          <a:stretch>
            <a:fillRect/>
          </a:stretch>
        </p:blipFill>
        <p:spPr bwMode="auto">
          <a:xfrm>
            <a:off x="1524000" y="4038600"/>
            <a:ext cx="104775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8915" name="TextBox 17"/>
          <p:cNvSpPr txBox="1">
            <a:spLocks noChangeArrowheads="1"/>
          </p:cNvSpPr>
          <p:nvPr/>
        </p:nvSpPr>
        <p:spPr bwMode="auto">
          <a:xfrm>
            <a:off x="381000" y="4964113"/>
            <a:ext cx="766763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T=10K</a:t>
            </a:r>
          </a:p>
        </p:txBody>
      </p:sp>
      <p:sp>
        <p:nvSpPr>
          <p:cNvPr id="38916" name="TextBox 18"/>
          <p:cNvSpPr txBox="1">
            <a:spLocks noChangeArrowheads="1"/>
          </p:cNvSpPr>
          <p:nvPr/>
        </p:nvSpPr>
        <p:spPr bwMode="auto">
          <a:xfrm>
            <a:off x="1676400" y="4964113"/>
            <a:ext cx="766763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T=20K</a:t>
            </a:r>
          </a:p>
        </p:txBody>
      </p:sp>
      <p:sp>
        <p:nvSpPr>
          <p:cNvPr id="38917" name="TextBox 19"/>
          <p:cNvSpPr txBox="1">
            <a:spLocks noChangeArrowheads="1"/>
          </p:cNvSpPr>
          <p:nvPr/>
        </p:nvSpPr>
        <p:spPr bwMode="auto">
          <a:xfrm>
            <a:off x="2895600" y="4953000"/>
            <a:ext cx="766763" cy="369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T=30K</a:t>
            </a:r>
          </a:p>
        </p:txBody>
      </p:sp>
      <p:sp>
        <p:nvSpPr>
          <p:cNvPr id="38918" name="TextBox 20"/>
          <p:cNvSpPr txBox="1">
            <a:spLocks noChangeArrowheads="1"/>
          </p:cNvSpPr>
          <p:nvPr/>
        </p:nvSpPr>
        <p:spPr bwMode="auto">
          <a:xfrm>
            <a:off x="4114800" y="4953000"/>
            <a:ext cx="766763" cy="369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T=40K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85800" y="2133600"/>
            <a:ext cx="1981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Replica Exchange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85800" y="2667000"/>
            <a:ext cx="1981200" cy="533400"/>
          </a:xfrm>
          <a:prstGeom prst="round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Work Queue</a:t>
            </a:r>
          </a:p>
        </p:txBody>
      </p:sp>
      <p:cxnSp>
        <p:nvCxnSpPr>
          <p:cNvPr id="26" name="Straight Arrow Connector 25"/>
          <p:cNvCxnSpPr>
            <a:stCxn id="23" idx="2"/>
            <a:endCxn id="15" idx="0"/>
          </p:cNvCxnSpPr>
          <p:nvPr/>
        </p:nvCxnSpPr>
        <p:spPr>
          <a:xfrm>
            <a:off x="1676400" y="3200400"/>
            <a:ext cx="371475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2"/>
            <a:endCxn id="51" idx="0"/>
          </p:cNvCxnSpPr>
          <p:nvPr/>
        </p:nvCxnSpPr>
        <p:spPr>
          <a:xfrm flipH="1">
            <a:off x="828675" y="3200400"/>
            <a:ext cx="847725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3" idx="2"/>
            <a:endCxn id="53" idx="0"/>
          </p:cNvCxnSpPr>
          <p:nvPr/>
        </p:nvCxnSpPr>
        <p:spPr>
          <a:xfrm>
            <a:off x="1676400" y="3200400"/>
            <a:ext cx="1590675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3" idx="2"/>
            <a:endCxn id="54" idx="0"/>
          </p:cNvCxnSpPr>
          <p:nvPr/>
        </p:nvCxnSpPr>
        <p:spPr>
          <a:xfrm>
            <a:off x="1676400" y="3200400"/>
            <a:ext cx="2809875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5" name="TextBox 35"/>
          <p:cNvSpPr txBox="1">
            <a:spLocks noChangeArrowheads="1"/>
          </p:cNvSpPr>
          <p:nvPr/>
        </p:nvSpPr>
        <p:spPr bwMode="auto">
          <a:xfrm>
            <a:off x="3352800" y="1417638"/>
            <a:ext cx="50292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Calibri" pitchFamily="34" charset="0"/>
              </a:rPr>
              <a:t>Simplified Algorithm: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 Submit N short simulations at different  temps.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 Wait for all to complete.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 Select two simulations to swap.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 Continue all of the simulations.</a:t>
            </a:r>
          </a:p>
        </p:txBody>
      </p:sp>
      <p:sp>
        <p:nvSpPr>
          <p:cNvPr id="38926" name="TextBox 40"/>
          <p:cNvSpPr txBox="1">
            <a:spLocks noChangeArrowheads="1"/>
          </p:cNvSpPr>
          <p:nvPr/>
        </p:nvSpPr>
        <p:spPr bwMode="auto">
          <a:xfrm>
            <a:off x="76200" y="6162675"/>
            <a:ext cx="89201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Dinesh Rajan, Anthony Canino, Jesus A Izaguirre, and Douglas Thain,</a:t>
            </a:r>
            <a:br>
              <a:rPr lang="en-US">
                <a:latin typeface="Calibri" pitchFamily="34" charset="0"/>
              </a:rPr>
            </a:br>
            <a:r>
              <a:rPr lang="en-US" b="1">
                <a:latin typeface="Calibri" pitchFamily="34" charset="0"/>
              </a:rPr>
              <a:t>Converting A High Performance Application to an Elastic Cloud Application</a:t>
            </a:r>
            <a:r>
              <a:rPr lang="en-US">
                <a:latin typeface="Calibri" pitchFamily="34" charset="0"/>
              </a:rPr>
              <a:t>, Cloud Com 2011.</a:t>
            </a:r>
            <a:br>
              <a:rPr lang="en-US">
                <a:latin typeface="Calibri" pitchFamily="34" charset="0"/>
              </a:rPr>
            </a:br>
            <a:endParaRPr lang="en-US">
              <a:latin typeface="Calibri" pitchFamily="34" charset="0"/>
            </a:endParaRPr>
          </a:p>
        </p:txBody>
      </p:sp>
      <p:pic>
        <p:nvPicPr>
          <p:cNvPr id="38927" name="Picture 2" descr="http://protomol.sourceforge.net/protomol.gif"/>
          <p:cNvPicPr>
            <a:picLocks noChangeAspect="1" noChangeArrowheads="1"/>
          </p:cNvPicPr>
          <p:nvPr/>
        </p:nvPicPr>
        <p:blipFill>
          <a:blip r:embed="rId2"/>
          <a:srcRect r="80000"/>
          <a:stretch>
            <a:fillRect/>
          </a:stretch>
        </p:blipFill>
        <p:spPr bwMode="auto">
          <a:xfrm>
            <a:off x="304800" y="4038600"/>
            <a:ext cx="104775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8928" name="Picture 2" descr="http://protomol.sourceforge.net/protomol.gif"/>
          <p:cNvPicPr>
            <a:picLocks noChangeAspect="1" noChangeArrowheads="1"/>
          </p:cNvPicPr>
          <p:nvPr/>
        </p:nvPicPr>
        <p:blipFill>
          <a:blip r:embed="rId2"/>
          <a:srcRect r="80000"/>
          <a:stretch>
            <a:fillRect/>
          </a:stretch>
        </p:blipFill>
        <p:spPr bwMode="auto">
          <a:xfrm>
            <a:off x="2743200" y="4038600"/>
            <a:ext cx="104775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8929" name="Picture 2" descr="http://protomol.sourceforge.net/protomol.gif"/>
          <p:cNvPicPr>
            <a:picLocks noChangeAspect="1" noChangeArrowheads="1"/>
          </p:cNvPicPr>
          <p:nvPr/>
        </p:nvPicPr>
        <p:blipFill>
          <a:blip r:embed="rId2"/>
          <a:srcRect r="80000"/>
          <a:stretch>
            <a:fillRect/>
          </a:stretch>
        </p:blipFill>
        <p:spPr bwMode="auto">
          <a:xfrm>
            <a:off x="3962400" y="4038600"/>
            <a:ext cx="104775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89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200400"/>
            <a:ext cx="367347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Weighted Ensemble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31F2F39-6383-4B1E-9090-1A15DA8BEE5A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9939" name="Picture 2" descr="http://www.nd.edu/~dthain/awe/awe-networ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209800"/>
            <a:ext cx="4368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8" descr="http://protomol.sourceforge.net/mmp_vm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133600"/>
            <a:ext cx="3200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TextBox 13"/>
          <p:cNvSpPr txBox="1">
            <a:spLocks noChangeArrowheads="1"/>
          </p:cNvSpPr>
          <p:nvPr/>
        </p:nvSpPr>
        <p:spPr bwMode="auto">
          <a:xfrm>
            <a:off x="2066925" y="1371600"/>
            <a:ext cx="5400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Proteins fold into a number of distinctive states, each of which affects its function in the organism.</a:t>
            </a:r>
          </a:p>
        </p:txBody>
      </p:sp>
      <p:sp>
        <p:nvSpPr>
          <p:cNvPr id="39942" name="TextBox 14"/>
          <p:cNvSpPr txBox="1">
            <a:spLocks noChangeArrowheads="1"/>
          </p:cNvSpPr>
          <p:nvPr/>
        </p:nvSpPr>
        <p:spPr bwMode="auto">
          <a:xfrm>
            <a:off x="1838325" y="5715000"/>
            <a:ext cx="5400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How common is each state?</a:t>
            </a:r>
          </a:p>
          <a:p>
            <a:pPr algn="ctr"/>
            <a:r>
              <a:rPr lang="en-US">
                <a:latin typeface="Calibri" pitchFamily="34" charset="0"/>
              </a:rPr>
              <a:t>How does the protein transition between states?</a:t>
            </a:r>
          </a:p>
          <a:p>
            <a:pPr algn="ctr"/>
            <a:r>
              <a:rPr lang="en-US">
                <a:latin typeface="Calibri" pitchFamily="34" charset="0"/>
              </a:rPr>
              <a:t>How common are those transitions?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8AEE1F3-9F4D-4C1B-B4FD-00FD82F145A2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600200"/>
            <a:ext cx="84582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•"/>
              <a:defRPr/>
            </a:pPr>
            <a:r>
              <a:rPr lang="en-US" sz="3200">
                <a:effectLst>
                  <a:outerShdw blurRad="38100" dist="38100" dir="2700000" algn="tl">
                    <a:srgbClr val="1F497D"/>
                  </a:outerShdw>
                </a:effectLst>
                <a:latin typeface="Calibri" pitchFamily="34" charset="0"/>
              </a:rPr>
              <a:t>Simplified Algorithm: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>
                <a:solidFill>
                  <a:srgbClr val="FFFF00"/>
                </a:solidFill>
                <a:latin typeface="Calibri" pitchFamily="34" charset="0"/>
              </a:rPr>
              <a:t>Submit</a:t>
            </a:r>
            <a:r>
              <a:rPr lang="en-US" sz="2800">
                <a:effectLst>
                  <a:outerShdw blurRad="38100" dist="38100" dir="2700000" algn="tl">
                    <a:srgbClr val="1F497D"/>
                  </a:outerShdw>
                </a:effectLst>
                <a:latin typeface="Calibri" pitchFamily="34" charset="0"/>
              </a:rPr>
              <a:t> N short simulations in various states.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>
                <a:solidFill>
                  <a:srgbClr val="FFFF00"/>
                </a:solidFill>
                <a:latin typeface="Calibri" pitchFamily="34" charset="0"/>
              </a:rPr>
              <a:t>Wait</a:t>
            </a:r>
            <a:r>
              <a:rPr lang="en-US" sz="2800">
                <a:effectLst>
                  <a:outerShdw blurRad="38100" dist="38100" dir="2700000" algn="tl">
                    <a:srgbClr val="1F497D"/>
                  </a:outerShdw>
                </a:effectLst>
                <a:latin typeface="Calibri" pitchFamily="34" charset="0"/>
              </a:rPr>
              <a:t> for them to finish.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>
                <a:effectLst>
                  <a:outerShdw blurRad="38100" dist="38100" dir="2700000" algn="tl">
                    <a:srgbClr val="1F497D"/>
                  </a:outerShdw>
                </a:effectLst>
                <a:latin typeface="Calibri" pitchFamily="34" charset="0"/>
              </a:rPr>
              <a:t>When done, record all state transitions.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>
                <a:effectLst>
                  <a:outerShdw blurRad="38100" dist="38100" dir="2700000" algn="tl">
                    <a:srgbClr val="1F497D"/>
                  </a:outerShdw>
                </a:effectLst>
                <a:latin typeface="Calibri" pitchFamily="34" charset="0"/>
              </a:rPr>
              <a:t>If too many are in one state, redistribute them.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>
                <a:effectLst>
                  <a:outerShdw blurRad="38100" dist="38100" dir="2700000" algn="tl">
                    <a:srgbClr val="1F497D"/>
                  </a:outerShdw>
                </a:effectLst>
                <a:latin typeface="Calibri" pitchFamily="34" charset="0"/>
              </a:rPr>
              <a:t>Has enough data been collected?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>
                <a:effectLst>
                  <a:outerShdw blurRad="38100" dist="38100" dir="2700000" algn="tl">
                    <a:srgbClr val="1F497D"/>
                  </a:outerShdw>
                </a:effectLst>
                <a:latin typeface="Calibri" pitchFamily="34" charset="0"/>
              </a:rPr>
              <a:t>Yes : Stop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>
                <a:effectLst>
                  <a:outerShdw blurRad="38100" dist="38100" dir="2700000" algn="tl">
                    <a:srgbClr val="1F497D"/>
                  </a:outerShdw>
                </a:effectLst>
                <a:latin typeface="Calibri" pitchFamily="34" charset="0"/>
              </a:rPr>
              <a:t>No : Go back to the beginning.</a:t>
            </a:r>
          </a:p>
        </p:txBody>
      </p:sp>
      <p:sp>
        <p:nvSpPr>
          <p:cNvPr id="40963" name="Title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AWE Using Work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700" smtClean="0"/>
              <a:t>AWE on Clusters, Clouds, and Grids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8E6B6C6-64FC-4A84-9434-AFC397487480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41988" name="Picture 6" descr="http://www.nd.edu/~dthain/awe/timeli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19200"/>
            <a:ext cx="8839200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New Pathway Found!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36BFBD7-AA90-4F2D-8986-C375ACD4B374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29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43011" name="Picture 4" descr="http://www.nd.edu/~dthain/awe/ww-folding-pathwa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905000"/>
            <a:ext cx="5002213" cy="34829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43012" name="TextBox 5"/>
          <p:cNvSpPr txBox="1">
            <a:spLocks noChangeArrowheads="1"/>
          </p:cNvSpPr>
          <p:nvPr/>
        </p:nvSpPr>
        <p:spPr bwMode="auto">
          <a:xfrm>
            <a:off x="685800" y="57912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Joint work with computational biologists:</a:t>
            </a:r>
          </a:p>
          <a:p>
            <a:r>
              <a:rPr lang="en-US" b="1"/>
              <a:t>Folding Proteins at 500 ns/hour with Work Queue</a:t>
            </a:r>
            <a:r>
              <a:rPr lang="en-US" i="1"/>
              <a:t>,</a:t>
            </a:r>
            <a:r>
              <a:rPr lang="en-US"/>
              <a:t> </a:t>
            </a:r>
            <a:r>
              <a:rPr lang="en-US" i="1"/>
              <a:t>eScience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600" smtClean="0"/>
              <a:t>Recap: Makeflow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ounded Rectangle 67"/>
          <p:cNvSpPr/>
          <p:nvPr/>
        </p:nvSpPr>
        <p:spPr>
          <a:xfrm>
            <a:off x="2590800" y="4267200"/>
            <a:ext cx="2057400" cy="1981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Private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Cluster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800" y="4267200"/>
            <a:ext cx="2057400" cy="1981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Campus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Condor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Pool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876800" y="4191000"/>
            <a:ext cx="2057400" cy="1981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Public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Cloud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Provider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086600" y="4191000"/>
            <a:ext cx="2057400" cy="1981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Shared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SGE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Cluster</a:t>
            </a:r>
          </a:p>
        </p:txBody>
      </p:sp>
      <p:sp>
        <p:nvSpPr>
          <p:cNvPr id="44037" name="TextBox 30"/>
          <p:cNvSpPr txBox="1">
            <a:spLocks noChangeArrowheads="1"/>
          </p:cNvSpPr>
          <p:nvPr/>
        </p:nvSpPr>
        <p:spPr bwMode="auto">
          <a:xfrm>
            <a:off x="1379538" y="304800"/>
            <a:ext cx="63055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/>
              <a:t>Elastic Application Stack</a:t>
            </a:r>
          </a:p>
        </p:txBody>
      </p:sp>
      <p:sp>
        <p:nvSpPr>
          <p:cNvPr id="44038" name="Oval 31"/>
          <p:cNvSpPr>
            <a:spLocks noChangeArrowheads="1"/>
          </p:cNvSpPr>
          <p:nvPr/>
        </p:nvSpPr>
        <p:spPr bwMode="auto">
          <a:xfrm>
            <a:off x="8458200" y="4724400"/>
            <a:ext cx="533400" cy="5334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W</a:t>
            </a:r>
          </a:p>
        </p:txBody>
      </p:sp>
      <p:sp>
        <p:nvSpPr>
          <p:cNvPr id="44039" name="Oval 32"/>
          <p:cNvSpPr>
            <a:spLocks noChangeArrowheads="1"/>
          </p:cNvSpPr>
          <p:nvPr/>
        </p:nvSpPr>
        <p:spPr bwMode="auto">
          <a:xfrm>
            <a:off x="7772400" y="4191000"/>
            <a:ext cx="533400" cy="5334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W</a:t>
            </a:r>
          </a:p>
        </p:txBody>
      </p:sp>
      <p:sp>
        <p:nvSpPr>
          <p:cNvPr id="44040" name="Oval 38"/>
          <p:cNvSpPr>
            <a:spLocks noChangeArrowheads="1"/>
          </p:cNvSpPr>
          <p:nvPr/>
        </p:nvSpPr>
        <p:spPr bwMode="auto">
          <a:xfrm>
            <a:off x="7239000" y="5486400"/>
            <a:ext cx="533400" cy="5334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W</a:t>
            </a:r>
          </a:p>
        </p:txBody>
      </p:sp>
      <p:sp>
        <p:nvSpPr>
          <p:cNvPr id="44041" name="Oval 45"/>
          <p:cNvSpPr>
            <a:spLocks noChangeArrowheads="1"/>
          </p:cNvSpPr>
          <p:nvPr/>
        </p:nvSpPr>
        <p:spPr bwMode="auto">
          <a:xfrm>
            <a:off x="5029200" y="5486400"/>
            <a:ext cx="533400" cy="5334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W</a:t>
            </a:r>
          </a:p>
        </p:txBody>
      </p:sp>
      <p:sp>
        <p:nvSpPr>
          <p:cNvPr id="44042" name="Oval 46"/>
          <p:cNvSpPr>
            <a:spLocks noChangeArrowheads="1"/>
          </p:cNvSpPr>
          <p:nvPr/>
        </p:nvSpPr>
        <p:spPr bwMode="auto">
          <a:xfrm>
            <a:off x="2743200" y="5257800"/>
            <a:ext cx="533400" cy="5334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W</a:t>
            </a:r>
          </a:p>
        </p:txBody>
      </p:sp>
      <p:sp>
        <p:nvSpPr>
          <p:cNvPr id="44043" name="Oval 47"/>
          <p:cNvSpPr>
            <a:spLocks noChangeArrowheads="1"/>
          </p:cNvSpPr>
          <p:nvPr/>
        </p:nvSpPr>
        <p:spPr bwMode="auto">
          <a:xfrm>
            <a:off x="4038600" y="5334000"/>
            <a:ext cx="533400" cy="5334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W</a:t>
            </a:r>
          </a:p>
        </p:txBody>
      </p:sp>
      <p:sp>
        <p:nvSpPr>
          <p:cNvPr id="44044" name="Oval 52"/>
          <p:cNvSpPr>
            <a:spLocks noChangeArrowheads="1"/>
          </p:cNvSpPr>
          <p:nvPr/>
        </p:nvSpPr>
        <p:spPr bwMode="auto">
          <a:xfrm>
            <a:off x="381000" y="4495800"/>
            <a:ext cx="533400" cy="5334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W</a:t>
            </a:r>
          </a:p>
        </p:txBody>
      </p:sp>
      <p:sp>
        <p:nvSpPr>
          <p:cNvPr id="44045" name="Oval 53"/>
          <p:cNvSpPr>
            <a:spLocks noChangeArrowheads="1"/>
          </p:cNvSpPr>
          <p:nvPr/>
        </p:nvSpPr>
        <p:spPr bwMode="auto">
          <a:xfrm>
            <a:off x="685800" y="5562600"/>
            <a:ext cx="533400" cy="5334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W</a:t>
            </a:r>
          </a:p>
        </p:txBody>
      </p:sp>
      <p:sp>
        <p:nvSpPr>
          <p:cNvPr id="44046" name="Oval 54"/>
          <p:cNvSpPr>
            <a:spLocks noChangeArrowheads="1"/>
          </p:cNvSpPr>
          <p:nvPr/>
        </p:nvSpPr>
        <p:spPr bwMode="auto">
          <a:xfrm>
            <a:off x="1676400" y="4724400"/>
            <a:ext cx="533400" cy="5334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W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533400" y="2514600"/>
            <a:ext cx="8153400" cy="9144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tx1"/>
                </a:solidFill>
                <a:cs typeface="Arial" charset="0"/>
              </a:rPr>
              <a:t>Work Queue Library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609600" y="1524000"/>
            <a:ext cx="1905000" cy="9144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All-Pairs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2667000" y="1524000"/>
            <a:ext cx="1905000" cy="9144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</a:rPr>
              <a:t>Wavefront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724400" y="1524000"/>
            <a:ext cx="1905000" cy="9144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</a:rPr>
              <a:t>Makeflow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6781800" y="1524000"/>
            <a:ext cx="1905000" cy="914400"/>
          </a:xfrm>
          <a:prstGeom prst="roundRect">
            <a:avLst/>
          </a:prstGeom>
          <a:solidFill>
            <a:srgbClr val="3366FF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Custom</a:t>
            </a:r>
          </a:p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Apps</a:t>
            </a:r>
          </a:p>
        </p:txBody>
      </p:sp>
      <p:sp>
        <p:nvSpPr>
          <p:cNvPr id="7" name="Cloud 6"/>
          <p:cNvSpPr/>
          <p:nvPr/>
        </p:nvSpPr>
        <p:spPr>
          <a:xfrm>
            <a:off x="1524000" y="3276600"/>
            <a:ext cx="6248400" cy="1676400"/>
          </a:xfrm>
          <a:prstGeom prst="cloud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Thousands of Workers in a</a:t>
            </a: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Personal Cloud</a:t>
            </a:r>
          </a:p>
        </p:txBody>
      </p:sp>
      <p:sp>
        <p:nvSpPr>
          <p:cNvPr id="44053" name="Oval 45"/>
          <p:cNvSpPr>
            <a:spLocks noChangeArrowheads="1"/>
          </p:cNvSpPr>
          <p:nvPr/>
        </p:nvSpPr>
        <p:spPr bwMode="auto">
          <a:xfrm>
            <a:off x="6248400" y="4800600"/>
            <a:ext cx="533400" cy="5334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Steps: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Tutorial: Basic examples of how to write and use Work Queue on Future Grid.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Homework: Problems to work on this week.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2" descr="Screenshot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Title 1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Go to: http://nd.edu/~ccl</a:t>
            </a:r>
            <a:endParaRPr lang="en-US" sz="3300" b="1" smtClean="0"/>
          </a:p>
        </p:txBody>
      </p:sp>
      <p:sp>
        <p:nvSpPr>
          <p:cNvPr id="4" name="Oval 3"/>
          <p:cNvSpPr/>
          <p:nvPr/>
        </p:nvSpPr>
        <p:spPr>
          <a:xfrm>
            <a:off x="2590800" y="3352800"/>
            <a:ext cx="23622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Click “Lecture and Tutorial for Applied CI Concepts Class”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6589652-F96B-4EB3-A696-9DB49FBA336C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An Old Idea: Makefiles</a:t>
            </a:r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4648200" y="1447800"/>
            <a:ext cx="4114800" cy="441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latin typeface="Arial Unicode MS"/>
              </a:rPr>
              <a:t>part1 part2 part3: input.data split.py</a:t>
            </a:r>
          </a:p>
          <a:p>
            <a:r>
              <a:rPr lang="en-US" b="1">
                <a:latin typeface="Arial Unicode MS"/>
              </a:rPr>
              <a:t>     ./split.py input.data</a:t>
            </a:r>
          </a:p>
          <a:p>
            <a:endParaRPr lang="en-US" b="1">
              <a:latin typeface="Arial Unicode MS"/>
            </a:endParaRPr>
          </a:p>
          <a:p>
            <a:r>
              <a:rPr lang="en-US" b="1">
                <a:latin typeface="Arial Unicode MS"/>
              </a:rPr>
              <a:t>out1: part1 mysim.exe</a:t>
            </a:r>
          </a:p>
          <a:p>
            <a:r>
              <a:rPr lang="en-US" b="1">
                <a:latin typeface="Arial Unicode MS"/>
              </a:rPr>
              <a:t>    ./mysim.exe part1 &gt; out1</a:t>
            </a:r>
          </a:p>
          <a:p>
            <a:endParaRPr lang="en-US" b="1">
              <a:latin typeface="Arial Unicode MS"/>
            </a:endParaRPr>
          </a:p>
          <a:p>
            <a:r>
              <a:rPr lang="en-US" b="1">
                <a:latin typeface="Arial Unicode MS"/>
              </a:rPr>
              <a:t>out2: part2 mysim.exe</a:t>
            </a:r>
          </a:p>
          <a:p>
            <a:r>
              <a:rPr lang="en-US" b="1">
                <a:latin typeface="Arial Unicode MS"/>
              </a:rPr>
              <a:t>    ./mysim.exe part2 &gt; out2</a:t>
            </a:r>
          </a:p>
          <a:p>
            <a:endParaRPr lang="en-US" b="1">
              <a:latin typeface="Arial Unicode MS"/>
            </a:endParaRPr>
          </a:p>
          <a:p>
            <a:r>
              <a:rPr lang="en-US" b="1">
                <a:latin typeface="Arial Unicode MS"/>
              </a:rPr>
              <a:t>out3: part3 mysim.exe</a:t>
            </a:r>
          </a:p>
          <a:p>
            <a:r>
              <a:rPr lang="en-US" b="1">
                <a:latin typeface="Arial Unicode MS"/>
              </a:rPr>
              <a:t>    ./mysim.exe part3 &gt; out3</a:t>
            </a:r>
          </a:p>
          <a:p>
            <a:endParaRPr lang="en-US" b="1">
              <a:latin typeface="Arial Unicode MS"/>
            </a:endParaRPr>
          </a:p>
          <a:p>
            <a:r>
              <a:rPr lang="en-US" b="1">
                <a:latin typeface="Arial Unicode MS"/>
              </a:rPr>
              <a:t>result: out1 out2 out3 join.py</a:t>
            </a:r>
          </a:p>
          <a:p>
            <a:r>
              <a:rPr lang="en-US" b="1">
                <a:latin typeface="Arial Unicode MS"/>
              </a:rPr>
              <a:t>    ./join.py out1 out2 out3 &gt; result </a:t>
            </a:r>
          </a:p>
        </p:txBody>
      </p:sp>
      <p:pic>
        <p:nvPicPr>
          <p:cNvPr id="17412" name="Picture 4" descr="exam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324802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825D652-459C-49BD-A120-186349E138B5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Makeflow = Make + Workflow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47800" y="3979863"/>
            <a:ext cx="5867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/>
              <a:t>Makeflow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1447800" y="5046663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Local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971800" y="5046663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Condor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495800" y="5046663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Torque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019800" y="5046663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Work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Queue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2057400" y="3217863"/>
            <a:ext cx="9144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41" name="Content Placeholder 2"/>
          <p:cNvSpPr>
            <a:spLocks noGrp="1"/>
          </p:cNvSpPr>
          <p:nvPr>
            <p:ph idx="4294967295"/>
          </p:nvPr>
        </p:nvSpPr>
        <p:spPr>
          <a:xfrm>
            <a:off x="3352800" y="1752600"/>
            <a:ext cx="5334000" cy="2819400"/>
          </a:xfrm>
        </p:spPr>
        <p:txBody>
          <a:bodyPr/>
          <a:lstStyle/>
          <a:p>
            <a:pPr eaLnBrk="1" hangingPunct="1"/>
            <a:r>
              <a:rPr lang="en-US" sz="2000" smtClean="0"/>
              <a:t>Provides portability across batch systems.</a:t>
            </a:r>
          </a:p>
          <a:p>
            <a:pPr eaLnBrk="1" hangingPunct="1"/>
            <a:r>
              <a:rPr lang="en-US" sz="2000" smtClean="0"/>
              <a:t>Enable parallelism (but not too much!)</a:t>
            </a:r>
          </a:p>
          <a:p>
            <a:pPr eaLnBrk="1" hangingPunct="1"/>
            <a:r>
              <a:rPr lang="en-US" sz="2000" smtClean="0"/>
              <a:t>Fault tolerance at multiple scales.</a:t>
            </a:r>
          </a:p>
          <a:p>
            <a:pPr eaLnBrk="1" hangingPunct="1"/>
            <a:r>
              <a:rPr lang="en-US" sz="2000" smtClean="0"/>
              <a:t>Data and resource management.</a:t>
            </a:r>
          </a:p>
          <a:p>
            <a:pPr eaLnBrk="1" hangingPunct="1">
              <a:buFont typeface="Arial" charset="0"/>
              <a:buNone/>
            </a:pPr>
            <a:endParaRPr lang="en-US" sz="2000" smtClean="0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228600" y="5715000"/>
            <a:ext cx="8686800" cy="1143000"/>
          </a:xfrm>
          <a:prstGeom prst="rect">
            <a:avLst/>
          </a:prstGeom>
        </p:spPr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http://www.nd.edu/~ccl/software/makeflow</a:t>
            </a:r>
          </a:p>
        </p:txBody>
      </p:sp>
      <p:pic>
        <p:nvPicPr>
          <p:cNvPr id="18443" name="Picture 4" descr="exam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436688"/>
            <a:ext cx="1524000" cy="214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8194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Makeflow</a:t>
            </a:r>
            <a:r>
              <a:rPr lang="en-US" dirty="0" smtClean="0"/>
              <a:t> + Work Queue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ounded Rectangle 67"/>
          <p:cNvSpPr/>
          <p:nvPr/>
        </p:nvSpPr>
        <p:spPr>
          <a:xfrm>
            <a:off x="6096000" y="1676400"/>
            <a:ext cx="2057400" cy="1981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Private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Cluster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657600" y="3973513"/>
            <a:ext cx="2057400" cy="1981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Campus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Condor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Pool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6000" y="3973513"/>
            <a:ext cx="2057400" cy="1981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Public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Cloud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Provider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657600" y="1676400"/>
            <a:ext cx="2057400" cy="1981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FutureGrid</a:t>
            </a:r>
            <a:endParaRPr lang="en-US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Torque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Cluster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73188" y="46990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5588" y="48514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77988" y="50038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30388" y="51562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11188" y="2032000"/>
            <a:ext cx="2057400" cy="6858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Makefile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11188" y="3403600"/>
            <a:ext cx="2057400" cy="6858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Makeflow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0" idx="0"/>
          </p:cNvCxnSpPr>
          <p:nvPr/>
        </p:nvCxnSpPr>
        <p:spPr>
          <a:xfrm>
            <a:off x="1639888" y="27178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2" name="TextBox 63"/>
          <p:cNvSpPr txBox="1">
            <a:spLocks noChangeArrowheads="1"/>
          </p:cNvSpPr>
          <p:nvPr/>
        </p:nvSpPr>
        <p:spPr bwMode="auto">
          <a:xfrm>
            <a:off x="763588" y="5537200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Local Files and Programs</a:t>
            </a:r>
          </a:p>
        </p:txBody>
      </p:sp>
      <p:cxnSp>
        <p:nvCxnSpPr>
          <p:cNvPr id="66" name="Straight Arrow Connector 65"/>
          <p:cNvCxnSpPr>
            <a:stCxn id="21" idx="0"/>
            <a:endCxn id="20" idx="2"/>
          </p:cNvCxnSpPr>
          <p:nvPr/>
        </p:nvCxnSpPr>
        <p:spPr>
          <a:xfrm rot="5400000" flipH="1" flipV="1">
            <a:off x="1334294" y="4394994"/>
            <a:ext cx="609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4" name="TextBox 30"/>
          <p:cNvSpPr txBox="1">
            <a:spLocks noChangeArrowheads="1"/>
          </p:cNvSpPr>
          <p:nvPr/>
        </p:nvSpPr>
        <p:spPr bwMode="auto">
          <a:xfrm>
            <a:off x="1752600" y="304800"/>
            <a:ext cx="60388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FF00"/>
                </a:solidFill>
                <a:latin typeface="Calibri" pitchFamily="34" charset="0"/>
              </a:rPr>
              <a:t>Makeflow + Batch System</a:t>
            </a:r>
          </a:p>
        </p:txBody>
      </p:sp>
      <p:sp>
        <p:nvSpPr>
          <p:cNvPr id="56" name="Right Arrow 55"/>
          <p:cNvSpPr/>
          <p:nvPr/>
        </p:nvSpPr>
        <p:spPr>
          <a:xfrm rot="19763607">
            <a:off x="2295525" y="2705100"/>
            <a:ext cx="2057400" cy="682625"/>
          </a:xfrm>
          <a:prstGeom prst="rightArrow">
            <a:avLst>
              <a:gd name="adj1" fmla="val 50000"/>
              <a:gd name="adj2" fmla="val 59184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  <a:cs typeface="Arial" charset="0"/>
              </a:rPr>
              <a:t>makeflow –T torque</a:t>
            </a:r>
          </a:p>
        </p:txBody>
      </p:sp>
      <p:sp>
        <p:nvSpPr>
          <p:cNvPr id="59" name="Right Arrow 58"/>
          <p:cNvSpPr/>
          <p:nvPr/>
        </p:nvSpPr>
        <p:spPr>
          <a:xfrm rot="1772036">
            <a:off x="2290763" y="4171950"/>
            <a:ext cx="2133600" cy="682625"/>
          </a:xfrm>
          <a:prstGeom prst="rightArrow">
            <a:avLst>
              <a:gd name="adj1" fmla="val 50000"/>
              <a:gd name="adj2" fmla="val 59184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bg1"/>
                </a:solidFill>
              </a:rPr>
              <a:t>makeflow</a:t>
            </a:r>
            <a:r>
              <a:rPr lang="en-US" sz="1600" dirty="0">
                <a:solidFill>
                  <a:schemeClr val="bg1"/>
                </a:solidFill>
              </a:rPr>
              <a:t> –T condor</a:t>
            </a:r>
          </a:p>
        </p:txBody>
      </p:sp>
      <p:sp>
        <p:nvSpPr>
          <p:cNvPr id="60" name="Right Arrow 59"/>
          <p:cNvSpPr/>
          <p:nvPr/>
        </p:nvSpPr>
        <p:spPr>
          <a:xfrm rot="20636885">
            <a:off x="2819400" y="2895600"/>
            <a:ext cx="3733800" cy="650875"/>
          </a:xfrm>
          <a:prstGeom prst="rightArrow">
            <a:avLst>
              <a:gd name="adj1" fmla="val 50000"/>
              <a:gd name="adj2" fmla="val 59184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???</a:t>
            </a:r>
          </a:p>
        </p:txBody>
      </p:sp>
      <p:sp>
        <p:nvSpPr>
          <p:cNvPr id="61" name="Right Arrow 60"/>
          <p:cNvSpPr/>
          <p:nvPr/>
        </p:nvSpPr>
        <p:spPr>
          <a:xfrm rot="745624">
            <a:off x="2743200" y="3810000"/>
            <a:ext cx="3771900" cy="650875"/>
          </a:xfrm>
          <a:prstGeom prst="rightArrow">
            <a:avLst>
              <a:gd name="adj1" fmla="val 50000"/>
              <a:gd name="adj2" fmla="val 59184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9" grpId="0" animBg="1"/>
      <p:bldP spid="60" grpId="0" animBg="1"/>
      <p:bldP spid="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ounded Rectangle 67"/>
          <p:cNvSpPr/>
          <p:nvPr/>
        </p:nvSpPr>
        <p:spPr>
          <a:xfrm>
            <a:off x="3657600" y="1687513"/>
            <a:ext cx="2057400" cy="1981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FutureGrid</a:t>
            </a:r>
            <a:endParaRPr lang="en-US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Torque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Cluster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657600" y="3973513"/>
            <a:ext cx="2057400" cy="1981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Campus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Condor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Pool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6000" y="3973513"/>
            <a:ext cx="2057400" cy="1981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Public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Cloud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Provider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0" y="1676400"/>
            <a:ext cx="2057400" cy="1981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Private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Cluster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73188" y="46990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5588" y="48514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77988" y="50038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30388" y="51562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11188" y="2032000"/>
            <a:ext cx="2057400" cy="6858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Makefile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11188" y="3403600"/>
            <a:ext cx="2057400" cy="6858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Makeflow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1366044" y="3061494"/>
            <a:ext cx="685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6" name="TextBox 63"/>
          <p:cNvSpPr txBox="1">
            <a:spLocks noChangeArrowheads="1"/>
          </p:cNvSpPr>
          <p:nvPr/>
        </p:nvSpPr>
        <p:spPr bwMode="auto">
          <a:xfrm>
            <a:off x="763588" y="5537200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Local Files and Programs</a:t>
            </a:r>
          </a:p>
        </p:txBody>
      </p:sp>
      <p:cxnSp>
        <p:nvCxnSpPr>
          <p:cNvPr id="66" name="Straight Arrow Connector 65"/>
          <p:cNvCxnSpPr>
            <a:stCxn id="21" idx="0"/>
            <a:endCxn id="20" idx="2"/>
          </p:cNvCxnSpPr>
          <p:nvPr/>
        </p:nvCxnSpPr>
        <p:spPr>
          <a:xfrm rot="5400000" flipH="1" flipV="1">
            <a:off x="1334294" y="4394994"/>
            <a:ext cx="609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8" name="TextBox 30"/>
          <p:cNvSpPr txBox="1">
            <a:spLocks noChangeArrowheads="1"/>
          </p:cNvSpPr>
          <p:nvPr/>
        </p:nvSpPr>
        <p:spPr bwMode="auto">
          <a:xfrm>
            <a:off x="1752600" y="304800"/>
            <a:ext cx="58816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FF00"/>
                </a:solidFill>
                <a:latin typeface="Calibri" pitchFamily="34" charset="0"/>
              </a:rPr>
              <a:t>Makeflow + Work Queue</a:t>
            </a:r>
          </a:p>
        </p:txBody>
      </p: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6477000" y="1981200"/>
            <a:ext cx="1524000" cy="1524000"/>
            <a:chOff x="6477000" y="1981200"/>
            <a:chExt cx="1524000" cy="1524000"/>
          </a:xfrm>
        </p:grpSpPr>
        <p:sp>
          <p:nvSpPr>
            <p:cNvPr id="21541" name="Oval 31"/>
            <p:cNvSpPr>
              <a:spLocks noChangeArrowheads="1"/>
            </p:cNvSpPr>
            <p:nvPr/>
          </p:nvSpPr>
          <p:spPr bwMode="auto">
            <a:xfrm>
              <a:off x="6477000" y="1981200"/>
              <a:ext cx="533400" cy="533400"/>
            </a:xfrm>
            <a:prstGeom prst="ellipse">
              <a:avLst/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W</a:t>
              </a:r>
            </a:p>
          </p:txBody>
        </p:sp>
        <p:sp>
          <p:nvSpPr>
            <p:cNvPr id="21542" name="Oval 32"/>
            <p:cNvSpPr>
              <a:spLocks noChangeArrowheads="1"/>
            </p:cNvSpPr>
            <p:nvPr/>
          </p:nvSpPr>
          <p:spPr bwMode="auto">
            <a:xfrm>
              <a:off x="6477000" y="2971800"/>
              <a:ext cx="533400" cy="533400"/>
            </a:xfrm>
            <a:prstGeom prst="ellipse">
              <a:avLst/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W</a:t>
              </a:r>
            </a:p>
          </p:txBody>
        </p:sp>
        <p:sp>
          <p:nvSpPr>
            <p:cNvPr id="21543" name="Oval 38"/>
            <p:cNvSpPr>
              <a:spLocks noChangeArrowheads="1"/>
            </p:cNvSpPr>
            <p:nvPr/>
          </p:nvSpPr>
          <p:spPr bwMode="auto">
            <a:xfrm>
              <a:off x="7467600" y="2514600"/>
              <a:ext cx="533400" cy="533400"/>
            </a:xfrm>
            <a:prstGeom prst="ellipse">
              <a:avLst/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W</a:t>
              </a:r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5807075" y="4114800"/>
            <a:ext cx="2651125" cy="2590800"/>
            <a:chOff x="5806680" y="4114800"/>
            <a:chExt cx="2651520" cy="2590800"/>
          </a:xfrm>
        </p:grpSpPr>
        <p:sp>
          <p:nvSpPr>
            <p:cNvPr id="21535" name="TextBox 48"/>
            <p:cNvSpPr txBox="1">
              <a:spLocks noChangeArrowheads="1"/>
            </p:cNvSpPr>
            <p:nvPr/>
          </p:nvSpPr>
          <p:spPr bwMode="auto">
            <a:xfrm>
              <a:off x="5806680" y="6336268"/>
              <a:ext cx="26515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ssh</a:t>
              </a:r>
            </a:p>
          </p:txBody>
        </p:sp>
        <p:cxnSp>
          <p:nvCxnSpPr>
            <p:cNvPr id="50" name="Straight Arrow Connector 49"/>
            <p:cNvCxnSpPr>
              <a:stCxn id="21535" idx="0"/>
              <a:endCxn id="5" idx="2"/>
            </p:cNvCxnSpPr>
            <p:nvPr/>
          </p:nvCxnSpPr>
          <p:spPr>
            <a:xfrm rot="16200000" flipV="1">
              <a:off x="6937971" y="6141243"/>
              <a:ext cx="381000" cy="79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37" name="Oval 39"/>
            <p:cNvSpPr>
              <a:spLocks noChangeArrowheads="1"/>
            </p:cNvSpPr>
            <p:nvPr/>
          </p:nvSpPr>
          <p:spPr bwMode="auto">
            <a:xfrm>
              <a:off x="7391400" y="4114800"/>
              <a:ext cx="533400" cy="533400"/>
            </a:xfrm>
            <a:prstGeom prst="ellipse">
              <a:avLst/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W</a:t>
              </a:r>
            </a:p>
          </p:txBody>
        </p:sp>
        <p:sp>
          <p:nvSpPr>
            <p:cNvPr id="21538" name="Oval 40"/>
            <p:cNvSpPr>
              <a:spLocks noChangeArrowheads="1"/>
            </p:cNvSpPr>
            <p:nvPr/>
          </p:nvSpPr>
          <p:spPr bwMode="auto">
            <a:xfrm>
              <a:off x="6324600" y="4114800"/>
              <a:ext cx="533400" cy="533400"/>
            </a:xfrm>
            <a:prstGeom prst="ellipse">
              <a:avLst/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W</a:t>
              </a:r>
            </a:p>
          </p:txBody>
        </p:sp>
        <p:sp>
          <p:nvSpPr>
            <p:cNvPr id="21539" name="Oval 41"/>
            <p:cNvSpPr>
              <a:spLocks noChangeArrowheads="1"/>
            </p:cNvSpPr>
            <p:nvPr/>
          </p:nvSpPr>
          <p:spPr bwMode="auto">
            <a:xfrm>
              <a:off x="7391400" y="5181600"/>
              <a:ext cx="533400" cy="533400"/>
            </a:xfrm>
            <a:prstGeom prst="ellipse">
              <a:avLst/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W</a:t>
              </a:r>
            </a:p>
          </p:txBody>
        </p:sp>
        <p:sp>
          <p:nvSpPr>
            <p:cNvPr id="21540" name="Oval 42"/>
            <p:cNvSpPr>
              <a:spLocks noChangeArrowheads="1"/>
            </p:cNvSpPr>
            <p:nvPr/>
          </p:nvSpPr>
          <p:spPr bwMode="auto">
            <a:xfrm>
              <a:off x="6324600" y="5181600"/>
              <a:ext cx="533400" cy="533400"/>
            </a:xfrm>
            <a:prstGeom prst="ellipse">
              <a:avLst/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>
                  <a:latin typeface="Calibri" pitchFamily="34" charset="0"/>
                </a:rPr>
                <a:t>W</a:t>
              </a:r>
              <a:endParaRPr lang="en-US"/>
            </a:p>
          </p:txBody>
        </p: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3200400" y="1066800"/>
            <a:ext cx="2590800" cy="2362200"/>
            <a:chOff x="3200400" y="1066800"/>
            <a:chExt cx="2590800" cy="2362200"/>
          </a:xfrm>
        </p:grpSpPr>
        <p:sp>
          <p:nvSpPr>
            <p:cNvPr id="21529" name="TextBox 9"/>
            <p:cNvSpPr txBox="1">
              <a:spLocks noChangeArrowheads="1"/>
            </p:cNvSpPr>
            <p:nvPr/>
          </p:nvSpPr>
          <p:spPr bwMode="auto">
            <a:xfrm>
              <a:off x="3200400" y="1066800"/>
              <a:ext cx="2590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torque_submit_workers </a:t>
              </a:r>
            </a:p>
          </p:txBody>
        </p:sp>
        <p:cxnSp>
          <p:nvCxnSpPr>
            <p:cNvPr id="13" name="Straight Arrow Connector 12"/>
            <p:cNvCxnSpPr>
              <a:stCxn id="21529" idx="2"/>
              <a:endCxn id="68" idx="0"/>
            </p:cNvCxnSpPr>
            <p:nvPr/>
          </p:nvCxnSpPr>
          <p:spPr>
            <a:xfrm>
              <a:off x="4495800" y="1436688"/>
              <a:ext cx="190500" cy="2508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531" name="Group 54"/>
            <p:cNvGrpSpPr>
              <a:grpSpLocks/>
            </p:cNvGrpSpPr>
            <p:nvPr/>
          </p:nvGrpSpPr>
          <p:grpSpPr bwMode="auto">
            <a:xfrm>
              <a:off x="3962400" y="1981200"/>
              <a:ext cx="1524000" cy="1447800"/>
              <a:chOff x="3962400" y="1981200"/>
              <a:chExt cx="1524000" cy="1447800"/>
            </a:xfrm>
          </p:grpSpPr>
          <p:sp>
            <p:nvSpPr>
              <p:cNvPr id="21532" name="Oval 45"/>
              <p:cNvSpPr>
                <a:spLocks noChangeArrowheads="1"/>
              </p:cNvSpPr>
              <p:nvPr/>
            </p:nvSpPr>
            <p:spPr bwMode="auto">
              <a:xfrm>
                <a:off x="4953000" y="2895600"/>
                <a:ext cx="533400" cy="533400"/>
              </a:xfrm>
              <a:prstGeom prst="ellipse">
                <a:avLst/>
              </a:prstGeom>
              <a:solidFill>
                <a:srgbClr val="007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/>
                  <a:t>W</a:t>
                </a:r>
              </a:p>
            </p:txBody>
          </p:sp>
          <p:sp>
            <p:nvSpPr>
              <p:cNvPr id="21533" name="Oval 46"/>
              <p:cNvSpPr>
                <a:spLocks noChangeArrowheads="1"/>
              </p:cNvSpPr>
              <p:nvPr/>
            </p:nvSpPr>
            <p:spPr bwMode="auto">
              <a:xfrm>
                <a:off x="4648200" y="1981200"/>
                <a:ext cx="533400" cy="533400"/>
              </a:xfrm>
              <a:prstGeom prst="ellipse">
                <a:avLst/>
              </a:prstGeom>
              <a:solidFill>
                <a:srgbClr val="007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/>
                  <a:t>W</a:t>
                </a:r>
              </a:p>
            </p:txBody>
          </p:sp>
          <p:sp>
            <p:nvSpPr>
              <p:cNvPr id="21534" name="Oval 47"/>
              <p:cNvSpPr>
                <a:spLocks noChangeArrowheads="1"/>
              </p:cNvSpPr>
              <p:nvPr/>
            </p:nvSpPr>
            <p:spPr bwMode="auto">
              <a:xfrm>
                <a:off x="3962400" y="2819400"/>
                <a:ext cx="533400" cy="533400"/>
              </a:xfrm>
              <a:prstGeom prst="ellipse">
                <a:avLst/>
              </a:prstGeom>
              <a:solidFill>
                <a:srgbClr val="007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/>
                  <a:t>W</a:t>
                </a:r>
              </a:p>
            </p:txBody>
          </p:sp>
        </p:grpSp>
      </p:grp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3352800" y="4038600"/>
            <a:ext cx="2651125" cy="2743200"/>
            <a:chOff x="3352800" y="4038600"/>
            <a:chExt cx="2651520" cy="2743200"/>
          </a:xfrm>
        </p:grpSpPr>
        <p:sp>
          <p:nvSpPr>
            <p:cNvPr id="21524" name="TextBox 10"/>
            <p:cNvSpPr txBox="1">
              <a:spLocks noChangeArrowheads="1"/>
            </p:cNvSpPr>
            <p:nvPr/>
          </p:nvSpPr>
          <p:spPr bwMode="auto">
            <a:xfrm>
              <a:off x="3352800" y="6412468"/>
              <a:ext cx="26515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condor_submit_workers </a:t>
              </a:r>
            </a:p>
          </p:txBody>
        </p:sp>
        <p:cxnSp>
          <p:nvCxnSpPr>
            <p:cNvPr id="15" name="Straight Arrow Connector 14"/>
            <p:cNvCxnSpPr>
              <a:endCxn id="4" idx="2"/>
            </p:cNvCxnSpPr>
            <p:nvPr/>
          </p:nvCxnSpPr>
          <p:spPr>
            <a:xfrm rot="5400000" flipH="1" flipV="1">
              <a:off x="4415830" y="6217443"/>
              <a:ext cx="533400" cy="79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26" name="Oval 43"/>
            <p:cNvSpPr>
              <a:spLocks noChangeArrowheads="1"/>
            </p:cNvSpPr>
            <p:nvPr/>
          </p:nvSpPr>
          <p:spPr bwMode="auto">
            <a:xfrm>
              <a:off x="4953000" y="5181600"/>
              <a:ext cx="533400" cy="533400"/>
            </a:xfrm>
            <a:prstGeom prst="ellipse">
              <a:avLst/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W</a:t>
              </a:r>
            </a:p>
          </p:txBody>
        </p:sp>
        <p:sp>
          <p:nvSpPr>
            <p:cNvPr id="21527" name="Oval 44"/>
            <p:cNvSpPr>
              <a:spLocks noChangeArrowheads="1"/>
            </p:cNvSpPr>
            <p:nvPr/>
          </p:nvSpPr>
          <p:spPr bwMode="auto">
            <a:xfrm>
              <a:off x="4419600" y="4038600"/>
              <a:ext cx="533400" cy="533400"/>
            </a:xfrm>
            <a:prstGeom prst="ellipse">
              <a:avLst/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W</a:t>
              </a:r>
            </a:p>
          </p:txBody>
        </p:sp>
        <p:sp>
          <p:nvSpPr>
            <p:cNvPr id="21528" name="Oval 50"/>
            <p:cNvSpPr>
              <a:spLocks noChangeArrowheads="1"/>
            </p:cNvSpPr>
            <p:nvPr/>
          </p:nvSpPr>
          <p:spPr bwMode="auto">
            <a:xfrm>
              <a:off x="3810000" y="5181600"/>
              <a:ext cx="533400" cy="533400"/>
            </a:xfrm>
            <a:prstGeom prst="ellipse">
              <a:avLst/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W</a:t>
              </a:r>
            </a:p>
          </p:txBody>
        </p:sp>
      </p:grpSp>
      <p:grpSp>
        <p:nvGrpSpPr>
          <p:cNvPr id="12" name="Group 29"/>
          <p:cNvGrpSpPr/>
          <p:nvPr/>
        </p:nvGrpSpPr>
        <p:grpSpPr>
          <a:xfrm>
            <a:off x="2667000" y="2438400"/>
            <a:ext cx="4495800" cy="2590800"/>
            <a:chOff x="2667000" y="2450068"/>
            <a:chExt cx="4495800" cy="2590800"/>
          </a:xfrm>
          <a:solidFill>
            <a:schemeClr val="tx1">
              <a:lumMod val="65000"/>
            </a:schemeClr>
          </a:solidFill>
        </p:grpSpPr>
        <p:sp>
          <p:nvSpPr>
            <p:cNvPr id="7" name="Cloud 6"/>
            <p:cNvSpPr/>
            <p:nvPr/>
          </p:nvSpPr>
          <p:spPr>
            <a:xfrm>
              <a:off x="4572000" y="2450068"/>
              <a:ext cx="2590800" cy="2590800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Thousands of Workers in 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Personal Cloud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67000" y="2895600"/>
              <a:ext cx="864339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submit</a:t>
              </a: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  <a:cs typeface="+mn-cs"/>
                </a:rPr>
                <a:t>tasks</a:t>
              </a:r>
            </a:p>
          </p:txBody>
        </p:sp>
        <p:cxnSp>
          <p:nvCxnSpPr>
            <p:cNvPr id="34" name="Straight Arrow Connector 33"/>
            <p:cNvCxnSpPr>
              <a:stCxn id="20" idx="3"/>
            </p:cNvCxnSpPr>
            <p:nvPr/>
          </p:nvCxnSpPr>
          <p:spPr>
            <a:xfrm flipV="1">
              <a:off x="2667794" y="3288268"/>
              <a:ext cx="1980406" cy="458569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0" idx="3"/>
            </p:cNvCxnSpPr>
            <p:nvPr/>
          </p:nvCxnSpPr>
          <p:spPr>
            <a:xfrm flipV="1">
              <a:off x="2667794" y="3593068"/>
              <a:ext cx="1828006" cy="153769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0" idx="3"/>
            </p:cNvCxnSpPr>
            <p:nvPr/>
          </p:nvCxnSpPr>
          <p:spPr>
            <a:xfrm>
              <a:off x="2667794" y="3746837"/>
              <a:ext cx="1904206" cy="608231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0" idx="3"/>
            </p:cNvCxnSpPr>
            <p:nvPr/>
          </p:nvCxnSpPr>
          <p:spPr>
            <a:xfrm>
              <a:off x="2667794" y="3746837"/>
              <a:ext cx="1904206" cy="303431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0" idx="3"/>
            </p:cNvCxnSpPr>
            <p:nvPr/>
          </p:nvCxnSpPr>
          <p:spPr>
            <a:xfrm>
              <a:off x="2667794" y="3746837"/>
              <a:ext cx="1828006" cy="74831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Makeflow and Work Queue </a:t>
            </a:r>
            <a:br>
              <a:rPr lang="en-US" sz="4000" smtClean="0"/>
            </a:br>
            <a:r>
              <a:rPr lang="en-US" sz="4000" smtClean="0"/>
              <a:t>with Project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686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Start Makeflow with a  project name: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100" smtClean="0"/>
              <a:t>% makeflow –T wq </a:t>
            </a:r>
            <a:r>
              <a:rPr lang="en-US" sz="3100" smtClean="0">
                <a:solidFill>
                  <a:srgbClr val="FFFF00"/>
                </a:solidFill>
              </a:rPr>
              <a:t>–p 0 –a –N arizona-class </a:t>
            </a:r>
            <a:r>
              <a:rPr lang="en-US" sz="3100" smtClean="0"/>
              <a:t>sims.mf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latin typeface="Courier New" pitchFamily="49" charset="0"/>
              </a:rPr>
              <a:t>Listening for workers on port XYZ…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Start one worker: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100" smtClean="0"/>
              <a:t>% work_queue_worker  -a -N arizona-class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31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Start many workers: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100" smtClean="0"/>
              <a:t>% torque_submit_workers –a –N arizona-class  </a:t>
            </a:r>
            <a:r>
              <a:rPr lang="en-US" sz="3100" smtClean="0">
                <a:solidFill>
                  <a:srgbClr val="FFFF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19935</TotalTime>
  <Words>997</Words>
  <Application>Microsoft Office PowerPoint</Application>
  <PresentationFormat>On-screen Show (4:3)</PresentationFormat>
  <Paragraphs>366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Arial Unicode MS</vt:lpstr>
      <vt:lpstr>Courier New</vt:lpstr>
      <vt:lpstr>Lucida Console</vt:lpstr>
      <vt:lpstr>Office Theme</vt:lpstr>
      <vt:lpstr>Building Scalable Scientific Applications with Work Queue</vt:lpstr>
      <vt:lpstr>Go to: http://nd.edu/~ccl</vt:lpstr>
      <vt:lpstr>Recap: Makeflow</vt:lpstr>
      <vt:lpstr>An Old Idea: Makefiles</vt:lpstr>
      <vt:lpstr>Makeflow = Make + Workflow</vt:lpstr>
      <vt:lpstr>Makeflow + Work Queue </vt:lpstr>
      <vt:lpstr>Slide 7</vt:lpstr>
      <vt:lpstr>Slide 8</vt:lpstr>
      <vt:lpstr>Makeflow and Work Queue  with Project Names</vt:lpstr>
      <vt:lpstr>Advantages of Using Work Queue</vt:lpstr>
      <vt:lpstr>Makeflow</vt:lpstr>
      <vt:lpstr>What if my workflow is dynamic?  Write a program using the Work Queue API</vt:lpstr>
      <vt:lpstr>Slide 13</vt:lpstr>
      <vt:lpstr>Slide 14</vt:lpstr>
      <vt:lpstr>Run One Task in Python</vt:lpstr>
      <vt:lpstr>Run One Task in Perl</vt:lpstr>
      <vt:lpstr>Run One Task in C</vt:lpstr>
      <vt:lpstr>Python: Specify Files for a Task</vt:lpstr>
      <vt:lpstr>Perl: Specify Files for a Task</vt:lpstr>
      <vt:lpstr>C: Specify Files for a Task</vt:lpstr>
      <vt:lpstr>You must state all the files needed by the command.</vt:lpstr>
      <vt:lpstr>Start workers for your  Work Queue program</vt:lpstr>
      <vt:lpstr>Sample Applications of Work Queue</vt:lpstr>
      <vt:lpstr>Genome Assembly</vt:lpstr>
      <vt:lpstr>Replica Exchange</vt:lpstr>
      <vt:lpstr>Adaptive Weighted Ensemble</vt:lpstr>
      <vt:lpstr>AWE Using Work Queue</vt:lpstr>
      <vt:lpstr>AWE on Clusters, Clouds, and Grids</vt:lpstr>
      <vt:lpstr>New Pathway Found!</vt:lpstr>
      <vt:lpstr>Slide 30</vt:lpstr>
      <vt:lpstr>Next Steps:</vt:lpstr>
      <vt:lpstr>Go to: http://nd.edu/~ccl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 Department of Computer Science and Engineering College of Engineering University of Notre Dame</dc:title>
  <dc:creator>Douglas Thain</dc:creator>
  <cp:lastModifiedBy>dpandiar</cp:lastModifiedBy>
  <cp:revision>461</cp:revision>
  <dcterms:created xsi:type="dcterms:W3CDTF">2012-02-01T15:42:36Z</dcterms:created>
  <dcterms:modified xsi:type="dcterms:W3CDTF">2012-09-13T15:22:43Z</dcterms:modified>
</cp:coreProperties>
</file>